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9" r:id="rId4"/>
    <p:sldId id="315" r:id="rId5"/>
    <p:sldId id="263" r:id="rId6"/>
    <p:sldId id="316" r:id="rId7"/>
    <p:sldId id="267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258" r:id="rId16"/>
    <p:sldId id="291" r:id="rId17"/>
    <p:sldId id="292" r:id="rId18"/>
    <p:sldId id="293" r:id="rId19"/>
    <p:sldId id="294" r:id="rId20"/>
    <p:sldId id="295" r:id="rId21"/>
    <p:sldId id="296" r:id="rId22"/>
    <p:sldId id="260" r:id="rId23"/>
    <p:sldId id="274" r:id="rId24"/>
    <p:sldId id="261" r:id="rId25"/>
    <p:sldId id="273" r:id="rId26"/>
    <p:sldId id="272" r:id="rId27"/>
    <p:sldId id="268" r:id="rId28"/>
    <p:sldId id="299" r:id="rId29"/>
    <p:sldId id="262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264" r:id="rId38"/>
    <p:sldId id="281" r:id="rId39"/>
    <p:sldId id="269" r:id="rId40"/>
    <p:sldId id="297" r:id="rId41"/>
    <p:sldId id="282" r:id="rId42"/>
    <p:sldId id="283" r:id="rId43"/>
    <p:sldId id="271" r:id="rId44"/>
    <p:sldId id="284" r:id="rId45"/>
    <p:sldId id="285" r:id="rId46"/>
    <p:sldId id="286" r:id="rId47"/>
    <p:sldId id="287" r:id="rId48"/>
    <p:sldId id="288" r:id="rId49"/>
    <p:sldId id="289" r:id="rId50"/>
    <p:sldId id="290" r:id="rId51"/>
  </p:sldIdLst>
  <p:sldSz cx="9144000" cy="5143500" type="screen16x9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43" d="100"/>
          <a:sy n="143" d="100"/>
        </p:scale>
        <p:origin x="282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814\Documents\rozbory\sd&#237;len&#233;%20dan&#283;%202014-2019%20porovn&#225;n&#237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prezentace!$A$2</c:f>
              <c:strCache>
                <c:ptCount val="1"/>
                <c:pt idx="0">
                  <c:v>Daň z příjmů fyzických osob placená plátci</c:v>
                </c:pt>
              </c:strCache>
            </c:strRef>
          </c:tx>
          <c:cat>
            <c:strRef>
              <c:f>prezentace!$B$1:$J$1</c:f>
              <c:strCache>
                <c:ptCount val="5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</c:strCache>
            </c:strRef>
          </c:cat>
          <c:val>
            <c:numRef>
              <c:f>prezentace!$B$2:$J$2</c:f>
            </c:numRef>
          </c:val>
          <c:smooth val="0"/>
          <c:extLst>
            <c:ext xmlns:c16="http://schemas.microsoft.com/office/drawing/2014/chart" uri="{C3380CC4-5D6E-409C-BE32-E72D297353CC}">
              <c16:uniqueId val="{00000000-A11C-4189-B763-113AE3F715A7}"/>
            </c:ext>
          </c:extLst>
        </c:ser>
        <c:ser>
          <c:idx val="1"/>
          <c:order val="1"/>
          <c:tx>
            <c:strRef>
              <c:f>prezentace!$A$3</c:f>
              <c:strCache>
                <c:ptCount val="1"/>
                <c:pt idx="0">
                  <c:v>Daň z příjmů fyzických osob placená poplatníky</c:v>
                </c:pt>
              </c:strCache>
            </c:strRef>
          </c:tx>
          <c:cat>
            <c:strRef>
              <c:f>prezentace!$B$1:$J$1</c:f>
              <c:strCache>
                <c:ptCount val="5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</c:strCache>
            </c:strRef>
          </c:cat>
          <c:val>
            <c:numRef>
              <c:f>prezentace!$B$3:$J$3</c:f>
            </c:numRef>
          </c:val>
          <c:smooth val="0"/>
          <c:extLst>
            <c:ext xmlns:c16="http://schemas.microsoft.com/office/drawing/2014/chart" uri="{C3380CC4-5D6E-409C-BE32-E72D297353CC}">
              <c16:uniqueId val="{00000001-A11C-4189-B763-113AE3F715A7}"/>
            </c:ext>
          </c:extLst>
        </c:ser>
        <c:ser>
          <c:idx val="2"/>
          <c:order val="2"/>
          <c:tx>
            <c:strRef>
              <c:f>prezentace!$A$4</c:f>
              <c:strCache>
                <c:ptCount val="1"/>
                <c:pt idx="0">
                  <c:v>Daň z příjmů fyzických osob vybíraná srážkou</c:v>
                </c:pt>
              </c:strCache>
            </c:strRef>
          </c:tx>
          <c:cat>
            <c:strRef>
              <c:f>prezentace!$B$1:$J$1</c:f>
              <c:strCache>
                <c:ptCount val="5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</c:strCache>
            </c:strRef>
          </c:cat>
          <c:val>
            <c:numRef>
              <c:f>prezentace!$B$4:$J$4</c:f>
            </c:numRef>
          </c:val>
          <c:smooth val="0"/>
          <c:extLst>
            <c:ext xmlns:c16="http://schemas.microsoft.com/office/drawing/2014/chart" uri="{C3380CC4-5D6E-409C-BE32-E72D297353CC}">
              <c16:uniqueId val="{00000002-A11C-4189-B763-113AE3F715A7}"/>
            </c:ext>
          </c:extLst>
        </c:ser>
        <c:ser>
          <c:idx val="3"/>
          <c:order val="3"/>
          <c:tx>
            <c:strRef>
              <c:f>prezentace!$A$5</c:f>
              <c:strCache>
                <c:ptCount val="1"/>
                <c:pt idx="0">
                  <c:v>Daň z příjmu fyzických osob</c:v>
                </c:pt>
              </c:strCache>
            </c:strRef>
          </c:tx>
          <c:marker>
            <c:symbol val="none"/>
          </c:marker>
          <c:cat>
            <c:strRef>
              <c:f>prezentace!$B$1:$J$1</c:f>
              <c:strCache>
                <c:ptCount val="5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</c:strCache>
            </c:strRef>
          </c:cat>
          <c:val>
            <c:numRef>
              <c:f>prezentace!$B$5:$J$5</c:f>
              <c:numCache>
                <c:formatCode>#,##0</c:formatCode>
                <c:ptCount val="5"/>
                <c:pt idx="0">
                  <c:v>37963820.399999999</c:v>
                </c:pt>
                <c:pt idx="1">
                  <c:v>44234301.859999999</c:v>
                </c:pt>
                <c:pt idx="2">
                  <c:v>48327035.209999993</c:v>
                </c:pt>
                <c:pt idx="3">
                  <c:v>55122046.799999997</c:v>
                </c:pt>
                <c:pt idx="4">
                  <c:v>62259708.010000005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11C-4189-B763-113AE3F715A7}"/>
            </c:ext>
          </c:extLst>
        </c:ser>
        <c:ser>
          <c:idx val="4"/>
          <c:order val="4"/>
          <c:tx>
            <c:strRef>
              <c:f>prezentace!$A$6</c:f>
              <c:strCache>
                <c:ptCount val="1"/>
                <c:pt idx="0">
                  <c:v>Daň z příjmů právnických osob</c:v>
                </c:pt>
              </c:strCache>
            </c:strRef>
          </c:tx>
          <c:marker>
            <c:symbol val="none"/>
          </c:marker>
          <c:cat>
            <c:strRef>
              <c:f>prezentace!$B$1:$J$1</c:f>
              <c:strCache>
                <c:ptCount val="5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</c:strCache>
            </c:strRef>
          </c:cat>
          <c:val>
            <c:numRef>
              <c:f>prezentace!$B$6:$J$6</c:f>
              <c:numCache>
                <c:formatCode>#,##0</c:formatCode>
                <c:ptCount val="5"/>
                <c:pt idx="0">
                  <c:v>35978260.530000001</c:v>
                </c:pt>
                <c:pt idx="1">
                  <c:v>40400287.950000003</c:v>
                </c:pt>
                <c:pt idx="2">
                  <c:v>40739133.380000003</c:v>
                </c:pt>
                <c:pt idx="3">
                  <c:v>39699449.149999999</c:v>
                </c:pt>
                <c:pt idx="4">
                  <c:v>45464049.020000003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11C-4189-B763-113AE3F715A7}"/>
            </c:ext>
          </c:extLst>
        </c:ser>
        <c:ser>
          <c:idx val="5"/>
          <c:order val="5"/>
          <c:tx>
            <c:strRef>
              <c:f>prezentace!$A$7</c:f>
              <c:strCache>
                <c:ptCount val="1"/>
                <c:pt idx="0">
                  <c:v>Daň z přidané hodnoty</c:v>
                </c:pt>
              </c:strCache>
            </c:strRef>
          </c:tx>
          <c:marker>
            <c:symbol val="none"/>
          </c:marker>
          <c:cat>
            <c:strRef>
              <c:f>prezentace!$B$1:$J$1</c:f>
              <c:strCache>
                <c:ptCount val="5"/>
                <c:pt idx="0">
                  <c:v>Skutečnost 2015</c:v>
                </c:pt>
                <c:pt idx="1">
                  <c:v>Skutečnost 2016</c:v>
                </c:pt>
                <c:pt idx="2">
                  <c:v>Skutečnost 2017</c:v>
                </c:pt>
                <c:pt idx="3">
                  <c:v>Skutečnost 2018</c:v>
                </c:pt>
                <c:pt idx="4">
                  <c:v>Skutečnost 2019</c:v>
                </c:pt>
              </c:strCache>
            </c:strRef>
          </c:cat>
          <c:val>
            <c:numRef>
              <c:f>prezentace!$B$7:$J$7</c:f>
              <c:numCache>
                <c:formatCode>#,##0</c:formatCode>
                <c:ptCount val="5"/>
                <c:pt idx="0">
                  <c:v>71449125.379999995</c:v>
                </c:pt>
                <c:pt idx="1">
                  <c:v>74068401.609999999</c:v>
                </c:pt>
                <c:pt idx="2">
                  <c:v>82667874.079999998</c:v>
                </c:pt>
                <c:pt idx="3">
                  <c:v>97703790.870000005</c:v>
                </c:pt>
                <c:pt idx="4">
                  <c:v>102340956.45999999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11C-4189-B763-113AE3F71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9373200"/>
        <c:axId val="309373592"/>
      </c:lineChart>
      <c:catAx>
        <c:axId val="309373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9373592"/>
        <c:crosses val="autoZero"/>
        <c:auto val="1"/>
        <c:lblAlgn val="ctr"/>
        <c:lblOffset val="100"/>
        <c:noMultiLvlLbl val="0"/>
      </c:catAx>
      <c:valAx>
        <c:axId val="309373592"/>
        <c:scaling>
          <c:orientation val="minMax"/>
          <c:min val="3000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093732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19.02.2020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19.02.2020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698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1259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095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2059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728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1542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5381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039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317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2406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569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825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4425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8832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1207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860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8086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094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7536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49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2892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6220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1657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* bude schvalovat ZM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97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344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84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19.02.2020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19.02.2020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19.02.2020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19.02.2020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19.02.2020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81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19.02.2020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Mgr. David Kodytek</a:t>
            </a:r>
            <a:r>
              <a:rPr lang="cs-CZ" sz="4000" dirty="0"/>
              <a:t> </a:t>
            </a:r>
            <a:br>
              <a:rPr lang="cs-CZ" sz="2800" dirty="0"/>
            </a:br>
            <a:r>
              <a:rPr lang="cs-CZ" sz="3200" dirty="0"/>
              <a:t>místostarosta</a:t>
            </a:r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ZŠ Krátká – učebna přírodních věd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r="257" b="446"/>
          <a:stretch/>
        </p:blipFill>
        <p:spPr>
          <a:xfrm>
            <a:off x="6049267" y="1063228"/>
            <a:ext cx="2637533" cy="196932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4906888" cy="36801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99045"/>
            <a:ext cx="3172801" cy="23796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30" y="3579862"/>
            <a:ext cx="1551376" cy="11635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r="11459"/>
          <a:stretch/>
        </p:blipFill>
        <p:spPr>
          <a:xfrm>
            <a:off x="5508104" y="3579862"/>
            <a:ext cx="1558378" cy="11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24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Rekonstrukce ul. Sadová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" b="6368"/>
          <a:stretch/>
        </p:blipFill>
        <p:spPr>
          <a:xfrm>
            <a:off x="5815628" y="2931790"/>
            <a:ext cx="2871172" cy="195197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87574"/>
            <a:ext cx="5194920" cy="38961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7" b="5396"/>
          <a:stretch/>
        </p:blipFill>
        <p:spPr>
          <a:xfrm>
            <a:off x="5815627" y="987573"/>
            <a:ext cx="2865413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81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KULTURNÍ DŮM - modernizace a dostavba</a:t>
            </a:r>
            <a:endParaRPr 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072366"/>
            <a:ext cx="7344815" cy="36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Technická infrastruktura - </a:t>
            </a:r>
            <a:r>
              <a:rPr lang="cs-CZ" sz="2000" b="1" dirty="0" err="1"/>
              <a:t>Ciboušovská</a:t>
            </a:r>
            <a:endParaRPr lang="cs-CZ" sz="2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621" y="1063228"/>
            <a:ext cx="6240758" cy="36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84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Dopravní terminál ul. Nádražní</a:t>
            </a: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80"/>
          <a:stretch/>
        </p:blipFill>
        <p:spPr>
          <a:xfrm>
            <a:off x="457200" y="1544267"/>
            <a:ext cx="8229600" cy="26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15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4655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"Podpora projektů v oblasti tělovýchovy, sportu a volnočasových aktivit dětí a mládeže pro rok 2020"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9621"/>
            <a:ext cx="5582972" cy="352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702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512" y="51952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"Podpora projektů v oblasti tělovýchovy, sportu a volnočasových aktivit dětí a mládeže pro rok 2020"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459696"/>
            <a:ext cx="5688633" cy="325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43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"Podpora kulturních akcí a projektů pro rok 2020"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387"/>
            <a:ext cx="6015341" cy="252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922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Rozbor hospodaření města 2019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87576"/>
              </p:ext>
            </p:extLst>
          </p:nvPr>
        </p:nvGraphicFramePr>
        <p:xfrm>
          <a:off x="1331640" y="1491628"/>
          <a:ext cx="6624736" cy="2916331"/>
        </p:xfrm>
        <a:graphic>
          <a:graphicData uri="http://schemas.openxmlformats.org/drawingml/2006/table">
            <a:tbl>
              <a:tblPr/>
              <a:tblGrid>
                <a:gridCol w="4445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121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(údaje v tis. Kč</a:t>
                      </a:r>
                      <a:r>
                        <a:rPr lang="cs-CZ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)</a:t>
                      </a:r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 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Skutečnost 2019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324.953,3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Daňové 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265.542,4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Nedaňové 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10.195,2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Kapitálové 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1.089,9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Přijaté transfery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48.125,9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309.378,4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Běžné 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222.145,5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Kapitálové 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71.990,2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Přebytek hospodaření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30.817,6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Zůstatek na běžných účtech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193.036,0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15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55526"/>
            <a:ext cx="8291264" cy="4039097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V loňském roce jsme v Klášterci nad Ohří vytřídili </a:t>
            </a:r>
            <a:r>
              <a:rPr lang="cs-CZ" sz="2400" b="1" dirty="0"/>
              <a:t>713 tun</a:t>
            </a:r>
            <a:r>
              <a:rPr lang="cs-CZ" sz="2400" dirty="0"/>
              <a:t> odpadu z obalů</a:t>
            </a:r>
          </a:p>
          <a:p>
            <a:pPr algn="ctr"/>
            <a:r>
              <a:rPr lang="cs-CZ" sz="2400" b="1" dirty="0"/>
              <a:t>Finanční odměna</a:t>
            </a:r>
            <a:r>
              <a:rPr lang="cs-CZ" sz="2400" dirty="0"/>
              <a:t> od společnosti EKO-KOM, a.s. činí  </a:t>
            </a:r>
            <a:r>
              <a:rPr lang="cs-CZ" sz="2400" b="1" dirty="0"/>
              <a:t>1.380.000 Kč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0EB315-5975-46CE-9836-CFA3DA564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59225"/>
            <a:ext cx="3960440" cy="2613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65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486054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Příjem ze sdílených daní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796478"/>
              </p:ext>
            </p:extLst>
          </p:nvPr>
        </p:nvGraphicFramePr>
        <p:xfrm>
          <a:off x="467544" y="2517745"/>
          <a:ext cx="8275968" cy="2030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7" y="915566"/>
            <a:ext cx="8712969" cy="150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034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486054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Bilance provozního rozpočtu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20030"/>
              </p:ext>
            </p:extLst>
          </p:nvPr>
        </p:nvGraphicFramePr>
        <p:xfrm>
          <a:off x="1568450" y="1277937"/>
          <a:ext cx="6007100" cy="3238500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85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Bilance provozního rozpočtu (v tis. Kč)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rok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2017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2018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2019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 Daňové příjmy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232.537,2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242.287,5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265.542,4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 Nedaňové příjmy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9.794,4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10.782,0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10.195,2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 Přijaté dotace neinvestiční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25.743,5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effectLst/>
                          <a:latin typeface="Arial"/>
                        </a:rPr>
                        <a:t>47.833,6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46.751,1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 Provozní příjmy celkem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268.075,1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300.903,1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322.488,7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 Běžné výdaje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204.968,5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213.592,1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/>
                        </a:rPr>
                        <a:t>222.145,5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 Provozní výdaje celkem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204.968,5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213.592,1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222.145,5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 Saldo provozního rozpočtu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63.106,6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87.311,0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100.343,2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 Index provozních úspor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23,54%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effectLst/>
                          <a:latin typeface="Arial"/>
                        </a:rPr>
                        <a:t>29,02%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effectLst/>
                          <a:latin typeface="Arial"/>
                        </a:rPr>
                        <a:t>31,12%</a:t>
                      </a:r>
                    </a:p>
                  </a:txBody>
                  <a:tcPr marL="9525" marR="1143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829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br>
              <a:rPr lang="cs-CZ" sz="3200" dirty="0"/>
            </a:br>
            <a:r>
              <a:rPr lang="cs-CZ" sz="3200" b="1" dirty="0"/>
              <a:t>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cs typeface="Arial" panose="020B0604020202020204" pitchFamily="34" charset="0"/>
              </a:rPr>
              <a:t>Pojistné události za rok 2019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cs-CZ" dirty="0">
                <a:solidFill>
                  <a:prstClr val="black"/>
                </a:solidFill>
                <a:cs typeface="Arial" panose="020B0604020202020204" pitchFamily="34" charset="0"/>
              </a:rPr>
              <a:t>Předmětem pojištění jsou budovy, stavby a ostatní movité a nemovité věci v majetku města.</a:t>
            </a:r>
          </a:p>
          <a:p>
            <a:pPr marL="0" lvl="0" indent="0" algn="just">
              <a:buNone/>
            </a:pPr>
            <a:r>
              <a:rPr lang="cs-CZ" dirty="0">
                <a:solidFill>
                  <a:prstClr val="black"/>
                </a:solidFill>
                <a:cs typeface="Arial" panose="020B0604020202020204" pitchFamily="34" charset="0"/>
              </a:rPr>
              <a:t>Roční pojistné majetku a odpovědnosti za rok 2019 činilo 663.810 Kč a roční pojištění vozidel činilo 436.363 Kč.</a:t>
            </a:r>
          </a:p>
          <a:p>
            <a:pPr marL="0" lvl="0" indent="0" algn="just">
              <a:buNone/>
            </a:pPr>
            <a:r>
              <a:rPr lang="cs-CZ" dirty="0">
                <a:solidFill>
                  <a:prstClr val="black"/>
                </a:solidFill>
                <a:cs typeface="Arial" panose="020B0604020202020204" pitchFamily="34" charset="0"/>
              </a:rPr>
              <a:t>V roce 2019 bylo celkem řešeno 27 pojistných událostí, celkové náklady na opravy byly ve výši 807.105,31 Kč a pojistné plnění připsané na účet města bylo v celkové výši 706.333 Kč.</a:t>
            </a:r>
          </a:p>
          <a:p>
            <a:pPr marL="0" lvl="0" indent="0" algn="just">
              <a:buNone/>
            </a:pPr>
            <a:r>
              <a:rPr lang="cs-CZ" dirty="0">
                <a:solidFill>
                  <a:prstClr val="black"/>
                </a:solidFill>
                <a:cs typeface="Arial" panose="020B0604020202020204" pitchFamily="34" charset="0"/>
              </a:rPr>
              <a:t>V letošním roce bude vyhlášeno VŘ na pojištění majetku, odpovědnosti a pojištění vozidel. Smlouva s </a:t>
            </a:r>
            <a:r>
              <a:rPr lang="cs-CZ" dirty="0" err="1">
                <a:solidFill>
                  <a:prstClr val="black"/>
                </a:solidFill>
                <a:cs typeface="Arial" panose="020B0604020202020204" pitchFamily="34" charset="0"/>
              </a:rPr>
              <a:t>Generali</a:t>
            </a:r>
            <a:r>
              <a:rPr lang="cs-CZ" dirty="0">
                <a:solidFill>
                  <a:prstClr val="black"/>
                </a:solidFill>
                <a:cs typeface="Arial" panose="020B0604020202020204" pitchFamily="34" charset="0"/>
              </a:rPr>
              <a:t> Česká pojišťovna a.s. je uzavřená do 31.12.2020.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681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:\Users\2114\Desktop\PU Útočiště\Foto DZ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71550"/>
            <a:ext cx="2057805" cy="159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2114\Desktop\Foto zábradlí u světelné\IMG_20191107_0818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71750"/>
            <a:ext cx="2501265" cy="18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2627785" y="993671"/>
            <a:ext cx="682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Opravy zábradlí, dopravních značek a sloupů VO </a:t>
            </a:r>
          </a:p>
          <a:p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 dopravních nehodách</a:t>
            </a:r>
          </a:p>
        </p:txBody>
      </p:sp>
      <p:pic>
        <p:nvPicPr>
          <p:cNvPr id="6" name="Obrázek 5" descr="U:\OSM\Kenderová\Foto pojistné události\Oplocení MŠ Školní - dopravní nehoda, autobus\IMG_20190816_1127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9702"/>
            <a:ext cx="3780919" cy="2511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885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cs-CZ" sz="2000" dirty="0"/>
            </a:br>
            <a:r>
              <a:rPr lang="cs-CZ" sz="2000" dirty="0"/>
              <a:t>Poškozená střecha zimního stadionu po vichřici</a:t>
            </a:r>
          </a:p>
        </p:txBody>
      </p:sp>
      <p:pic>
        <p:nvPicPr>
          <p:cNvPr id="4" name="Picture 2" descr="U:\OSM\Kenderová\Foto pojistné události\Střecha zimního stadionu - vítr\20190311_1258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5606"/>
            <a:ext cx="3674225" cy="275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:\OSM\Kenderová\Foto pojistné události\Střecha zimního stadionu - vítr\20190311_131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041699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539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U:\OSM\Kenderová\Foto pojistné události\Vytopení Zahradní čp. 10\IMG-20190702-WA000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6398"/>
            <a:ext cx="2304256" cy="28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U:\OSM\Kenderová\Foto pojistné události\Vytopení Zahradní čp. 10\IMG_20190702_0743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23678"/>
            <a:ext cx="2147570" cy="28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1547664" y="771550"/>
            <a:ext cx="6490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Vytopení kanceláří a sklepa v Zahradní čp. 10</a:t>
            </a:r>
          </a:p>
        </p:txBody>
      </p:sp>
      <p:pic>
        <p:nvPicPr>
          <p:cNvPr id="7" name="Obrázek 6" descr="U:\OSM\Kenderová\Foto pojistné události\Vytopení Zahradní čp. 10\IMG_20190702_0743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79" y="1419622"/>
            <a:ext cx="2292557" cy="2922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274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43558"/>
            <a:ext cx="8229600" cy="3391025"/>
          </a:xfrm>
        </p:spPr>
        <p:txBody>
          <a:bodyPr>
            <a:normAutofit/>
          </a:bodyPr>
          <a:lstStyle/>
          <a:p>
            <a:pPr marL="2743200" lvl="6" indent="0" algn="just">
              <a:buNone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Poškození svítidel na objektu „Šatny FK Rašovice“ vandalem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534"/>
            <a:ext cx="2813376" cy="211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51670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303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Lyžařský areál </a:t>
            </a:r>
            <a:r>
              <a:rPr lang="cs-CZ" sz="2000" b="1" dirty="0" err="1"/>
              <a:t>Alšovka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8036" y="1063229"/>
            <a:ext cx="8324444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600" dirty="0"/>
              <a:t>Vyřešeny vlastnické vztahy v daném areálu, a to:</a:t>
            </a:r>
          </a:p>
          <a:p>
            <a:pPr algn="just"/>
            <a:r>
              <a:rPr lang="cs-CZ" sz="1400" dirty="0"/>
              <a:t>05/2004 uzavřena Kupní smlouva na převod pozemků s HORAL VENKOV </a:t>
            </a:r>
            <a:r>
              <a:rPr lang="cs-CZ" sz="1400" dirty="0" err="1"/>
              <a:t>z.s</a:t>
            </a:r>
            <a:r>
              <a:rPr lang="cs-CZ" sz="1400" dirty="0"/>
              <a:t>.</a:t>
            </a:r>
          </a:p>
          <a:p>
            <a:pPr algn="just"/>
            <a:r>
              <a:rPr lang="cs-CZ" sz="1400" dirty="0"/>
              <a:t>10/2013 uzavřena Kupní smlouva na převod pozemků s Tělovýchovnou jednotou Klášterec nad Ohří</a:t>
            </a:r>
          </a:p>
          <a:p>
            <a:pPr algn="just"/>
            <a:r>
              <a:rPr lang="cs-CZ" sz="1400" dirty="0"/>
              <a:t>                                                             </a:t>
            </a:r>
            <a:r>
              <a:rPr lang="cs-CZ" sz="1400" dirty="0">
                <a:sym typeface="Wingdings" panose="05000000000000000000" pitchFamily="2" charset="2"/>
              </a:rPr>
              <a:t>   </a:t>
            </a:r>
            <a:r>
              <a:rPr lang="cs-CZ" sz="1400" dirty="0"/>
              <a:t>11/2014 uzavřena směnná smlouva s </a:t>
            </a:r>
          </a:p>
          <a:p>
            <a:pPr marL="214313" indent="-214313" algn="just">
              <a:buFontTx/>
              <a:buChar char="-"/>
            </a:pPr>
            <a:r>
              <a:rPr lang="cs-CZ" sz="1400" dirty="0"/>
              <a:t>                                                                    Lesy České republiky, státním podnikem</a:t>
            </a:r>
          </a:p>
          <a:p>
            <a:pPr marL="214313" indent="-214313" algn="just">
              <a:buFontTx/>
              <a:buChar char="-"/>
            </a:pPr>
            <a:r>
              <a:rPr lang="cs-CZ" sz="1400" dirty="0"/>
              <a:t>                                                               </a:t>
            </a:r>
            <a:r>
              <a:rPr lang="cs-CZ" sz="1400" dirty="0">
                <a:sym typeface="Wingdings" panose="05000000000000000000" pitchFamily="2" charset="2"/>
              </a:rPr>
              <a:t>   </a:t>
            </a:r>
            <a:r>
              <a:rPr lang="cs-CZ" sz="1400" dirty="0"/>
              <a:t>08/2018 uzavřena Kupní smlouva na  </a:t>
            </a:r>
          </a:p>
          <a:p>
            <a:pPr marL="214313" indent="-214313" algn="just">
              <a:buFontTx/>
              <a:buChar char="-"/>
            </a:pPr>
            <a:r>
              <a:rPr lang="cs-CZ" sz="1400" dirty="0"/>
              <a:t>                                                                    převod pozemků od Státního</a:t>
            </a:r>
          </a:p>
          <a:p>
            <a:pPr marL="214313" indent="-214313" algn="just">
              <a:buFontTx/>
              <a:buChar char="-"/>
            </a:pPr>
            <a:r>
              <a:rPr lang="cs-CZ" sz="1400" dirty="0"/>
              <a:t>                                                                    pozemkového úřadu</a:t>
            </a:r>
          </a:p>
          <a:p>
            <a:pPr marL="214313" indent="-214313" algn="just">
              <a:buFontTx/>
              <a:buChar char="-"/>
            </a:pPr>
            <a:r>
              <a:rPr lang="cs-CZ" sz="1400" dirty="0"/>
              <a:t>                                                               </a:t>
            </a:r>
            <a:r>
              <a:rPr lang="cs-CZ" sz="1400" dirty="0">
                <a:sym typeface="Wingdings" panose="05000000000000000000" pitchFamily="2" charset="2"/>
              </a:rPr>
              <a:t>   </a:t>
            </a:r>
            <a:r>
              <a:rPr lang="cs-CZ" sz="1400" dirty="0"/>
              <a:t>11/2019 uzavřena Kupní smlouva na</a:t>
            </a:r>
          </a:p>
          <a:p>
            <a:pPr marL="214313" indent="-214313" algn="just">
              <a:buFontTx/>
              <a:buChar char="-"/>
            </a:pPr>
            <a:r>
              <a:rPr lang="cs-CZ" sz="1400" dirty="0"/>
              <a:t>                                                                    převod pozemků s Obcí Měděnec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" y="2139703"/>
            <a:ext cx="40039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587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400" dirty="0"/>
              <a:t>Produkce tříděného odpadu v letech 2008- 2019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554832E-2992-40A0-8FCA-17BA9857F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35" y="1131590"/>
            <a:ext cx="3839748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097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/>
              <a:t>Společně pro Klášterec 2020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/>
              <a:t>1418 hlasujících</a:t>
            </a:r>
          </a:p>
          <a:p>
            <a:endParaRPr lang="cs-CZ" sz="2200" dirty="0"/>
          </a:p>
          <a:p>
            <a:r>
              <a:rPr lang="cs-CZ" sz="2200" dirty="0"/>
              <a:t>2019 - 845</a:t>
            </a:r>
          </a:p>
          <a:p>
            <a:r>
              <a:rPr lang="cs-CZ" sz="2200" dirty="0"/>
              <a:t>2018 - 662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275606"/>
            <a:ext cx="488014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87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457200" y="555526"/>
            <a:ext cx="8229600" cy="50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/>
              <a:t>Prezentace na veletrzích</a:t>
            </a:r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9600" y="1352551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200" dirty="0"/>
          </a:p>
        </p:txBody>
      </p:sp>
      <p:pic>
        <p:nvPicPr>
          <p:cNvPr id="2050" name="Picture 2" descr="https://scontent.fprg3-1.fna.fbcdn.net/v/t1.15752-9/84823020_189061535791578_2934671516073197568_n.jpg?_nc_cat=107&amp;_nc_ohc=ukc0Uk5vR-0AX8KOKuk&amp;_nc_ht=scontent.fprg3-1.fna&amp;oh=882ca500c46cb9e5f32ec8adad58b45f&amp;oe=5EC4DD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31590"/>
            <a:ext cx="263524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prg3-1.fna.fbcdn.net/v/t1.15752-9/84676669_2460028094247567_2491026305206714368_n.jpg?_nc_cat=110&amp;_nc_ohc=AFFNuuVIVO4AX96HxMk&amp;_nc_ht=scontent.fprg3-1.fna&amp;oh=1e942e428ff6018833fc85d4ac0929ae&amp;oe=5EC18B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159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46685"/>
            <a:ext cx="8229600" cy="129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/>
              <a:t>Drážďany</a:t>
            </a:r>
          </a:p>
          <a:p>
            <a:r>
              <a:rPr lang="cs-CZ" sz="2200" dirty="0"/>
              <a:t>Letňany</a:t>
            </a:r>
          </a:p>
          <a:p>
            <a:r>
              <a:rPr lang="cs-CZ" sz="2200" dirty="0"/>
              <a:t>Mnichov</a:t>
            </a:r>
          </a:p>
        </p:txBody>
      </p:sp>
    </p:spTree>
    <p:extLst>
      <p:ext uri="{BB962C8B-B14F-4D97-AF65-F5344CB8AC3E}">
        <p14:creationId xmlns:p14="http://schemas.microsoft.com/office/powerpoint/2010/main" val="4017164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 err="1"/>
              <a:t>Social</a:t>
            </a:r>
            <a:r>
              <a:rPr lang="cs-CZ" sz="2000" b="1" dirty="0"/>
              <a:t> media </a:t>
            </a:r>
            <a:r>
              <a:rPr lang="cs-CZ" sz="2000" b="1" dirty="0" err="1"/>
              <a:t>specialist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694" t="2000" r="3302" b="1989"/>
          <a:stretch/>
        </p:blipFill>
        <p:spPr>
          <a:xfrm>
            <a:off x="5004048" y="1347614"/>
            <a:ext cx="3456385" cy="3456384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09600" y="1346685"/>
            <a:ext cx="8229600" cy="1657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err="1"/>
              <a:t>Instagram</a:t>
            </a:r>
            <a:endParaRPr lang="cs-CZ" sz="2200" dirty="0"/>
          </a:p>
          <a:p>
            <a:r>
              <a:rPr lang="cs-CZ" sz="2200" dirty="0" err="1"/>
              <a:t>YouTube</a:t>
            </a:r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Třídit odpad není trapný</a:t>
            </a:r>
          </a:p>
          <a:p>
            <a:r>
              <a:rPr lang="cs-CZ" sz="2200" dirty="0" err="1"/>
              <a:t>Dream</a:t>
            </a:r>
            <a:r>
              <a:rPr lang="cs-CZ" sz="2200" dirty="0"/>
              <a:t> Job: Městský strážník</a:t>
            </a:r>
          </a:p>
          <a:p>
            <a:r>
              <a:rPr lang="cs-CZ" sz="2200"/>
              <a:t>do 31.03.2020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008872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/>
              <a:t>Tisková konference k hokejovému turnaji U18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45" y="1275606"/>
            <a:ext cx="720599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05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/>
              <a:t>Publikační činnost</a:t>
            </a:r>
          </a:p>
        </p:txBody>
      </p:sp>
      <p:pic>
        <p:nvPicPr>
          <p:cNvPr id="3074" name="Picture 2" descr="Image result for brožura hrady klášter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5606"/>
            <a:ext cx="40851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lášterecké divadelní žně v r.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74" y="1275606"/>
            <a:ext cx="43281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037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/>
              <a:t>Galerie Kryt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29896"/>
          <a:stretch/>
        </p:blipFill>
        <p:spPr>
          <a:xfrm>
            <a:off x="5796136" y="1275606"/>
            <a:ext cx="2808312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27" y="1275606"/>
            <a:ext cx="2546129" cy="3600000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46685"/>
            <a:ext cx="8229600" cy="20891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1" dirty="0"/>
              <a:t>Pro radost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Josef Sedláček</a:t>
            </a:r>
          </a:p>
          <a:p>
            <a:pPr marL="0" indent="0">
              <a:buNone/>
            </a:pPr>
            <a:r>
              <a:rPr lang="cs-CZ" sz="2200" b="1" dirty="0"/>
              <a:t>Rozhledny</a:t>
            </a:r>
          </a:p>
          <a:p>
            <a:pPr marL="0" indent="0">
              <a:buNone/>
            </a:pPr>
            <a:r>
              <a:rPr lang="cs-CZ" sz="2200" b="1" dirty="0"/>
              <a:t>Ústeckého kraje</a:t>
            </a:r>
          </a:p>
          <a:p>
            <a:pPr>
              <a:buFontTx/>
              <a:buChar char="-"/>
            </a:pPr>
            <a:r>
              <a:rPr lang="cs-CZ" sz="2200" dirty="0"/>
              <a:t>Fotografie</a:t>
            </a:r>
          </a:p>
          <a:p>
            <a:pPr>
              <a:buFontTx/>
              <a:buChar char="-"/>
            </a:pPr>
            <a:r>
              <a:rPr lang="cs-CZ" sz="2200" dirty="0"/>
              <a:t>13.03.-03.04.</a:t>
            </a:r>
          </a:p>
        </p:txBody>
      </p:sp>
    </p:spTree>
    <p:extLst>
      <p:ext uri="{BB962C8B-B14F-4D97-AF65-F5344CB8AC3E}">
        <p14:creationId xmlns:p14="http://schemas.microsoft.com/office/powerpoint/2010/main" val="303053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2753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z="2000" b="1" dirty="0"/>
              <a:t>Galerie Kryt – plán 2020 na webu města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46685"/>
            <a:ext cx="8229600" cy="208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34" y="1275606"/>
            <a:ext cx="543446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8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br>
              <a:rPr lang="cs-CZ" sz="3200" b="1" dirty="0"/>
            </a:br>
            <a:r>
              <a:rPr lang="cs-CZ" sz="3200" b="1" dirty="0"/>
              <a:t>PhDr. Jiřina Malastová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11.2. proběhlo první setkání pracovních skupin </a:t>
            </a:r>
          </a:p>
          <a:p>
            <a:pPr marL="0" indent="0">
              <a:buNone/>
            </a:pPr>
            <a:r>
              <a:rPr lang="cs-CZ" sz="2400" dirty="0"/>
              <a:t>    k přípravě Komunitního plánu 2021- 2025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25.2. a 23.4. – Frýdlantské dny 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19.3. - meziresortní setkání sociálních pracovníků</a:t>
            </a:r>
          </a:p>
        </p:txBody>
      </p:sp>
    </p:spTree>
    <p:extLst>
      <p:ext uri="{BB962C8B-B14F-4D97-AF65-F5344CB8AC3E}">
        <p14:creationId xmlns:p14="http://schemas.microsoft.com/office/powerpoint/2010/main" val="3257638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MATEŘSKÁ ŠKOLA</a:t>
            </a:r>
            <a:endParaRPr lang="cs-CZ" sz="2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/>
              <a:t>Pozvánka pro veřejnost</a:t>
            </a:r>
          </a:p>
          <a:p>
            <a:pPr marL="0" indent="0" algn="ctr">
              <a:buNone/>
            </a:pPr>
            <a:r>
              <a:rPr lang="cs-CZ" sz="2400" dirty="0"/>
              <a:t>a první ročníky základních škol na </a:t>
            </a:r>
          </a:p>
          <a:p>
            <a:pPr marL="0" indent="0" algn="ctr">
              <a:buNone/>
            </a:pPr>
            <a:r>
              <a:rPr lang="cs-CZ" sz="2400" b="1" dirty="0"/>
              <a:t>Masopustní pochod masek městem</a:t>
            </a:r>
          </a:p>
          <a:p>
            <a:pPr marL="0" indent="0" algn="ctr">
              <a:buNone/>
            </a:pPr>
            <a:endParaRPr lang="cs-CZ" sz="1200" b="1" dirty="0"/>
          </a:p>
          <a:p>
            <a:pPr marL="0" indent="0" algn="ctr">
              <a:buNone/>
            </a:pPr>
            <a:r>
              <a:rPr lang="cs-CZ" sz="2400" b="1" dirty="0"/>
              <a:t>3. března, sraz v 9.30 hod před ZŠ Krátká</a:t>
            </a:r>
          </a:p>
          <a:p>
            <a:pPr marL="0" indent="0" algn="ctr">
              <a:buNone/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42" y="3384144"/>
            <a:ext cx="3153916" cy="134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1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400" dirty="0"/>
              <a:t>Produkce komunálního odpadu v letech 2008- 2019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CB93D2BD-F42A-490A-AA63-30BB87B58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89" y="1200150"/>
            <a:ext cx="3794359" cy="360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790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MATEŘSKÁ ŠKOLA</a:t>
            </a:r>
            <a:endParaRPr lang="cs-CZ" sz="2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18. a 19. března Mateřinka 2020</a:t>
            </a:r>
          </a:p>
          <a:p>
            <a:pPr marL="0" indent="0" algn="ctr">
              <a:buNone/>
            </a:pPr>
            <a:r>
              <a:rPr lang="cs-CZ" sz="2400" dirty="0"/>
              <a:t>Účast na oblastním kole přehlídky dětské tvořivosti</a:t>
            </a:r>
          </a:p>
          <a:p>
            <a:pPr marL="0" indent="0" algn="ctr">
              <a:buNone/>
            </a:pPr>
            <a:endParaRPr lang="cs-CZ" sz="2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60" y="2211710"/>
            <a:ext cx="3006080" cy="2254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1495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>
                <a:solidFill>
                  <a:prstClr val="black"/>
                </a:solidFill>
              </a:rPr>
              <a:t>ZŠ KRÁTKÁ</a:t>
            </a:r>
            <a:endParaRPr lang="cs-CZ" sz="2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500" b="1" dirty="0"/>
              <a:t>Environmentální výchova</a:t>
            </a:r>
          </a:p>
          <a:p>
            <a:pPr marL="0" indent="0" algn="ctr">
              <a:buNone/>
            </a:pPr>
            <a:r>
              <a:rPr lang="cs-CZ" sz="2500" b="1" dirty="0"/>
              <a:t>Tonda – Obal na cestách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96" y="2211710"/>
            <a:ext cx="3081207" cy="2310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0510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ZŠ ŠKOLNÍ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Ochutnejte Vietnam</a:t>
            </a:r>
          </a:p>
          <a:p>
            <a:pPr marL="0" indent="0" algn="ctr">
              <a:buNone/>
            </a:pPr>
            <a:r>
              <a:rPr lang="cs-CZ" sz="2000" dirty="0"/>
              <a:t>Pro žáky 4. tříd - multikulturních zajímavosti vietnamského národa, ochutnávka vietnamské gastronomie</a:t>
            </a:r>
          </a:p>
          <a:p>
            <a:pPr marL="0" indent="0" algn="ctr">
              <a:buNone/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32725"/>
            <a:ext cx="2615863" cy="1961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2725"/>
            <a:ext cx="2615863" cy="19618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0554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ZŠ ŠKOLNÍ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Sportovní soutěže ve školní družině</a:t>
            </a:r>
          </a:p>
          <a:p>
            <a:pPr marL="0" indent="0" algn="ctr">
              <a:buNone/>
            </a:pPr>
            <a:r>
              <a:rPr lang="cs-CZ" sz="2400" dirty="0"/>
              <a:t> </a:t>
            </a:r>
            <a:r>
              <a:rPr lang="cs-CZ" sz="2000" dirty="0"/>
              <a:t>I nadále se využívají pomůcky zakoupené z projektu START </a:t>
            </a:r>
          </a:p>
          <a:p>
            <a:pPr marL="0" indent="0" algn="ctr">
              <a:buNone/>
            </a:pPr>
            <a:r>
              <a:rPr lang="cs-CZ" sz="2000" dirty="0"/>
              <a:t>k všestrannému pohybovému rozvoji žáků</a:t>
            </a:r>
          </a:p>
          <a:p>
            <a:pPr marL="0" indent="0" algn="ctr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24713"/>
            <a:ext cx="2759880" cy="20699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24713"/>
            <a:ext cx="2759880" cy="20699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0562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1858" r="8333" b="14031"/>
          <a:stretch/>
        </p:blipFill>
        <p:spPr>
          <a:xfrm>
            <a:off x="4283968" y="2931345"/>
            <a:ext cx="3816423" cy="18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ZÁKLADNÍ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Lyžařské kurzy</a:t>
            </a:r>
          </a:p>
          <a:p>
            <a:pPr marL="0" indent="0" algn="ctr">
              <a:buNone/>
            </a:pPr>
            <a:r>
              <a:rPr lang="cs-CZ" sz="2400" dirty="0"/>
              <a:t>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21078" r="2495" b="32181"/>
          <a:stretch/>
        </p:blipFill>
        <p:spPr>
          <a:xfrm>
            <a:off x="1043608" y="1707654"/>
            <a:ext cx="4464496" cy="1656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3118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cap="all" dirty="0"/>
              <a:t>Městský ústav sociálních služeb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Masopustní veselice</a:t>
            </a:r>
          </a:p>
          <a:p>
            <a:pPr marL="0" indent="0" algn="ctr">
              <a:buNone/>
            </a:pPr>
            <a:r>
              <a:rPr lang="cs-CZ" sz="2400" dirty="0"/>
              <a:t>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13598" r="1783" b="1571"/>
          <a:stretch/>
        </p:blipFill>
        <p:spPr>
          <a:xfrm>
            <a:off x="6444208" y="1779662"/>
            <a:ext cx="2016224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9662"/>
            <a:ext cx="3270828" cy="2453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r="12810"/>
          <a:stretch/>
        </p:blipFill>
        <p:spPr>
          <a:xfrm>
            <a:off x="3563888" y="2315332"/>
            <a:ext cx="3168352" cy="19927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6081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3903809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>
                <a:solidFill>
                  <a:prstClr val="black"/>
                </a:solidFill>
              </a:rPr>
              <a:t>Přestavba mostu v ulici Pod Pivovarem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Náklady: 3 590 659 Kč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63" y="1676814"/>
            <a:ext cx="3975437" cy="29831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814"/>
            <a:ext cx="3977557" cy="298316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79813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>
                <a:solidFill>
                  <a:prstClr val="black"/>
                </a:solidFill>
              </a:rPr>
              <a:t>Autobusová zastávka v Klášterecké Jeseni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Náklady: 134 417 Kč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0" y="1676814"/>
            <a:ext cx="3980787" cy="29855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31" y="1676814"/>
            <a:ext cx="3980787" cy="298559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85453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>
                <a:solidFill>
                  <a:prstClr val="black"/>
                </a:solidFill>
              </a:rPr>
              <a:t>Památný strom Ježíšův dub</a:t>
            </a:r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68" y="1186665"/>
            <a:ext cx="2605862" cy="34744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63" y="1186665"/>
            <a:ext cx="2604988" cy="347331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9776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/>
              <a:t>Mapový portál pro občany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BB79EE53-312B-47F3-883B-B10A00256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03597"/>
            <a:ext cx="5904656" cy="363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F0E03CF-91F7-445A-9A23-F28E94ABF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350492"/>
            <a:ext cx="5364088" cy="112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570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500" b="1" dirty="0">
                <a:solidFill>
                  <a:prstClr val="black"/>
                </a:solidFill>
              </a:rPr>
              <a:t>Ptačí budky v zámeckém parku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0" y="1187921"/>
            <a:ext cx="2605862" cy="34744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99" y="1187920"/>
            <a:ext cx="2606172" cy="34744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38" y="1187920"/>
            <a:ext cx="2605862" cy="347448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6840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434E9-FC69-4506-AD9C-D4353A1B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Mapový portál pro občany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0BE622-7170-41A9-AEA6-6122AAB7C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3607049"/>
          </a:xfrm>
        </p:spPr>
        <p:txBody>
          <a:bodyPr>
            <a:normAutofit/>
          </a:bodyPr>
          <a:lstStyle/>
          <a:p>
            <a:r>
              <a:rPr lang="cs-CZ" sz="2000" dirty="0"/>
              <a:t>Nádoby na tříděný odpad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161D74-EA13-4BD8-9A95-A87D781ED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07456"/>
            <a:ext cx="7488832" cy="3555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332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/>
              <a:t>Mapový portál pro občany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D059602-3C38-4BAE-B150-753CBF1F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Nádoby na tříděný odpad ulice Žižkova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5BEF077-1828-4A94-BFC6-8CDF5FAAE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11254"/>
            <a:ext cx="5375094" cy="3386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404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br>
              <a:rPr lang="cs-CZ" sz="2800" dirty="0"/>
            </a:br>
            <a:r>
              <a:rPr lang="cs-CZ" sz="3200" b="1" dirty="0"/>
              <a:t>Ing. Petr Hybner</a:t>
            </a:r>
            <a:br>
              <a:rPr lang="cs-CZ" sz="3200" b="1" dirty="0"/>
            </a:br>
            <a:r>
              <a:rPr lang="cs-CZ" sz="3200" dirty="0"/>
              <a:t>místostarosta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2620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Klášterecká kyselka s.r.o. – rekonstrukce zázemí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63228"/>
            <a:ext cx="3322712" cy="160819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63227"/>
            <a:ext cx="4791431" cy="3593573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787775"/>
            <a:ext cx="3322712" cy="18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978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870</Words>
  <Application>Microsoft Office PowerPoint</Application>
  <PresentationFormat>Předvádění na obrazovce (16:9)</PresentationFormat>
  <Paragraphs>203</Paragraphs>
  <Slides>50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5" baseType="lpstr">
      <vt:lpstr>Arial</vt:lpstr>
      <vt:lpstr>Calibri</vt:lpstr>
      <vt:lpstr>Verdana</vt:lpstr>
      <vt:lpstr>Wingdings</vt:lpstr>
      <vt:lpstr>Motiv systému Office</vt:lpstr>
      <vt:lpstr>Mgr. David Kodytek  místostarosta</vt:lpstr>
      <vt:lpstr>Prezentace aplikace PowerPoint</vt:lpstr>
      <vt:lpstr>Produkce tříděného odpadu v letech 2008- 2019</vt:lpstr>
      <vt:lpstr>Produkce komunálního odpadu v letech 2008- 2019</vt:lpstr>
      <vt:lpstr>Mapový portál pro občany</vt:lpstr>
      <vt:lpstr>Mapový portál pro občany</vt:lpstr>
      <vt:lpstr>Mapový portál pro občany</vt:lpstr>
      <vt:lpstr>Odbor výstavby a rozvoje města  Ing. Petr Hybner místostarosta </vt:lpstr>
      <vt:lpstr>Klášterecká kyselka s.r.o. – rekonstrukce zázemí</vt:lpstr>
      <vt:lpstr>ZŠ Krátká – učebna přírodních věd</vt:lpstr>
      <vt:lpstr>Rekonstrukce ul. Sadová</vt:lpstr>
      <vt:lpstr>KULTURNÍ DŮM - modernizace a dostavba</vt:lpstr>
      <vt:lpstr>Technická infrastruktura - Ciboušovská</vt:lpstr>
      <vt:lpstr>Dopravní terminál ul. Nádražní</vt:lpstr>
      <vt:lpstr>Odbor finanční  Pavla Zemančíková radní pro ekonomiku </vt:lpstr>
      <vt:lpstr>Rozdělení dotací v dotačním programu "Podpora projektů v oblasti tělovýchovy, sportu a volnočasových aktivit dětí a mládeže pro rok 2020"</vt:lpstr>
      <vt:lpstr>Rozdělení dotací v dotačním programu "Podpora projektů v oblasti tělovýchovy, sportu a volnočasových aktivit dětí a mládeže pro rok 2020"</vt:lpstr>
      <vt:lpstr>Rozdělení dotací v dotačním programu "Podpora kulturních akcí a projektů pro rok 2020"</vt:lpstr>
      <vt:lpstr>Rozbor hospodaření města 2019</vt:lpstr>
      <vt:lpstr>Příjem ze sdílených daní</vt:lpstr>
      <vt:lpstr>Bilance provozního rozpočtu</vt:lpstr>
      <vt:lpstr>Odbor správy majetku a bytového fondu  Pavla Zemančíková radní pro správu majetku</vt:lpstr>
      <vt:lpstr> Pojistné události za rok 2019</vt:lpstr>
      <vt:lpstr>Prezentace aplikace PowerPoint</vt:lpstr>
      <vt:lpstr> Poškozená střecha zimního stadionu po vichřici</vt:lpstr>
      <vt:lpstr>Prezentace aplikace PowerPoint</vt:lpstr>
      <vt:lpstr>Prezentace aplikace PowerPoint</vt:lpstr>
      <vt:lpstr>Lyžařský areál Alšovka</vt:lpstr>
      <vt:lpstr>Odbor komunikace a cestovního ruchu  Mgr. Vojtěch Marvan radní pro komunikaci a cestovní ruch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Odbor sociálních věcí, školství a sportu  PhDr. Jiřina Malastová radní pro školství</vt:lpstr>
      <vt:lpstr>Prezentace aplikace PowerPoint</vt:lpstr>
      <vt:lpstr>MATEŘSKÁ ŠKOLA</vt:lpstr>
      <vt:lpstr>MATEŘSKÁ ŠKOLA</vt:lpstr>
      <vt:lpstr>ZŠ KRÁTKÁ</vt:lpstr>
      <vt:lpstr>ZŠ ŠKOLNÍ</vt:lpstr>
      <vt:lpstr>ZŠ ŠKOLNÍ</vt:lpstr>
      <vt:lpstr>ZÁKLADNÍ ŠKOLY</vt:lpstr>
      <vt:lpstr>Městský ústav sociálních služeb</vt:lpstr>
      <vt:lpstr>Odbor místního hospodářství,  dopravy a životního prostředí  Ing. Jiří Jaroš radní pro místní hospodářství</vt:lpstr>
      <vt:lpstr>Přestavba mostu v ulici Pod Pivovarem</vt:lpstr>
      <vt:lpstr>Autobusová zastávka v Klášterecké Jeseni</vt:lpstr>
      <vt:lpstr>Památný strom Ježíšův dub</vt:lpstr>
      <vt:lpstr>Ptačí budky v zámeckém parku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Kodytek David, Mgr.</cp:lastModifiedBy>
  <cp:revision>43</cp:revision>
  <cp:lastPrinted>2020-02-18T08:51:44Z</cp:lastPrinted>
  <dcterms:created xsi:type="dcterms:W3CDTF">2018-10-31T08:36:17Z</dcterms:created>
  <dcterms:modified xsi:type="dcterms:W3CDTF">2020-02-19T12:55:22Z</dcterms:modified>
</cp:coreProperties>
</file>