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71" r:id="rId13"/>
    <p:sldId id="265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6EF6"/>
    <a:srgbClr val="EF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39" autoAdjust="0"/>
    <p:restoredTop sz="94660"/>
  </p:normalViewPr>
  <p:slideViewPr>
    <p:cSldViewPr snapToGrid="0">
      <p:cViewPr>
        <p:scale>
          <a:sx n="150" d="100"/>
          <a:sy n="150" d="100"/>
        </p:scale>
        <p:origin x="216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046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487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149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131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24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22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03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66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24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87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45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A49E1-3F9C-4041-A7F6-D105A3674FB9}" type="datetimeFigureOut">
              <a:rPr lang="cs-CZ" smtClean="0"/>
              <a:t>06.02.2023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6EE0-FE25-4DF0-B38B-4D5420BBE5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21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1760"/>
            <a:ext cx="12192000" cy="823976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416169" y="4692800"/>
            <a:ext cx="9144000" cy="2387600"/>
          </a:xfrm>
        </p:spPr>
        <p:txBody>
          <a:bodyPr/>
          <a:lstStyle/>
          <a:p>
            <a:r>
              <a:rPr lang="cs-CZ" b="1" dirty="0">
                <a:solidFill>
                  <a:schemeClr val="bg1"/>
                </a:solidFill>
                <a:latin typeface="Century Gothic" panose="020B0502020202020204" pitchFamily="34" charset="0"/>
              </a:rPr>
              <a:t>NOVÝ LÁZEŇSKÝ DŮM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791" y="6244680"/>
            <a:ext cx="2318970" cy="62014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232" y="6106336"/>
            <a:ext cx="1092896" cy="62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4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7400" y="346075"/>
            <a:ext cx="10515600" cy="41497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UBYTOVACÍ ČÁST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500" dirty="0"/>
              <a:t>Ubytovací kapacity pro 200 hostů</a:t>
            </a:r>
          </a:p>
          <a:p>
            <a:r>
              <a:rPr lang="cs-CZ" sz="2500" dirty="0"/>
              <a:t>Komfortní dvoulůžkové pokoje s vlastním sociálním zařízením</a:t>
            </a:r>
          </a:p>
          <a:p>
            <a:r>
              <a:rPr lang="cs-CZ" sz="2500" dirty="0"/>
              <a:t>Ubytovací kapacity pro imobilní</a:t>
            </a:r>
          </a:p>
          <a:p>
            <a:r>
              <a:rPr lang="cs-CZ" sz="2500" dirty="0"/>
              <a:t>Každý pokoj má lodžii nebo terasu</a:t>
            </a:r>
          </a:p>
          <a:p>
            <a:r>
              <a:rPr lang="cs-CZ" sz="2500" dirty="0"/>
              <a:t>Výhledy na řeku Ohře a lázeňský park</a:t>
            </a:r>
          </a:p>
          <a:p>
            <a:r>
              <a:rPr lang="cs-CZ" sz="2500" dirty="0"/>
              <a:t>Provozní návaznost na léčebné procedury, </a:t>
            </a:r>
          </a:p>
          <a:p>
            <a:pPr marL="0" indent="0">
              <a:buNone/>
            </a:pPr>
            <a:r>
              <a:rPr lang="cs-CZ" sz="2500" dirty="0"/>
              <a:t>ordinace a restauraci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162" y="2420937"/>
            <a:ext cx="4580463" cy="343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1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7400" y="346075"/>
            <a:ext cx="10515600" cy="414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VSTUPNÍ A LÁZEŇSKÁ ČÁST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500" dirty="0"/>
              <a:t>Ubytovací a lázeňská recepce</a:t>
            </a:r>
          </a:p>
          <a:p>
            <a:r>
              <a:rPr lang="cs-CZ" sz="2500" dirty="0"/>
              <a:t>Prostorný lobby bar, salonek a restaurace pro 100 osob</a:t>
            </a:r>
          </a:p>
          <a:p>
            <a:r>
              <a:rPr lang="cs-CZ" sz="2500" dirty="0"/>
              <a:t>Venkovní terasa navazující na nový park a kolonádu podél řeky Ohře</a:t>
            </a:r>
          </a:p>
          <a:p>
            <a:r>
              <a:rPr lang="cs-CZ" sz="2500" dirty="0"/>
              <a:t>Vodoléčba, elektroléčba, masáže, tělocvična, posilovna</a:t>
            </a:r>
          </a:p>
          <a:p>
            <a:r>
              <a:rPr lang="cs-CZ" sz="2500" dirty="0"/>
              <a:t>Ordinace a ošetřovny lékařů</a:t>
            </a:r>
          </a:p>
          <a:p>
            <a:r>
              <a:rPr lang="cs-CZ" sz="2500" dirty="0"/>
              <a:t>Střešní pobytová terasa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250" y="3359150"/>
            <a:ext cx="3852333" cy="28892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4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48955"/>
            <a:ext cx="9512300" cy="6723584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57467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1. PODZEMNÍ PODLAŽÍ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808875" y="5710474"/>
            <a:ext cx="9357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/>
              <a:t>0.01 </a:t>
            </a:r>
            <a:r>
              <a:rPr lang="cs-CZ" sz="1000" dirty="0" smtClean="0"/>
              <a:t>podzemní parkoviště  </a:t>
            </a:r>
            <a:r>
              <a:rPr lang="cs-CZ" sz="1000" b="1" dirty="0" smtClean="0"/>
              <a:t>0.02</a:t>
            </a:r>
            <a:r>
              <a:rPr lang="cs-CZ" sz="1000" dirty="0" smtClean="0"/>
              <a:t> </a:t>
            </a:r>
            <a:r>
              <a:rPr lang="cs-CZ" sz="1000" dirty="0"/>
              <a:t>schodiště s výtahem  </a:t>
            </a:r>
            <a:r>
              <a:rPr lang="cs-CZ" sz="1000" b="1" dirty="0"/>
              <a:t>0.03</a:t>
            </a:r>
            <a:r>
              <a:rPr lang="cs-CZ" sz="1000" dirty="0"/>
              <a:t> odpadové hospodářství  </a:t>
            </a:r>
            <a:r>
              <a:rPr lang="cs-CZ" sz="1000" b="1" dirty="0"/>
              <a:t>0.04</a:t>
            </a:r>
            <a:r>
              <a:rPr lang="cs-CZ" sz="1000" dirty="0"/>
              <a:t> technologie </a:t>
            </a:r>
            <a:r>
              <a:rPr lang="cs-CZ" sz="1000" b="1" dirty="0"/>
              <a:t> 0.05 </a:t>
            </a:r>
            <a:r>
              <a:rPr lang="cs-CZ" sz="1000" dirty="0"/>
              <a:t>zázemí zaměstnanci </a:t>
            </a:r>
            <a:r>
              <a:rPr lang="cs-CZ" sz="1000" dirty="0" err="1"/>
              <a:t>gastro</a:t>
            </a:r>
            <a:endParaRPr lang="cs-CZ" sz="1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1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1" y="22140"/>
            <a:ext cx="9512300" cy="6723584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57467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1. NADZEMNÍ PODLAŽÍ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808875" y="5710474"/>
            <a:ext cx="9357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/>
              <a:t>1.01</a:t>
            </a:r>
            <a:r>
              <a:rPr lang="cs-CZ" sz="1000" dirty="0"/>
              <a:t> recepce  </a:t>
            </a:r>
            <a:r>
              <a:rPr lang="cs-CZ" sz="1000" b="1" dirty="0"/>
              <a:t>1.02</a:t>
            </a:r>
            <a:r>
              <a:rPr lang="cs-CZ" sz="1000" dirty="0"/>
              <a:t> lobby bar  </a:t>
            </a:r>
            <a:r>
              <a:rPr lang="cs-CZ" sz="1000" b="1" dirty="0"/>
              <a:t>1.03</a:t>
            </a:r>
            <a:r>
              <a:rPr lang="cs-CZ" sz="1000" dirty="0"/>
              <a:t> foyer   </a:t>
            </a:r>
            <a:r>
              <a:rPr lang="cs-CZ" sz="1000" b="1" dirty="0"/>
              <a:t>1.04</a:t>
            </a:r>
            <a:r>
              <a:rPr lang="cs-CZ" sz="1000" dirty="0"/>
              <a:t> přijímací kancelář   </a:t>
            </a:r>
            <a:r>
              <a:rPr lang="cs-CZ" sz="1000" b="1" dirty="0"/>
              <a:t>1.05</a:t>
            </a:r>
            <a:r>
              <a:rPr lang="cs-CZ" sz="1000" dirty="0"/>
              <a:t> časování procedur  </a:t>
            </a:r>
            <a:r>
              <a:rPr lang="cs-CZ" sz="1000" b="1" dirty="0"/>
              <a:t>1.06</a:t>
            </a:r>
            <a:r>
              <a:rPr lang="cs-CZ" sz="1000" dirty="0"/>
              <a:t> kufry  </a:t>
            </a:r>
            <a:r>
              <a:rPr lang="cs-CZ" sz="1000" b="1" dirty="0"/>
              <a:t>1.07</a:t>
            </a:r>
            <a:r>
              <a:rPr lang="cs-CZ" sz="1000" dirty="0"/>
              <a:t> šatna zaměstnanci  </a:t>
            </a:r>
            <a:r>
              <a:rPr lang="cs-CZ" sz="1000" b="1" dirty="0"/>
              <a:t>1.08</a:t>
            </a:r>
            <a:r>
              <a:rPr lang="cs-CZ" sz="1000" dirty="0"/>
              <a:t> salónek  </a:t>
            </a:r>
            <a:r>
              <a:rPr lang="cs-CZ" sz="1000" b="1" dirty="0"/>
              <a:t>1.09</a:t>
            </a:r>
            <a:r>
              <a:rPr lang="cs-CZ" sz="1000" dirty="0"/>
              <a:t> restaurace  </a:t>
            </a:r>
            <a:r>
              <a:rPr lang="cs-CZ" sz="1000" b="1" dirty="0"/>
              <a:t>1.10</a:t>
            </a:r>
            <a:r>
              <a:rPr lang="cs-CZ" sz="1000" dirty="0"/>
              <a:t> </a:t>
            </a:r>
            <a:r>
              <a:rPr lang="cs-CZ" sz="1000" dirty="0" err="1"/>
              <a:t>gastro</a:t>
            </a:r>
            <a:r>
              <a:rPr lang="cs-CZ" sz="1000" dirty="0"/>
              <a:t> zázemí  </a:t>
            </a:r>
            <a:r>
              <a:rPr lang="cs-CZ" sz="1000" b="1" dirty="0"/>
              <a:t>1.11</a:t>
            </a:r>
            <a:r>
              <a:rPr lang="cs-CZ" sz="1000" dirty="0"/>
              <a:t> kancelář  </a:t>
            </a:r>
            <a:r>
              <a:rPr lang="cs-CZ" sz="1000" b="1" dirty="0"/>
              <a:t>1.12</a:t>
            </a:r>
            <a:r>
              <a:rPr lang="cs-CZ" sz="1000" dirty="0"/>
              <a:t> schodiště zaměstnanci  </a:t>
            </a:r>
            <a:r>
              <a:rPr lang="cs-CZ" sz="1000" b="1" dirty="0"/>
              <a:t>1.13</a:t>
            </a:r>
            <a:r>
              <a:rPr lang="cs-CZ" sz="1000" dirty="0"/>
              <a:t> chodba  </a:t>
            </a:r>
            <a:r>
              <a:rPr lang="cs-CZ" sz="1000" b="1" dirty="0"/>
              <a:t>1.14</a:t>
            </a:r>
            <a:r>
              <a:rPr lang="cs-CZ" sz="1000" dirty="0"/>
              <a:t> pokoje pro imobilní  </a:t>
            </a:r>
            <a:r>
              <a:rPr lang="cs-CZ" sz="1000" b="1" dirty="0"/>
              <a:t>1.15</a:t>
            </a:r>
            <a:r>
              <a:rPr lang="cs-CZ" sz="1000" dirty="0"/>
              <a:t> hotelové pokoje  </a:t>
            </a:r>
            <a:r>
              <a:rPr lang="cs-CZ" sz="1000" b="1" dirty="0"/>
              <a:t>1.16</a:t>
            </a:r>
            <a:r>
              <a:rPr lang="cs-CZ" sz="1000" dirty="0"/>
              <a:t> schodiště pro hosty  </a:t>
            </a:r>
            <a:r>
              <a:rPr lang="cs-CZ" sz="1000" b="1" dirty="0"/>
              <a:t>1.17</a:t>
            </a:r>
            <a:r>
              <a:rPr lang="cs-CZ" sz="1000" dirty="0"/>
              <a:t> sklad  </a:t>
            </a:r>
            <a:r>
              <a:rPr lang="cs-CZ" sz="1000" b="1" dirty="0"/>
              <a:t>1.18</a:t>
            </a:r>
            <a:r>
              <a:rPr lang="cs-CZ" sz="1000" dirty="0"/>
              <a:t> apartmán 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  <p:sp>
        <p:nvSpPr>
          <p:cNvPr id="2" name="Rovnoramenný trojúhelník 1"/>
          <p:cNvSpPr/>
          <p:nvPr/>
        </p:nvSpPr>
        <p:spPr>
          <a:xfrm rot="10800000">
            <a:off x="8267700" y="2395537"/>
            <a:ext cx="76200" cy="5714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Rovnoramenný trojúhelník 11"/>
          <p:cNvSpPr/>
          <p:nvPr/>
        </p:nvSpPr>
        <p:spPr>
          <a:xfrm>
            <a:off x="7780337" y="3627546"/>
            <a:ext cx="76200" cy="5714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1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5" y="-37984"/>
            <a:ext cx="9598775" cy="6784707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57467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2. NADZEMNÍ PODLAŽÍ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808875" y="5710474"/>
            <a:ext cx="9497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/>
              <a:t>2.01</a:t>
            </a:r>
            <a:r>
              <a:rPr lang="cs-CZ" sz="1000" dirty="0"/>
              <a:t> hala  </a:t>
            </a:r>
            <a:r>
              <a:rPr lang="cs-CZ" sz="1000" b="1" dirty="0"/>
              <a:t>2.02</a:t>
            </a:r>
            <a:r>
              <a:rPr lang="cs-CZ" sz="1000" dirty="0"/>
              <a:t> časování procedur  </a:t>
            </a:r>
            <a:r>
              <a:rPr lang="cs-CZ" sz="1000" b="1" dirty="0"/>
              <a:t>2.03</a:t>
            </a:r>
            <a:r>
              <a:rPr lang="cs-CZ" sz="1000" dirty="0"/>
              <a:t> elektroléčba   </a:t>
            </a:r>
            <a:r>
              <a:rPr lang="cs-CZ" sz="1000" b="1" dirty="0"/>
              <a:t>2.04</a:t>
            </a:r>
            <a:r>
              <a:rPr lang="cs-CZ" sz="1000" dirty="0"/>
              <a:t> sklady  </a:t>
            </a:r>
            <a:r>
              <a:rPr lang="cs-CZ" sz="1000" b="1" dirty="0"/>
              <a:t>2.05</a:t>
            </a:r>
            <a:r>
              <a:rPr lang="cs-CZ" sz="1000" dirty="0"/>
              <a:t> masáže  </a:t>
            </a:r>
            <a:r>
              <a:rPr lang="cs-CZ" sz="1000" b="1" dirty="0"/>
              <a:t>2.06</a:t>
            </a:r>
            <a:r>
              <a:rPr lang="cs-CZ" sz="1000" dirty="0"/>
              <a:t> vodoléčba  </a:t>
            </a:r>
            <a:r>
              <a:rPr lang="cs-CZ" sz="1000" b="1" dirty="0"/>
              <a:t>2.07</a:t>
            </a:r>
            <a:r>
              <a:rPr lang="cs-CZ" sz="1000" dirty="0"/>
              <a:t> šatna zaměstnanci  </a:t>
            </a:r>
            <a:r>
              <a:rPr lang="cs-CZ" sz="1000" b="1" dirty="0"/>
              <a:t>2.08</a:t>
            </a:r>
            <a:r>
              <a:rPr lang="cs-CZ" sz="1000" dirty="0"/>
              <a:t> tělocvična  </a:t>
            </a:r>
            <a:r>
              <a:rPr lang="cs-CZ" sz="1000" b="1" dirty="0"/>
              <a:t>2.09</a:t>
            </a:r>
            <a:r>
              <a:rPr lang="cs-CZ" sz="1000" dirty="0"/>
              <a:t> posilovna  </a:t>
            </a:r>
            <a:r>
              <a:rPr lang="cs-CZ" sz="1000" b="1" dirty="0"/>
              <a:t>2.10</a:t>
            </a:r>
            <a:r>
              <a:rPr lang="cs-CZ" sz="1000" dirty="0"/>
              <a:t>  schodiště zaměstnanci </a:t>
            </a:r>
            <a:r>
              <a:rPr lang="cs-CZ" sz="1000" b="1" dirty="0"/>
              <a:t>2.11</a:t>
            </a:r>
            <a:r>
              <a:rPr lang="cs-CZ" sz="1000" dirty="0"/>
              <a:t> lodžie  </a:t>
            </a:r>
            <a:r>
              <a:rPr lang="cs-CZ" sz="1000" b="1" dirty="0"/>
              <a:t>2.12</a:t>
            </a:r>
            <a:r>
              <a:rPr lang="cs-CZ" sz="1000" dirty="0"/>
              <a:t> schodiště hosté  </a:t>
            </a:r>
            <a:r>
              <a:rPr lang="cs-CZ" sz="1000" b="1" dirty="0"/>
              <a:t>2.13</a:t>
            </a:r>
            <a:r>
              <a:rPr lang="cs-CZ" sz="1000" dirty="0"/>
              <a:t> sklad  </a:t>
            </a:r>
            <a:r>
              <a:rPr lang="cs-CZ" sz="1000" b="1" dirty="0"/>
              <a:t>2.14</a:t>
            </a:r>
            <a:r>
              <a:rPr lang="cs-CZ" sz="1000" dirty="0"/>
              <a:t> chodba  </a:t>
            </a:r>
            <a:r>
              <a:rPr lang="cs-CZ" sz="1000" b="1" dirty="0"/>
              <a:t>2.15</a:t>
            </a:r>
            <a:r>
              <a:rPr lang="cs-CZ" sz="1000" dirty="0"/>
              <a:t> hotelové pokoje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0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9" y="-37984"/>
            <a:ext cx="9597352" cy="6783702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57467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3. NADZEMNÍ PODLAŽÍ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62000" y="5710474"/>
            <a:ext cx="98400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/>
              <a:t>3.01</a:t>
            </a:r>
            <a:r>
              <a:rPr lang="cs-CZ" sz="1000" dirty="0"/>
              <a:t> čekárna  </a:t>
            </a:r>
            <a:r>
              <a:rPr lang="cs-CZ" sz="1000" b="1" dirty="0"/>
              <a:t>3.02</a:t>
            </a:r>
            <a:r>
              <a:rPr lang="cs-CZ" sz="1000" dirty="0"/>
              <a:t> časování procedur  </a:t>
            </a:r>
            <a:r>
              <a:rPr lang="cs-CZ" sz="1000" b="1" dirty="0"/>
              <a:t>3.03</a:t>
            </a:r>
            <a:r>
              <a:rPr lang="cs-CZ" sz="1000" dirty="0"/>
              <a:t> administrativa   </a:t>
            </a:r>
            <a:r>
              <a:rPr lang="cs-CZ" sz="1000" b="1" dirty="0"/>
              <a:t>3.04</a:t>
            </a:r>
            <a:r>
              <a:rPr lang="cs-CZ" sz="1000" dirty="0"/>
              <a:t> ředitel  </a:t>
            </a:r>
            <a:r>
              <a:rPr lang="cs-CZ" sz="1000" b="1" dirty="0"/>
              <a:t>3.05</a:t>
            </a:r>
            <a:r>
              <a:rPr lang="cs-CZ" sz="1000" dirty="0"/>
              <a:t> sekretariát  </a:t>
            </a:r>
            <a:r>
              <a:rPr lang="cs-CZ" sz="1000" b="1" dirty="0"/>
              <a:t>3.06</a:t>
            </a:r>
            <a:r>
              <a:rPr lang="cs-CZ" sz="1000" dirty="0"/>
              <a:t> zázemí vedení  </a:t>
            </a:r>
            <a:r>
              <a:rPr lang="cs-CZ" sz="1000" b="1" dirty="0"/>
              <a:t>3.07</a:t>
            </a:r>
            <a:r>
              <a:rPr lang="cs-CZ" sz="1000" dirty="0"/>
              <a:t> ošetřovna  </a:t>
            </a:r>
            <a:r>
              <a:rPr lang="cs-CZ" sz="1000" b="1" dirty="0"/>
              <a:t>3.08</a:t>
            </a:r>
            <a:r>
              <a:rPr lang="cs-CZ" sz="1000" dirty="0"/>
              <a:t> izolační pokoj  </a:t>
            </a:r>
            <a:r>
              <a:rPr lang="cs-CZ" sz="1000" b="1" dirty="0"/>
              <a:t>3.09</a:t>
            </a:r>
            <a:r>
              <a:rPr lang="cs-CZ" sz="1000" dirty="0"/>
              <a:t> ordinace  </a:t>
            </a:r>
            <a:r>
              <a:rPr lang="cs-CZ" sz="1000" b="1" dirty="0"/>
              <a:t>3.10</a:t>
            </a:r>
            <a:r>
              <a:rPr lang="cs-CZ" sz="1000" dirty="0"/>
              <a:t>  sklad zdravotnického materiálu  </a:t>
            </a:r>
            <a:r>
              <a:rPr lang="cs-CZ" sz="1000" b="1" dirty="0"/>
              <a:t>3.11</a:t>
            </a:r>
            <a:r>
              <a:rPr lang="cs-CZ" sz="1000" dirty="0"/>
              <a:t> příruční sklad  </a:t>
            </a:r>
            <a:r>
              <a:rPr lang="cs-CZ" sz="1000" b="1" dirty="0"/>
              <a:t>3.12</a:t>
            </a:r>
            <a:r>
              <a:rPr lang="cs-CZ" sz="1000" dirty="0"/>
              <a:t> zázemí lékařů  </a:t>
            </a:r>
            <a:r>
              <a:rPr lang="cs-CZ" sz="1000" b="1" dirty="0"/>
              <a:t>3.13</a:t>
            </a:r>
            <a:r>
              <a:rPr lang="cs-CZ" sz="1000" dirty="0"/>
              <a:t> schodiště zaměstnanci  </a:t>
            </a:r>
            <a:r>
              <a:rPr lang="cs-CZ" sz="1000" b="1" dirty="0"/>
              <a:t>3.14</a:t>
            </a:r>
            <a:r>
              <a:rPr lang="cs-CZ" sz="1000" dirty="0"/>
              <a:t> zázemí lékaři  </a:t>
            </a:r>
            <a:r>
              <a:rPr lang="cs-CZ" sz="1000" b="1" dirty="0"/>
              <a:t>3.15</a:t>
            </a:r>
            <a:r>
              <a:rPr lang="cs-CZ" sz="1000" dirty="0"/>
              <a:t> sklad špinavého prádla  </a:t>
            </a:r>
            <a:r>
              <a:rPr lang="cs-CZ" sz="1000" b="1" dirty="0"/>
              <a:t>3.16</a:t>
            </a:r>
            <a:r>
              <a:rPr lang="cs-CZ" sz="1000" dirty="0"/>
              <a:t> sklad čistého prádla  </a:t>
            </a:r>
            <a:r>
              <a:rPr lang="cs-CZ" sz="1000" b="1" dirty="0"/>
              <a:t>3.17 </a:t>
            </a:r>
            <a:r>
              <a:rPr lang="cs-CZ" sz="1000" dirty="0"/>
              <a:t>sklad léků  </a:t>
            </a:r>
            <a:r>
              <a:rPr lang="cs-CZ" sz="1000" b="1" dirty="0"/>
              <a:t>3.18</a:t>
            </a:r>
            <a:r>
              <a:rPr lang="cs-CZ" sz="1000" dirty="0"/>
              <a:t> chodba </a:t>
            </a:r>
          </a:p>
          <a:p>
            <a:r>
              <a:rPr lang="cs-CZ" sz="1000" b="1" dirty="0"/>
              <a:t>3.19 </a:t>
            </a:r>
            <a:r>
              <a:rPr lang="cs-CZ" sz="1000" dirty="0"/>
              <a:t>hotelové pokoje  </a:t>
            </a:r>
            <a:r>
              <a:rPr lang="cs-CZ" sz="1000" b="1" dirty="0"/>
              <a:t>3.20</a:t>
            </a:r>
            <a:r>
              <a:rPr lang="cs-CZ" sz="1000" dirty="0"/>
              <a:t> sklad  </a:t>
            </a:r>
            <a:r>
              <a:rPr lang="cs-CZ" sz="1000" b="1" dirty="0"/>
              <a:t>3.21</a:t>
            </a:r>
            <a:r>
              <a:rPr lang="cs-CZ" sz="1000" dirty="0"/>
              <a:t> schodiště hosté  </a:t>
            </a:r>
            <a:r>
              <a:rPr lang="cs-CZ" sz="1000" b="1" dirty="0"/>
              <a:t>3.22</a:t>
            </a:r>
            <a:r>
              <a:rPr lang="cs-CZ" sz="1000" dirty="0"/>
              <a:t> apartmán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9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304953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ARCHITEKTONICKO – STAVEBNÍ ŘEŠENÍ</a:t>
            </a:r>
          </a:p>
          <a:p>
            <a:pPr marL="0" indent="0">
              <a:buNone/>
            </a:pPr>
            <a:endParaRPr lang="cs-CZ" sz="1500" dirty="0"/>
          </a:p>
          <a:p>
            <a:r>
              <a:rPr lang="cs-CZ" sz="2500" dirty="0"/>
              <a:t>nadčasová moderní architektura</a:t>
            </a:r>
          </a:p>
          <a:p>
            <a:r>
              <a:rPr lang="cs-CZ" sz="2500" dirty="0"/>
              <a:t>kombinovaný konstrukční systém, parkování v podzemí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44" y="2219514"/>
            <a:ext cx="5294556" cy="376795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77" y="2219514"/>
            <a:ext cx="5623819" cy="376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0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1118056" cy="304953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ARCHITEKTONICKO – STAVEBNÍ ŘEŠENÍ</a:t>
            </a:r>
          </a:p>
          <a:p>
            <a:pPr marL="0" indent="0">
              <a:buNone/>
            </a:pPr>
            <a:endParaRPr lang="cs-CZ" sz="1500" dirty="0"/>
          </a:p>
          <a:p>
            <a:r>
              <a:rPr lang="cs-CZ" sz="2500" dirty="0"/>
              <a:t>navržená architektura je navržena v kontrastu vůči stávajícím solitérním domům</a:t>
            </a:r>
          </a:p>
          <a:p>
            <a:r>
              <a:rPr lang="cs-CZ" sz="2500" dirty="0"/>
              <a:t>terasy, výhledy, lodžie a venkovní pobytové prostory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231" y="2219514"/>
            <a:ext cx="5028674" cy="377150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43" y="2219514"/>
            <a:ext cx="5023945" cy="376795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304953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ARCHITEKTONICKO – STAVEBNÍ ŘEŠENÍ</a:t>
            </a:r>
          </a:p>
          <a:p>
            <a:pPr marL="0" indent="0">
              <a:buNone/>
            </a:pPr>
            <a:endParaRPr lang="cs-CZ" sz="1500" dirty="0"/>
          </a:p>
          <a:p>
            <a:r>
              <a:rPr lang="cs-CZ" sz="2500" dirty="0"/>
              <a:t>reprezentativní prostory</a:t>
            </a:r>
          </a:p>
          <a:p>
            <a:r>
              <a:rPr lang="cs-CZ" sz="2500" dirty="0"/>
              <a:t>jednoduchá minimalistická architektura, bezúdržbové materiály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195" y="2275772"/>
            <a:ext cx="5400215" cy="37621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84757"/>
            <a:ext cx="5531595" cy="373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7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304953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ARCHITEKTONICKO – STAVEBNÍ ŘEŠENÍ</a:t>
            </a:r>
          </a:p>
          <a:p>
            <a:pPr marL="0" indent="0">
              <a:buNone/>
            </a:pPr>
            <a:endParaRPr lang="cs-CZ" sz="1500" dirty="0"/>
          </a:p>
          <a:p>
            <a:r>
              <a:rPr lang="cs-CZ" sz="2500" dirty="0"/>
              <a:t>plná bezbariérovost objektu</a:t>
            </a:r>
          </a:p>
          <a:p>
            <a:r>
              <a:rPr lang="cs-CZ" sz="2500" dirty="0"/>
              <a:t>nejmodernější technologie</a:t>
            </a:r>
          </a:p>
          <a:p>
            <a:r>
              <a:rPr lang="cs-CZ" sz="2500" dirty="0"/>
              <a:t>provozní napojení na stávající lázeňský dům Evženie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3" y="2764999"/>
            <a:ext cx="5852160" cy="329184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5" y="2764999"/>
            <a:ext cx="4391222" cy="329341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8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8077"/>
            <a:ext cx="12192000" cy="823976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450" y="235906"/>
            <a:ext cx="10706710" cy="26416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CO BYLO CÍLEM PROJEKTANTA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500" dirty="0"/>
              <a:t> Cílem bylo navrhnout nadčasový a moderní objekt nového lázeňského domu, dle zadání objednatele do atraktivní lokality stávajících lázní Evženie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190" y="6288654"/>
            <a:ext cx="2318970" cy="62014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232" y="6106336"/>
            <a:ext cx="1092896" cy="62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5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4361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ZÁKLADNÍ TECHNICKÉ ÚDAJE</a:t>
            </a:r>
          </a:p>
          <a:p>
            <a:pPr marL="0" indent="0">
              <a:buNone/>
            </a:pPr>
            <a:endParaRPr lang="cs-CZ" sz="1500" dirty="0"/>
          </a:p>
          <a:p>
            <a:r>
              <a:rPr lang="cs-CZ" sz="2500" dirty="0"/>
              <a:t>zastavěná plocha				  cca 2 500 m</a:t>
            </a:r>
            <a:r>
              <a:rPr lang="cs-CZ" sz="2500" baseline="30000" dirty="0"/>
              <a:t>2</a:t>
            </a:r>
          </a:p>
          <a:p>
            <a:r>
              <a:rPr lang="cs-CZ" sz="2500" dirty="0"/>
              <a:t>obestavěný prostor				cca 38 000 m</a:t>
            </a:r>
            <a:r>
              <a:rPr lang="cs-CZ" sz="2500" baseline="30000" dirty="0"/>
              <a:t>3</a:t>
            </a:r>
          </a:p>
          <a:p>
            <a:r>
              <a:rPr lang="cs-CZ" sz="2500" dirty="0"/>
              <a:t>počet pokojů					     100</a:t>
            </a:r>
            <a:endParaRPr lang="cs-CZ" sz="2500" baseline="30000" dirty="0"/>
          </a:p>
          <a:p>
            <a:r>
              <a:rPr lang="cs-CZ" sz="2500" dirty="0"/>
              <a:t>počet lůžek						     200</a:t>
            </a:r>
          </a:p>
          <a:p>
            <a:r>
              <a:rPr lang="cs-CZ" sz="2500" dirty="0"/>
              <a:t>kapacita restaurace				        100 osob</a:t>
            </a:r>
          </a:p>
          <a:p>
            <a:r>
              <a:rPr lang="cs-CZ" sz="2500" dirty="0"/>
              <a:t>počet parkovacích stání		72 podzemních stání</a:t>
            </a:r>
          </a:p>
          <a:p>
            <a:pPr marL="0" indent="0">
              <a:buNone/>
            </a:pPr>
            <a:r>
              <a:rPr lang="cs-CZ" sz="1500" dirty="0"/>
              <a:t>					</a:t>
            </a:r>
            <a:r>
              <a:rPr lang="cs-CZ" sz="2500" dirty="0"/>
              <a:t>20 nadzemních stání</a:t>
            </a:r>
          </a:p>
          <a:p>
            <a:endParaRPr lang="cs-CZ" sz="2500" baseline="30000" dirty="0"/>
          </a:p>
          <a:p>
            <a:endParaRPr lang="cs-CZ" sz="2500" baseline="30000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50"/>
            <a:ext cx="10515600" cy="4361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LÉČEBNÉ PROCEDURY</a:t>
            </a:r>
          </a:p>
          <a:p>
            <a:pPr marL="0" indent="0">
              <a:buNone/>
            </a:pPr>
            <a:endParaRPr lang="cs-CZ" sz="1500" dirty="0"/>
          </a:p>
          <a:p>
            <a:r>
              <a:rPr lang="cs-CZ" sz="2500" dirty="0"/>
              <a:t>vodoléčebné vany		8x</a:t>
            </a:r>
          </a:p>
          <a:p>
            <a:r>
              <a:rPr lang="cs-CZ" sz="2500" dirty="0"/>
              <a:t>koupele nohou		4x</a:t>
            </a:r>
          </a:p>
          <a:p>
            <a:r>
              <a:rPr lang="cs-CZ" sz="2500" dirty="0"/>
              <a:t>elektroléčby			6x</a:t>
            </a:r>
          </a:p>
          <a:p>
            <a:r>
              <a:rPr lang="cs-CZ" sz="2500" dirty="0"/>
              <a:t>masáže			6x</a:t>
            </a:r>
          </a:p>
          <a:p>
            <a:r>
              <a:rPr lang="cs-CZ" sz="2500" dirty="0"/>
              <a:t>tělocvična			1x</a:t>
            </a:r>
          </a:p>
          <a:p>
            <a:r>
              <a:rPr lang="cs-CZ" sz="2500" dirty="0"/>
              <a:t>posilovna			1x</a:t>
            </a:r>
          </a:p>
          <a:p>
            <a:endParaRPr lang="cs-CZ" sz="2500" dirty="0"/>
          </a:p>
          <a:p>
            <a:endParaRPr lang="cs-CZ" sz="2500" baseline="30000" dirty="0"/>
          </a:p>
          <a:p>
            <a:endParaRPr lang="cs-CZ" sz="2500" baseline="30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43687" y="387350"/>
            <a:ext cx="10515600" cy="4361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b="1" dirty="0"/>
              <a:t>LÉKAŘSKÉ ODDĚLENÍ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500" dirty="0"/>
          </a:p>
          <a:p>
            <a:r>
              <a:rPr lang="cs-CZ" sz="2500" dirty="0"/>
              <a:t>ošetřovna			1x</a:t>
            </a:r>
          </a:p>
          <a:p>
            <a:r>
              <a:rPr lang="cs-CZ" sz="2500" dirty="0"/>
              <a:t>ordinace lékaře		3x</a:t>
            </a:r>
          </a:p>
          <a:p>
            <a:endParaRPr lang="cs-CZ" sz="2500" dirty="0"/>
          </a:p>
          <a:p>
            <a:endParaRPr lang="cs-CZ" sz="2500" baseline="30000" dirty="0"/>
          </a:p>
          <a:p>
            <a:endParaRPr lang="cs-CZ" sz="2500" baseline="30000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8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62000" y="387349"/>
            <a:ext cx="10515600" cy="4963319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ZÁVĚR</a:t>
            </a:r>
            <a:endParaRPr lang="cs-CZ" sz="2500" b="1" dirty="0"/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cs-CZ" sz="2500" dirty="0"/>
              <a:t>Cílem návrhu nového objektu je realizace nového nadčasového objektu postaveného na kontrastu k okolní zástavbě a s provázaností na venkovní volnočasový a pobytový prostor. </a:t>
            </a: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cs-CZ" sz="2500" dirty="0"/>
              <a:t>Barevnost i materiálové pojetí objektu je navrženo střídmé z bezúdržbových materiálů odpovídajících současným moderním standardům při použití nejmodernějších technologií.</a:t>
            </a: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endParaRPr lang="cs-CZ" sz="2500" dirty="0"/>
          </a:p>
          <a:p>
            <a:endParaRPr lang="cs-CZ" sz="2500" baseline="30000" dirty="0"/>
          </a:p>
          <a:p>
            <a:endParaRPr lang="cs-CZ" sz="2500" baseline="30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66725"/>
            <a:ext cx="10515600" cy="343852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ZADÁNÍ STUDIE</a:t>
            </a:r>
          </a:p>
          <a:p>
            <a:pPr marL="0" indent="0">
              <a:buNone/>
            </a:pPr>
            <a:endParaRPr lang="cs-CZ" sz="2500" dirty="0"/>
          </a:p>
          <a:p>
            <a:r>
              <a:rPr lang="cs-CZ" sz="2000" dirty="0"/>
              <a:t>Soulad s územním plánem</a:t>
            </a:r>
          </a:p>
          <a:p>
            <a:r>
              <a:rPr lang="cs-CZ" sz="2000" dirty="0"/>
              <a:t>Požadavky na nové kapacitní prostory pro rozšíření služeb stávajícího lázeňského domu Evženie</a:t>
            </a:r>
          </a:p>
          <a:p>
            <a:r>
              <a:rPr lang="cs-CZ" sz="2000" dirty="0"/>
              <a:t>Využitelnost pro lázeňské hosty i externí návštěvníky</a:t>
            </a:r>
          </a:p>
          <a:p>
            <a:r>
              <a:rPr lang="cs-CZ" sz="2000" dirty="0"/>
              <a:t>Zachování stávajícího parku a potenciál atraktivnějšího využití nábřeží Ohře</a:t>
            </a:r>
          </a:p>
          <a:p>
            <a:r>
              <a:rPr lang="cs-CZ" sz="2000" dirty="0"/>
              <a:t>Existence potřebné infrastruktury</a:t>
            </a:r>
          </a:p>
          <a:p>
            <a:r>
              <a:rPr lang="cs-CZ" sz="2000" dirty="0"/>
              <a:t>Dosažitelnost pro obyvatele Klášterce nad Ohří jak pro pěší, tak MHD, nebo vlastním automobilem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43" y="4124362"/>
            <a:ext cx="2593926" cy="19454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84" y="4124362"/>
            <a:ext cx="2930989" cy="19454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418" y="4124324"/>
            <a:ext cx="2929611" cy="194452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4124362"/>
            <a:ext cx="2930989" cy="1945444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7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590551"/>
            <a:ext cx="10515600" cy="371658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CÍLE ŘEŠENÉHO ZÁMĚRU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000" dirty="0"/>
              <a:t>Navržení a realizace nové moderní budovy lázeňského domu Evženie s vazbou na stávající objekty.</a:t>
            </a:r>
          </a:p>
          <a:p>
            <a:r>
              <a:rPr lang="cs-CZ" sz="2000" dirty="0"/>
              <a:t>Budova bude sloužit pro ubytování a lázeňský provoz, při využití nejmodernějších technologií.</a:t>
            </a:r>
          </a:p>
          <a:p>
            <a:r>
              <a:rPr lang="cs-CZ" sz="2000" dirty="0"/>
              <a:t>Dopravní napojení respektuje stávající infrastrukturu. Zároveň řeší zatraktivnění pěší kolonády mezi novým objektem a korytem řeky Ohře.</a:t>
            </a:r>
          </a:p>
          <a:p>
            <a:r>
              <a:rPr lang="cs-CZ" sz="2000" dirty="0"/>
              <a:t>Komplexní řešení parkových a sadových úprav v bezprostředním okolí nové budovy.</a:t>
            </a:r>
          </a:p>
          <a:p>
            <a:r>
              <a:rPr lang="cs-CZ" sz="2000" dirty="0"/>
              <a:t>Symbolická návaznost na stávající okolní objekty, zejména původní lázeňskou budovu, restauraci Peřeje, starou i novou stáčírnu, zahradní altán, lázeňský park a další.</a:t>
            </a:r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831" y="4463826"/>
            <a:ext cx="2590800" cy="172612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398" y="4463826"/>
            <a:ext cx="2283460" cy="171259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01" y="4488434"/>
            <a:ext cx="2572061" cy="170827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392" y="4473909"/>
            <a:ext cx="2595559" cy="172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9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2950" y="377825"/>
            <a:ext cx="10515600" cy="57467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ŠIRŠÍ VZTAHY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4" y="952500"/>
            <a:ext cx="8853149" cy="5071584"/>
          </a:xfrm>
          <a:prstGeom prst="rect">
            <a:avLst/>
          </a:prstGeom>
        </p:spPr>
      </p:pic>
      <p:sp>
        <p:nvSpPr>
          <p:cNvPr id="8" name="Ovál 7"/>
          <p:cNvSpPr/>
          <p:nvPr/>
        </p:nvSpPr>
        <p:spPr>
          <a:xfrm>
            <a:off x="3405189" y="3936207"/>
            <a:ext cx="614362" cy="614362"/>
          </a:xfrm>
          <a:prstGeom prst="ellipse">
            <a:avLst/>
          </a:prstGeom>
          <a:solidFill>
            <a:srgbClr val="EF8989">
              <a:alpha val="40000"/>
            </a:srgbClr>
          </a:solidFill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9"/>
          <p:cNvSpPr/>
          <p:nvPr/>
        </p:nvSpPr>
        <p:spPr>
          <a:xfrm>
            <a:off x="3611486" y="2810645"/>
            <a:ext cx="374886" cy="1651121"/>
          </a:xfrm>
          <a:custGeom>
            <a:avLst/>
            <a:gdLst>
              <a:gd name="connsiteX0" fmla="*/ 374216 w 374886"/>
              <a:gd name="connsiteY0" fmla="*/ 470 h 1651121"/>
              <a:gd name="connsiteX1" fmla="*/ 224197 w 374886"/>
              <a:gd name="connsiteY1" fmla="*/ 226689 h 1651121"/>
              <a:gd name="connsiteX2" fmla="*/ 181335 w 374886"/>
              <a:gd name="connsiteY2" fmla="*/ 524345 h 1651121"/>
              <a:gd name="connsiteX3" fmla="*/ 221816 w 374886"/>
              <a:gd name="connsiteY3" fmla="*/ 788664 h 1651121"/>
              <a:gd name="connsiteX4" fmla="*/ 259916 w 374886"/>
              <a:gd name="connsiteY4" fmla="*/ 1067270 h 1651121"/>
              <a:gd name="connsiteX5" fmla="*/ 267060 w 374886"/>
              <a:gd name="connsiteY5" fmla="*/ 1305395 h 1651121"/>
              <a:gd name="connsiteX6" fmla="*/ 162285 w 374886"/>
              <a:gd name="connsiteY6" fmla="*/ 1462558 h 1651121"/>
              <a:gd name="connsiteX7" fmla="*/ 360 w 374886"/>
              <a:gd name="connsiteY7" fmla="*/ 1650677 h 1651121"/>
              <a:gd name="connsiteX8" fmla="*/ 209910 w 374886"/>
              <a:gd name="connsiteY8" fmla="*/ 1510183 h 1651121"/>
              <a:gd name="connsiteX9" fmla="*/ 302779 w 374886"/>
              <a:gd name="connsiteY9" fmla="*/ 1362545 h 1651121"/>
              <a:gd name="connsiteX10" fmla="*/ 350404 w 374886"/>
              <a:gd name="connsiteY10" fmla="*/ 1188714 h 1651121"/>
              <a:gd name="connsiteX11" fmla="*/ 319447 w 374886"/>
              <a:gd name="connsiteY11" fmla="*/ 898202 h 1651121"/>
              <a:gd name="connsiteX12" fmla="*/ 255154 w 374886"/>
              <a:gd name="connsiteY12" fmla="*/ 652933 h 1651121"/>
              <a:gd name="connsiteX13" fmla="*/ 217054 w 374886"/>
              <a:gd name="connsiteY13" fmla="*/ 362420 h 1651121"/>
              <a:gd name="connsiteX14" fmla="*/ 276585 w 374886"/>
              <a:gd name="connsiteY14" fmla="*/ 171920 h 1651121"/>
              <a:gd name="connsiteX15" fmla="*/ 374216 w 374886"/>
              <a:gd name="connsiteY15" fmla="*/ 470 h 165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4886" h="1651121">
                <a:moveTo>
                  <a:pt x="374216" y="470"/>
                </a:moveTo>
                <a:cubicBezTo>
                  <a:pt x="365485" y="9598"/>
                  <a:pt x="256344" y="139377"/>
                  <a:pt x="224197" y="226689"/>
                </a:cubicBezTo>
                <a:cubicBezTo>
                  <a:pt x="192050" y="314002"/>
                  <a:pt x="181732" y="430683"/>
                  <a:pt x="181335" y="524345"/>
                </a:cubicBezTo>
                <a:cubicBezTo>
                  <a:pt x="180938" y="618007"/>
                  <a:pt x="208719" y="698176"/>
                  <a:pt x="221816" y="788664"/>
                </a:cubicBezTo>
                <a:cubicBezTo>
                  <a:pt x="234913" y="879152"/>
                  <a:pt x="252375" y="981148"/>
                  <a:pt x="259916" y="1067270"/>
                </a:cubicBezTo>
                <a:cubicBezTo>
                  <a:pt x="267457" y="1153392"/>
                  <a:pt x="283332" y="1239514"/>
                  <a:pt x="267060" y="1305395"/>
                </a:cubicBezTo>
                <a:cubicBezTo>
                  <a:pt x="250788" y="1371276"/>
                  <a:pt x="206735" y="1405011"/>
                  <a:pt x="162285" y="1462558"/>
                </a:cubicBezTo>
                <a:cubicBezTo>
                  <a:pt x="117835" y="1520105"/>
                  <a:pt x="-7577" y="1642740"/>
                  <a:pt x="360" y="1650677"/>
                </a:cubicBezTo>
                <a:cubicBezTo>
                  <a:pt x="8297" y="1658614"/>
                  <a:pt x="159507" y="1558205"/>
                  <a:pt x="209910" y="1510183"/>
                </a:cubicBezTo>
                <a:cubicBezTo>
                  <a:pt x="260313" y="1462161"/>
                  <a:pt x="279363" y="1416123"/>
                  <a:pt x="302779" y="1362545"/>
                </a:cubicBezTo>
                <a:cubicBezTo>
                  <a:pt x="326195" y="1308967"/>
                  <a:pt x="347626" y="1266104"/>
                  <a:pt x="350404" y="1188714"/>
                </a:cubicBezTo>
                <a:cubicBezTo>
                  <a:pt x="353182" y="1111324"/>
                  <a:pt x="335322" y="987499"/>
                  <a:pt x="319447" y="898202"/>
                </a:cubicBezTo>
                <a:cubicBezTo>
                  <a:pt x="303572" y="808905"/>
                  <a:pt x="272219" y="742230"/>
                  <a:pt x="255154" y="652933"/>
                </a:cubicBezTo>
                <a:cubicBezTo>
                  <a:pt x="238089" y="563636"/>
                  <a:pt x="213482" y="442589"/>
                  <a:pt x="217054" y="362420"/>
                </a:cubicBezTo>
                <a:cubicBezTo>
                  <a:pt x="220626" y="282251"/>
                  <a:pt x="249201" y="226292"/>
                  <a:pt x="276585" y="171920"/>
                </a:cubicBezTo>
                <a:cubicBezTo>
                  <a:pt x="303969" y="117548"/>
                  <a:pt x="382947" y="-8658"/>
                  <a:pt x="374216" y="47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48000"/>
            </a:schemeClr>
          </a:solidFill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3299950" y="2447925"/>
            <a:ext cx="653242" cy="1960584"/>
          </a:xfrm>
          <a:custGeom>
            <a:avLst/>
            <a:gdLst>
              <a:gd name="connsiteX0" fmla="*/ 579106 w 653242"/>
              <a:gd name="connsiteY0" fmla="*/ 0 h 1960584"/>
              <a:gd name="connsiteX1" fmla="*/ 586250 w 653242"/>
              <a:gd name="connsiteY1" fmla="*/ 66675 h 1960584"/>
              <a:gd name="connsiteX2" fmla="*/ 564819 w 653242"/>
              <a:gd name="connsiteY2" fmla="*/ 135731 h 1960584"/>
              <a:gd name="connsiteX3" fmla="*/ 364794 w 653242"/>
              <a:gd name="connsiteY3" fmla="*/ 285750 h 1960584"/>
              <a:gd name="connsiteX4" fmla="*/ 226681 w 653242"/>
              <a:gd name="connsiteY4" fmla="*/ 454819 h 1960584"/>
              <a:gd name="connsiteX5" fmla="*/ 88569 w 653242"/>
              <a:gd name="connsiteY5" fmla="*/ 640556 h 1960584"/>
              <a:gd name="connsiteX6" fmla="*/ 21894 w 653242"/>
              <a:gd name="connsiteY6" fmla="*/ 807244 h 1960584"/>
              <a:gd name="connsiteX7" fmla="*/ 5225 w 653242"/>
              <a:gd name="connsiteY7" fmla="*/ 942975 h 1960584"/>
              <a:gd name="connsiteX8" fmla="*/ 105238 w 653242"/>
              <a:gd name="connsiteY8" fmla="*/ 1128713 h 1960584"/>
              <a:gd name="connsiteX9" fmla="*/ 226681 w 653242"/>
              <a:gd name="connsiteY9" fmla="*/ 1252538 h 1960584"/>
              <a:gd name="connsiteX10" fmla="*/ 395750 w 653242"/>
              <a:gd name="connsiteY10" fmla="*/ 1395413 h 1960584"/>
              <a:gd name="connsiteX11" fmla="*/ 524338 w 653242"/>
              <a:gd name="connsiteY11" fmla="*/ 1528763 h 1960584"/>
              <a:gd name="connsiteX12" fmla="*/ 445756 w 653242"/>
              <a:gd name="connsiteY12" fmla="*/ 1628775 h 1960584"/>
              <a:gd name="connsiteX13" fmla="*/ 314788 w 653242"/>
              <a:gd name="connsiteY13" fmla="*/ 1733550 h 1960584"/>
              <a:gd name="connsiteX14" fmla="*/ 250494 w 653242"/>
              <a:gd name="connsiteY14" fmla="*/ 1857375 h 1960584"/>
              <a:gd name="connsiteX15" fmla="*/ 190963 w 653242"/>
              <a:gd name="connsiteY15" fmla="*/ 1955006 h 1960584"/>
              <a:gd name="connsiteX16" fmla="*/ 252875 w 653242"/>
              <a:gd name="connsiteY16" fmla="*/ 1924050 h 1960584"/>
              <a:gd name="connsiteX17" fmla="*/ 369556 w 653242"/>
              <a:gd name="connsiteY17" fmla="*/ 1721644 h 1960584"/>
              <a:gd name="connsiteX18" fmla="*/ 538625 w 653242"/>
              <a:gd name="connsiteY18" fmla="*/ 1590675 h 1960584"/>
              <a:gd name="connsiteX19" fmla="*/ 574344 w 653242"/>
              <a:gd name="connsiteY19" fmla="*/ 1507331 h 1960584"/>
              <a:gd name="connsiteX20" fmla="*/ 414800 w 653242"/>
              <a:gd name="connsiteY20" fmla="*/ 1369219 h 1960584"/>
              <a:gd name="connsiteX21" fmla="*/ 200488 w 653242"/>
              <a:gd name="connsiteY21" fmla="*/ 1166813 h 1960584"/>
              <a:gd name="connsiteX22" fmla="*/ 90950 w 653242"/>
              <a:gd name="connsiteY22" fmla="*/ 1038225 h 1960584"/>
              <a:gd name="connsiteX23" fmla="*/ 33800 w 653242"/>
              <a:gd name="connsiteY23" fmla="*/ 778669 h 1960584"/>
              <a:gd name="connsiteX24" fmla="*/ 252875 w 653242"/>
              <a:gd name="connsiteY24" fmla="*/ 476250 h 1960584"/>
              <a:gd name="connsiteX25" fmla="*/ 583869 w 653242"/>
              <a:gd name="connsiteY25" fmla="*/ 150019 h 1960584"/>
              <a:gd name="connsiteX26" fmla="*/ 650544 w 653242"/>
              <a:gd name="connsiteY26" fmla="*/ 40481 h 1960584"/>
              <a:gd name="connsiteX27" fmla="*/ 633875 w 653242"/>
              <a:gd name="connsiteY27" fmla="*/ 4763 h 1960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53242" h="1960584">
                <a:moveTo>
                  <a:pt x="579106" y="0"/>
                </a:moveTo>
                <a:cubicBezTo>
                  <a:pt x="583868" y="22026"/>
                  <a:pt x="588631" y="44053"/>
                  <a:pt x="586250" y="66675"/>
                </a:cubicBezTo>
                <a:cubicBezTo>
                  <a:pt x="583869" y="89297"/>
                  <a:pt x="601728" y="99219"/>
                  <a:pt x="564819" y="135731"/>
                </a:cubicBezTo>
                <a:cubicBezTo>
                  <a:pt x="527910" y="172243"/>
                  <a:pt x="421150" y="232569"/>
                  <a:pt x="364794" y="285750"/>
                </a:cubicBezTo>
                <a:cubicBezTo>
                  <a:pt x="308438" y="338931"/>
                  <a:pt x="272718" y="395685"/>
                  <a:pt x="226681" y="454819"/>
                </a:cubicBezTo>
                <a:cubicBezTo>
                  <a:pt x="180644" y="513953"/>
                  <a:pt x="122700" y="581819"/>
                  <a:pt x="88569" y="640556"/>
                </a:cubicBezTo>
                <a:cubicBezTo>
                  <a:pt x="54438" y="699294"/>
                  <a:pt x="35785" y="756841"/>
                  <a:pt x="21894" y="807244"/>
                </a:cubicBezTo>
                <a:cubicBezTo>
                  <a:pt x="8003" y="857647"/>
                  <a:pt x="-8666" y="889397"/>
                  <a:pt x="5225" y="942975"/>
                </a:cubicBezTo>
                <a:cubicBezTo>
                  <a:pt x="19116" y="996553"/>
                  <a:pt x="68329" y="1077119"/>
                  <a:pt x="105238" y="1128713"/>
                </a:cubicBezTo>
                <a:cubicBezTo>
                  <a:pt x="142147" y="1180307"/>
                  <a:pt x="178262" y="1208088"/>
                  <a:pt x="226681" y="1252538"/>
                </a:cubicBezTo>
                <a:cubicBezTo>
                  <a:pt x="275100" y="1296988"/>
                  <a:pt x="346141" y="1349376"/>
                  <a:pt x="395750" y="1395413"/>
                </a:cubicBezTo>
                <a:cubicBezTo>
                  <a:pt x="445359" y="1441450"/>
                  <a:pt x="516004" y="1489869"/>
                  <a:pt x="524338" y="1528763"/>
                </a:cubicBezTo>
                <a:cubicBezTo>
                  <a:pt x="532672" y="1567657"/>
                  <a:pt x="480681" y="1594644"/>
                  <a:pt x="445756" y="1628775"/>
                </a:cubicBezTo>
                <a:cubicBezTo>
                  <a:pt x="410831" y="1662906"/>
                  <a:pt x="347332" y="1695450"/>
                  <a:pt x="314788" y="1733550"/>
                </a:cubicBezTo>
                <a:cubicBezTo>
                  <a:pt x="282244" y="1771650"/>
                  <a:pt x="271132" y="1820466"/>
                  <a:pt x="250494" y="1857375"/>
                </a:cubicBezTo>
                <a:cubicBezTo>
                  <a:pt x="229856" y="1894284"/>
                  <a:pt x="190566" y="1943894"/>
                  <a:pt x="190963" y="1955006"/>
                </a:cubicBezTo>
                <a:cubicBezTo>
                  <a:pt x="191360" y="1966118"/>
                  <a:pt x="223110" y="1962944"/>
                  <a:pt x="252875" y="1924050"/>
                </a:cubicBezTo>
                <a:cubicBezTo>
                  <a:pt x="282640" y="1885156"/>
                  <a:pt x="321931" y="1777206"/>
                  <a:pt x="369556" y="1721644"/>
                </a:cubicBezTo>
                <a:cubicBezTo>
                  <a:pt x="417181" y="1666082"/>
                  <a:pt x="504494" y="1626394"/>
                  <a:pt x="538625" y="1590675"/>
                </a:cubicBezTo>
                <a:cubicBezTo>
                  <a:pt x="572756" y="1554956"/>
                  <a:pt x="594982" y="1544240"/>
                  <a:pt x="574344" y="1507331"/>
                </a:cubicBezTo>
                <a:cubicBezTo>
                  <a:pt x="553706" y="1470422"/>
                  <a:pt x="477109" y="1425972"/>
                  <a:pt x="414800" y="1369219"/>
                </a:cubicBezTo>
                <a:cubicBezTo>
                  <a:pt x="352491" y="1312466"/>
                  <a:pt x="254463" y="1221979"/>
                  <a:pt x="200488" y="1166813"/>
                </a:cubicBezTo>
                <a:cubicBezTo>
                  <a:pt x="146513" y="1111647"/>
                  <a:pt x="118731" y="1102916"/>
                  <a:pt x="90950" y="1038225"/>
                </a:cubicBezTo>
                <a:cubicBezTo>
                  <a:pt x="63169" y="973534"/>
                  <a:pt x="6813" y="872331"/>
                  <a:pt x="33800" y="778669"/>
                </a:cubicBezTo>
                <a:cubicBezTo>
                  <a:pt x="60787" y="685007"/>
                  <a:pt x="161197" y="581025"/>
                  <a:pt x="252875" y="476250"/>
                </a:cubicBezTo>
                <a:cubicBezTo>
                  <a:pt x="344553" y="371475"/>
                  <a:pt x="517591" y="222647"/>
                  <a:pt x="583869" y="150019"/>
                </a:cubicBezTo>
                <a:cubicBezTo>
                  <a:pt x="650147" y="77391"/>
                  <a:pt x="642210" y="64690"/>
                  <a:pt x="650544" y="40481"/>
                </a:cubicBezTo>
                <a:cubicBezTo>
                  <a:pt x="658878" y="16272"/>
                  <a:pt x="646376" y="10517"/>
                  <a:pt x="633875" y="4763"/>
                </a:cubicBezTo>
              </a:path>
            </a:pathLst>
          </a:custGeom>
          <a:solidFill>
            <a:schemeClr val="accent4">
              <a:lumMod val="60000"/>
              <a:lumOff val="40000"/>
              <a:alpha val="55000"/>
            </a:schemeClr>
          </a:solidFill>
          <a:ln w="190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se šipkou 13"/>
          <p:cNvCxnSpPr/>
          <p:nvPr/>
        </p:nvCxnSpPr>
        <p:spPr>
          <a:xfrm flipV="1">
            <a:off x="8477250" y="1128713"/>
            <a:ext cx="766763" cy="271463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>
            <a:off x="1005613" y="2021866"/>
            <a:ext cx="747712" cy="197118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 rot="20722499">
            <a:off x="916251" y="2225704"/>
            <a:ext cx="1124026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000" dirty="0"/>
              <a:t>směr Karlovy Vary</a:t>
            </a:r>
          </a:p>
        </p:txBody>
      </p:sp>
      <p:sp>
        <p:nvSpPr>
          <p:cNvPr id="20" name="TextovéPole 19"/>
          <p:cNvSpPr txBox="1"/>
          <p:nvPr/>
        </p:nvSpPr>
        <p:spPr>
          <a:xfrm rot="20433274">
            <a:off x="8435900" y="1385244"/>
            <a:ext cx="1016625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000" dirty="0"/>
              <a:t>směr Chomutov</a:t>
            </a:r>
          </a:p>
        </p:txBody>
      </p:sp>
      <p:cxnSp>
        <p:nvCxnSpPr>
          <p:cNvPr id="22" name="Přímá spojnice 21"/>
          <p:cNvCxnSpPr>
            <a:stCxn id="8" idx="6"/>
          </p:cNvCxnSpPr>
          <p:nvPr/>
        </p:nvCxnSpPr>
        <p:spPr>
          <a:xfrm>
            <a:off x="4019551" y="4243388"/>
            <a:ext cx="5892311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>
            <a:stCxn id="10" idx="11"/>
          </p:cNvCxnSpPr>
          <p:nvPr/>
        </p:nvCxnSpPr>
        <p:spPr>
          <a:xfrm flipV="1">
            <a:off x="3930933" y="3703351"/>
            <a:ext cx="5956606" cy="5496"/>
          </a:xfrm>
          <a:prstGeom prst="line">
            <a:avLst/>
          </a:prstGeom>
          <a:ln w="190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>
            <a:stCxn id="11" idx="25"/>
          </p:cNvCxnSpPr>
          <p:nvPr/>
        </p:nvCxnSpPr>
        <p:spPr>
          <a:xfrm>
            <a:off x="3883819" y="2597944"/>
            <a:ext cx="6036899" cy="45074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9867377" y="2487479"/>
            <a:ext cx="2285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Dopravní dostupnost z centra pro automobilovou dopravu a MHD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9867377" y="3554716"/>
            <a:ext cx="228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Dopravní dostupnost pro pěší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9891700" y="4104888"/>
            <a:ext cx="228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Řešené území</a:t>
            </a:r>
          </a:p>
        </p:txBody>
      </p:sp>
      <p:sp>
        <p:nvSpPr>
          <p:cNvPr id="31" name="Volný tvar 30"/>
          <p:cNvSpPr/>
          <p:nvPr/>
        </p:nvSpPr>
        <p:spPr>
          <a:xfrm>
            <a:off x="3859186" y="2120425"/>
            <a:ext cx="1113203" cy="355782"/>
          </a:xfrm>
          <a:custGeom>
            <a:avLst/>
            <a:gdLst>
              <a:gd name="connsiteX0" fmla="*/ 15108 w 1113203"/>
              <a:gd name="connsiteY0" fmla="*/ 325119 h 355782"/>
              <a:gd name="connsiteX1" fmla="*/ 31777 w 1113203"/>
              <a:gd name="connsiteY1" fmla="*/ 239394 h 355782"/>
              <a:gd name="connsiteX2" fmla="*/ 298477 w 1113203"/>
              <a:gd name="connsiteY2" fmla="*/ 227488 h 355782"/>
              <a:gd name="connsiteX3" fmla="*/ 500883 w 1113203"/>
              <a:gd name="connsiteY3" fmla="*/ 282257 h 355782"/>
              <a:gd name="connsiteX4" fmla="*/ 767583 w 1113203"/>
              <a:gd name="connsiteY4" fmla="*/ 301307 h 355782"/>
              <a:gd name="connsiteX5" fmla="*/ 853308 w 1113203"/>
              <a:gd name="connsiteY5" fmla="*/ 253682 h 355782"/>
              <a:gd name="connsiteX6" fmla="*/ 905695 w 1113203"/>
              <a:gd name="connsiteY6" fmla="*/ 170338 h 355782"/>
              <a:gd name="connsiteX7" fmla="*/ 877120 w 1113203"/>
              <a:gd name="connsiteY7" fmla="*/ 106044 h 355782"/>
              <a:gd name="connsiteX8" fmla="*/ 881883 w 1113203"/>
              <a:gd name="connsiteY8" fmla="*/ 60801 h 355782"/>
              <a:gd name="connsiteX9" fmla="*/ 910458 w 1113203"/>
              <a:gd name="connsiteY9" fmla="*/ 20319 h 355782"/>
              <a:gd name="connsiteX10" fmla="*/ 998564 w 1113203"/>
              <a:gd name="connsiteY10" fmla="*/ 1269 h 355782"/>
              <a:gd name="connsiteX11" fmla="*/ 1091433 w 1113203"/>
              <a:gd name="connsiteY11" fmla="*/ 15557 h 355782"/>
              <a:gd name="connsiteX12" fmla="*/ 1108102 w 1113203"/>
              <a:gd name="connsiteY12" fmla="*/ 125094 h 355782"/>
              <a:gd name="connsiteX13" fmla="*/ 1019995 w 1113203"/>
              <a:gd name="connsiteY13" fmla="*/ 189388 h 355782"/>
              <a:gd name="connsiteX14" fmla="*/ 929508 w 1113203"/>
              <a:gd name="connsiteY14" fmla="*/ 220344 h 355782"/>
              <a:gd name="connsiteX15" fmla="*/ 862833 w 1113203"/>
              <a:gd name="connsiteY15" fmla="*/ 301307 h 355782"/>
              <a:gd name="connsiteX16" fmla="*/ 777108 w 1113203"/>
              <a:gd name="connsiteY16" fmla="*/ 353694 h 355782"/>
              <a:gd name="connsiteX17" fmla="*/ 567558 w 1113203"/>
              <a:gd name="connsiteY17" fmla="*/ 341788 h 355782"/>
              <a:gd name="connsiteX18" fmla="*/ 424683 w 1113203"/>
              <a:gd name="connsiteY18" fmla="*/ 308451 h 355782"/>
              <a:gd name="connsiteX19" fmla="*/ 243708 w 1113203"/>
              <a:gd name="connsiteY19" fmla="*/ 301307 h 355782"/>
              <a:gd name="connsiteX20" fmla="*/ 107977 w 1113203"/>
              <a:gd name="connsiteY20" fmla="*/ 313213 h 355782"/>
              <a:gd name="connsiteX21" fmla="*/ 93689 w 1113203"/>
              <a:gd name="connsiteY21" fmla="*/ 337026 h 35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13203" h="355782">
                <a:moveTo>
                  <a:pt x="15108" y="325119"/>
                </a:moveTo>
                <a:cubicBezTo>
                  <a:pt x="-172" y="290392"/>
                  <a:pt x="-15451" y="255666"/>
                  <a:pt x="31777" y="239394"/>
                </a:cubicBezTo>
                <a:cubicBezTo>
                  <a:pt x="79005" y="223122"/>
                  <a:pt x="220293" y="220344"/>
                  <a:pt x="298477" y="227488"/>
                </a:cubicBezTo>
                <a:cubicBezTo>
                  <a:pt x="376661" y="234632"/>
                  <a:pt x="422699" y="269954"/>
                  <a:pt x="500883" y="282257"/>
                </a:cubicBezTo>
                <a:cubicBezTo>
                  <a:pt x="579067" y="294560"/>
                  <a:pt x="708846" y="306069"/>
                  <a:pt x="767583" y="301307"/>
                </a:cubicBezTo>
                <a:cubicBezTo>
                  <a:pt x="826321" y="296544"/>
                  <a:pt x="830289" y="275510"/>
                  <a:pt x="853308" y="253682"/>
                </a:cubicBezTo>
                <a:cubicBezTo>
                  <a:pt x="876327" y="231854"/>
                  <a:pt x="901726" y="194944"/>
                  <a:pt x="905695" y="170338"/>
                </a:cubicBezTo>
                <a:cubicBezTo>
                  <a:pt x="909664" y="145732"/>
                  <a:pt x="881089" y="124300"/>
                  <a:pt x="877120" y="106044"/>
                </a:cubicBezTo>
                <a:cubicBezTo>
                  <a:pt x="873151" y="87788"/>
                  <a:pt x="876327" y="75089"/>
                  <a:pt x="881883" y="60801"/>
                </a:cubicBezTo>
                <a:cubicBezTo>
                  <a:pt x="887439" y="46513"/>
                  <a:pt x="891011" y="30241"/>
                  <a:pt x="910458" y="20319"/>
                </a:cubicBezTo>
                <a:cubicBezTo>
                  <a:pt x="929905" y="10397"/>
                  <a:pt x="968402" y="2063"/>
                  <a:pt x="998564" y="1269"/>
                </a:cubicBezTo>
                <a:cubicBezTo>
                  <a:pt x="1028726" y="475"/>
                  <a:pt x="1073177" y="-5080"/>
                  <a:pt x="1091433" y="15557"/>
                </a:cubicBezTo>
                <a:cubicBezTo>
                  <a:pt x="1109689" y="36194"/>
                  <a:pt x="1120008" y="96122"/>
                  <a:pt x="1108102" y="125094"/>
                </a:cubicBezTo>
                <a:cubicBezTo>
                  <a:pt x="1096196" y="154066"/>
                  <a:pt x="1049761" y="173513"/>
                  <a:pt x="1019995" y="189388"/>
                </a:cubicBezTo>
                <a:cubicBezTo>
                  <a:pt x="990229" y="205263"/>
                  <a:pt x="955702" y="201691"/>
                  <a:pt x="929508" y="220344"/>
                </a:cubicBezTo>
                <a:cubicBezTo>
                  <a:pt x="903314" y="238997"/>
                  <a:pt x="888233" y="279082"/>
                  <a:pt x="862833" y="301307"/>
                </a:cubicBezTo>
                <a:cubicBezTo>
                  <a:pt x="837433" y="323532"/>
                  <a:pt x="826320" y="346947"/>
                  <a:pt x="777108" y="353694"/>
                </a:cubicBezTo>
                <a:cubicBezTo>
                  <a:pt x="727896" y="360441"/>
                  <a:pt x="626296" y="349329"/>
                  <a:pt x="567558" y="341788"/>
                </a:cubicBezTo>
                <a:cubicBezTo>
                  <a:pt x="508820" y="334247"/>
                  <a:pt x="478658" y="315198"/>
                  <a:pt x="424683" y="308451"/>
                </a:cubicBezTo>
                <a:cubicBezTo>
                  <a:pt x="370708" y="301704"/>
                  <a:pt x="296492" y="300513"/>
                  <a:pt x="243708" y="301307"/>
                </a:cubicBezTo>
                <a:cubicBezTo>
                  <a:pt x="190924" y="302101"/>
                  <a:pt x="132980" y="307260"/>
                  <a:pt x="107977" y="313213"/>
                </a:cubicBezTo>
                <a:cubicBezTo>
                  <a:pt x="82974" y="319166"/>
                  <a:pt x="88331" y="328096"/>
                  <a:pt x="93689" y="337026"/>
                </a:cubicBezTo>
              </a:path>
            </a:pathLst>
          </a:custGeom>
          <a:solidFill>
            <a:schemeClr val="accent4">
              <a:lumMod val="60000"/>
              <a:lumOff val="40000"/>
              <a:alpha val="55000"/>
            </a:schemeClr>
          </a:solidFill>
          <a:ln w="190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5" name="Obráze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36" name="Obrázek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8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42949" y="377825"/>
            <a:ext cx="10515600" cy="57467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KRAJINNÉ PRŮHLEDY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1257300"/>
            <a:ext cx="4940499" cy="370537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960" y="1257300"/>
            <a:ext cx="4937760" cy="3703320"/>
          </a:xfrm>
          <a:prstGeom prst="rect">
            <a:avLst/>
          </a:prstGeom>
        </p:spPr>
      </p:pic>
      <p:sp>
        <p:nvSpPr>
          <p:cNvPr id="10" name="Zástupný symbol pro obsah 2"/>
          <p:cNvSpPr txBox="1">
            <a:spLocks/>
          </p:cNvSpPr>
          <p:nvPr/>
        </p:nvSpPr>
        <p:spPr>
          <a:xfrm>
            <a:off x="636269" y="4978082"/>
            <a:ext cx="5070039" cy="630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Krajinné průhledy jižním směrem na altánek, kolonádu a řeku Ohři.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Pohled z ubytovací části a restaurace a teras.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5706308" y="4960620"/>
            <a:ext cx="5070039" cy="630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Krajinné průhledy severozápadním směrem na lázeňský park.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Pohled z ubytovací části.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7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42949" y="377825"/>
            <a:ext cx="10515600" cy="57467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VAZBY NA OKOLÍ</a:t>
            </a: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636269" y="4978081"/>
            <a:ext cx="5316790" cy="10093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Provozní propojení se stávající lázeňskou budovou Evženie na úrovni 2.NP.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Dostatečný odstup nové budovy od stávajícího objektu.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Propojení je navrženo minimalistickým skleněným krystalem.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6331148" y="4960620"/>
            <a:ext cx="5070039" cy="630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300" dirty="0"/>
              <a:t>Krajinářská úprava nábřeží řeky Ohře, parkové úpravy a kolonáda.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1257300"/>
            <a:ext cx="5579390" cy="370332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40" y="1257300"/>
            <a:ext cx="4937760" cy="370332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9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90" y="514819"/>
            <a:ext cx="10043133" cy="7098793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3891" y="393065"/>
            <a:ext cx="10515600" cy="50609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SITUACE</a:t>
            </a:r>
          </a:p>
        </p:txBody>
      </p:sp>
      <p:sp>
        <p:nvSpPr>
          <p:cNvPr id="6" name="Volný tvar 5"/>
          <p:cNvSpPr/>
          <p:nvPr/>
        </p:nvSpPr>
        <p:spPr>
          <a:xfrm>
            <a:off x="754380" y="1790700"/>
            <a:ext cx="7940040" cy="883920"/>
          </a:xfrm>
          <a:custGeom>
            <a:avLst/>
            <a:gdLst>
              <a:gd name="connsiteX0" fmla="*/ 7940040 w 7940040"/>
              <a:gd name="connsiteY0" fmla="*/ 883920 h 883920"/>
              <a:gd name="connsiteX1" fmla="*/ 6766560 w 7940040"/>
              <a:gd name="connsiteY1" fmla="*/ 647700 h 883920"/>
              <a:gd name="connsiteX2" fmla="*/ 5981700 w 7940040"/>
              <a:gd name="connsiteY2" fmla="*/ 541020 h 883920"/>
              <a:gd name="connsiteX3" fmla="*/ 4732020 w 7940040"/>
              <a:gd name="connsiteY3" fmla="*/ 525780 h 883920"/>
              <a:gd name="connsiteX4" fmla="*/ 3444240 w 7940040"/>
              <a:gd name="connsiteY4" fmla="*/ 502920 h 883920"/>
              <a:gd name="connsiteX5" fmla="*/ 2095500 w 7940040"/>
              <a:gd name="connsiteY5" fmla="*/ 510540 h 883920"/>
              <a:gd name="connsiteX6" fmla="*/ 1249680 w 7940040"/>
              <a:gd name="connsiteY6" fmla="*/ 426720 h 883920"/>
              <a:gd name="connsiteX7" fmla="*/ 510540 w 7940040"/>
              <a:gd name="connsiteY7" fmla="*/ 190500 h 883920"/>
              <a:gd name="connsiteX8" fmla="*/ 0 w 7940040"/>
              <a:gd name="connsiteY8" fmla="*/ 38100 h 883920"/>
              <a:gd name="connsiteX9" fmla="*/ 0 w 7940040"/>
              <a:gd name="connsiteY9" fmla="*/ 38100 h 883920"/>
              <a:gd name="connsiteX10" fmla="*/ 15240 w 7940040"/>
              <a:gd name="connsiteY10" fmla="*/ 0 h 88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40040" h="883920">
                <a:moveTo>
                  <a:pt x="7940040" y="883920"/>
                </a:moveTo>
                <a:cubicBezTo>
                  <a:pt x="7516495" y="794385"/>
                  <a:pt x="7092950" y="704850"/>
                  <a:pt x="6766560" y="647700"/>
                </a:cubicBezTo>
                <a:cubicBezTo>
                  <a:pt x="6440170" y="590550"/>
                  <a:pt x="6320790" y="561340"/>
                  <a:pt x="5981700" y="541020"/>
                </a:cubicBezTo>
                <a:cubicBezTo>
                  <a:pt x="5642610" y="520700"/>
                  <a:pt x="4732020" y="525780"/>
                  <a:pt x="4732020" y="525780"/>
                </a:cubicBezTo>
                <a:lnTo>
                  <a:pt x="3444240" y="502920"/>
                </a:lnTo>
                <a:cubicBezTo>
                  <a:pt x="3004820" y="500380"/>
                  <a:pt x="2461260" y="523240"/>
                  <a:pt x="2095500" y="510540"/>
                </a:cubicBezTo>
                <a:cubicBezTo>
                  <a:pt x="1729740" y="497840"/>
                  <a:pt x="1513840" y="480060"/>
                  <a:pt x="1249680" y="426720"/>
                </a:cubicBezTo>
                <a:cubicBezTo>
                  <a:pt x="985520" y="373380"/>
                  <a:pt x="718820" y="255270"/>
                  <a:pt x="510540" y="190500"/>
                </a:cubicBezTo>
                <a:cubicBezTo>
                  <a:pt x="302260" y="125730"/>
                  <a:pt x="0" y="38100"/>
                  <a:pt x="0" y="38100"/>
                </a:cubicBezTo>
                <a:lnTo>
                  <a:pt x="0" y="38100"/>
                </a:lnTo>
                <a:lnTo>
                  <a:pt x="15240" y="0"/>
                </a:lnTo>
              </a:path>
            </a:pathLst>
          </a:custGeom>
          <a:noFill/>
          <a:ln w="190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olný tvar 6"/>
          <p:cNvSpPr/>
          <p:nvPr/>
        </p:nvSpPr>
        <p:spPr>
          <a:xfrm>
            <a:off x="8224837" y="2668879"/>
            <a:ext cx="457200" cy="1490969"/>
          </a:xfrm>
          <a:custGeom>
            <a:avLst/>
            <a:gdLst>
              <a:gd name="connsiteX0" fmla="*/ 457200 w 457200"/>
              <a:gd name="connsiteY0" fmla="*/ 12410 h 1490969"/>
              <a:gd name="connsiteX1" fmla="*/ 342900 w 457200"/>
              <a:gd name="connsiteY1" fmla="*/ 31460 h 1490969"/>
              <a:gd name="connsiteX2" fmla="*/ 266700 w 457200"/>
              <a:gd name="connsiteY2" fmla="*/ 283873 h 1490969"/>
              <a:gd name="connsiteX3" fmla="*/ 142875 w 457200"/>
              <a:gd name="connsiteY3" fmla="*/ 974435 h 1490969"/>
              <a:gd name="connsiteX4" fmla="*/ 80963 w 457200"/>
              <a:gd name="connsiteY4" fmla="*/ 1412585 h 1490969"/>
              <a:gd name="connsiteX5" fmla="*/ 0 w 457200"/>
              <a:gd name="connsiteY5" fmla="*/ 1488785 h 149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" h="1490969">
                <a:moveTo>
                  <a:pt x="457200" y="12410"/>
                </a:moveTo>
                <a:cubicBezTo>
                  <a:pt x="415925" y="-687"/>
                  <a:pt x="374650" y="-13784"/>
                  <a:pt x="342900" y="31460"/>
                </a:cubicBezTo>
                <a:cubicBezTo>
                  <a:pt x="311150" y="76704"/>
                  <a:pt x="300037" y="126711"/>
                  <a:pt x="266700" y="283873"/>
                </a:cubicBezTo>
                <a:cubicBezTo>
                  <a:pt x="233362" y="441036"/>
                  <a:pt x="173831" y="786316"/>
                  <a:pt x="142875" y="974435"/>
                </a:cubicBezTo>
                <a:cubicBezTo>
                  <a:pt x="111919" y="1162554"/>
                  <a:pt x="104775" y="1326860"/>
                  <a:pt x="80963" y="1412585"/>
                </a:cubicBezTo>
                <a:cubicBezTo>
                  <a:pt x="57151" y="1498310"/>
                  <a:pt x="28575" y="1493547"/>
                  <a:pt x="0" y="1488785"/>
                </a:cubicBezTo>
              </a:path>
            </a:pathLst>
          </a:custGeom>
          <a:noFill/>
          <a:ln w="190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9"/>
          <p:cNvSpPr/>
          <p:nvPr/>
        </p:nvSpPr>
        <p:spPr>
          <a:xfrm>
            <a:off x="754380" y="4672013"/>
            <a:ext cx="7899083" cy="885839"/>
          </a:xfrm>
          <a:custGeom>
            <a:avLst/>
            <a:gdLst>
              <a:gd name="connsiteX0" fmla="*/ 7251960 w 7251960"/>
              <a:gd name="connsiteY0" fmla="*/ 604837 h 819164"/>
              <a:gd name="connsiteX1" fmla="*/ 6475672 w 7251960"/>
              <a:gd name="connsiteY1" fmla="*/ 752475 h 819164"/>
              <a:gd name="connsiteX2" fmla="*/ 5804160 w 7251960"/>
              <a:gd name="connsiteY2" fmla="*/ 819150 h 819164"/>
              <a:gd name="connsiteX3" fmla="*/ 4899285 w 7251960"/>
              <a:gd name="connsiteY3" fmla="*/ 747712 h 819164"/>
              <a:gd name="connsiteX4" fmla="*/ 3708660 w 7251960"/>
              <a:gd name="connsiteY4" fmla="*/ 585787 h 819164"/>
              <a:gd name="connsiteX5" fmla="*/ 2537085 w 7251960"/>
              <a:gd name="connsiteY5" fmla="*/ 395287 h 819164"/>
              <a:gd name="connsiteX6" fmla="*/ 1341697 w 7251960"/>
              <a:gd name="connsiteY6" fmla="*/ 185737 h 819164"/>
              <a:gd name="connsiteX7" fmla="*/ 198697 w 7251960"/>
              <a:gd name="connsiteY7" fmla="*/ 42862 h 819164"/>
              <a:gd name="connsiteX8" fmla="*/ 8197 w 7251960"/>
              <a:gd name="connsiteY8" fmla="*/ 0 h 819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51960" h="819164">
                <a:moveTo>
                  <a:pt x="7251960" y="604837"/>
                </a:moveTo>
                <a:cubicBezTo>
                  <a:pt x="6984466" y="660796"/>
                  <a:pt x="6716972" y="716756"/>
                  <a:pt x="6475672" y="752475"/>
                </a:cubicBezTo>
                <a:cubicBezTo>
                  <a:pt x="6234372" y="788194"/>
                  <a:pt x="6066891" y="819944"/>
                  <a:pt x="5804160" y="819150"/>
                </a:cubicBezTo>
                <a:cubicBezTo>
                  <a:pt x="5541429" y="818356"/>
                  <a:pt x="5248535" y="786606"/>
                  <a:pt x="4899285" y="747712"/>
                </a:cubicBezTo>
                <a:cubicBezTo>
                  <a:pt x="4550035" y="708818"/>
                  <a:pt x="4102360" y="644524"/>
                  <a:pt x="3708660" y="585787"/>
                </a:cubicBezTo>
                <a:cubicBezTo>
                  <a:pt x="3314960" y="527050"/>
                  <a:pt x="2537085" y="395287"/>
                  <a:pt x="2537085" y="395287"/>
                </a:cubicBezTo>
                <a:cubicBezTo>
                  <a:pt x="2142591" y="328612"/>
                  <a:pt x="1731428" y="244474"/>
                  <a:pt x="1341697" y="185737"/>
                </a:cubicBezTo>
                <a:cubicBezTo>
                  <a:pt x="951966" y="127000"/>
                  <a:pt x="420947" y="73818"/>
                  <a:pt x="198697" y="42862"/>
                </a:cubicBezTo>
                <a:cubicBezTo>
                  <a:pt x="-23553" y="11906"/>
                  <a:pt x="-7678" y="5953"/>
                  <a:pt x="8197" y="0"/>
                </a:cubicBezTo>
              </a:path>
            </a:pathLst>
          </a:cu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2543716" y="4438650"/>
            <a:ext cx="147097" cy="500063"/>
          </a:xfrm>
          <a:custGeom>
            <a:avLst/>
            <a:gdLst>
              <a:gd name="connsiteX0" fmla="*/ 51847 w 147097"/>
              <a:gd name="connsiteY0" fmla="*/ 500063 h 500063"/>
              <a:gd name="connsiteX1" fmla="*/ 4222 w 147097"/>
              <a:gd name="connsiteY1" fmla="*/ 333375 h 500063"/>
              <a:gd name="connsiteX2" fmla="*/ 147097 w 147097"/>
              <a:gd name="connsiteY2" fmla="*/ 0 h 50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097" h="500063">
                <a:moveTo>
                  <a:pt x="51847" y="500063"/>
                </a:moveTo>
                <a:cubicBezTo>
                  <a:pt x="20097" y="458391"/>
                  <a:pt x="-11653" y="416719"/>
                  <a:pt x="4222" y="333375"/>
                </a:cubicBezTo>
                <a:cubicBezTo>
                  <a:pt x="20097" y="250031"/>
                  <a:pt x="83597" y="125015"/>
                  <a:pt x="147097" y="0"/>
                </a:cubicBezTo>
              </a:path>
            </a:pathLst>
          </a:cu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1"/>
          <p:cNvSpPr/>
          <p:nvPr/>
        </p:nvSpPr>
        <p:spPr>
          <a:xfrm>
            <a:off x="6305550" y="5295900"/>
            <a:ext cx="314325" cy="233363"/>
          </a:xfrm>
          <a:custGeom>
            <a:avLst/>
            <a:gdLst>
              <a:gd name="connsiteX0" fmla="*/ 314325 w 314325"/>
              <a:gd name="connsiteY0" fmla="*/ 233363 h 233363"/>
              <a:gd name="connsiteX1" fmla="*/ 114300 w 314325"/>
              <a:gd name="connsiteY1" fmla="*/ 166688 h 233363"/>
              <a:gd name="connsiteX2" fmla="*/ 52388 w 314325"/>
              <a:gd name="connsiteY2" fmla="*/ 66675 h 233363"/>
              <a:gd name="connsiteX3" fmla="*/ 0 w 314325"/>
              <a:gd name="connsiteY3" fmla="*/ 0 h 233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325" h="233363">
                <a:moveTo>
                  <a:pt x="314325" y="233363"/>
                </a:moveTo>
                <a:cubicBezTo>
                  <a:pt x="236140" y="213916"/>
                  <a:pt x="157956" y="194469"/>
                  <a:pt x="114300" y="166688"/>
                </a:cubicBezTo>
                <a:cubicBezTo>
                  <a:pt x="70644" y="138907"/>
                  <a:pt x="71438" y="94456"/>
                  <a:pt x="52388" y="66675"/>
                </a:cubicBezTo>
                <a:cubicBezTo>
                  <a:pt x="33338" y="38894"/>
                  <a:pt x="16669" y="19447"/>
                  <a:pt x="0" y="0"/>
                </a:cubicBezTo>
              </a:path>
            </a:pathLst>
          </a:cu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7458075" y="2838068"/>
            <a:ext cx="1214438" cy="148020"/>
          </a:xfrm>
          <a:custGeom>
            <a:avLst/>
            <a:gdLst>
              <a:gd name="connsiteX0" fmla="*/ 1214438 w 1214438"/>
              <a:gd name="connsiteY0" fmla="*/ 67057 h 148020"/>
              <a:gd name="connsiteX1" fmla="*/ 857250 w 1214438"/>
              <a:gd name="connsiteY1" fmla="*/ 382 h 148020"/>
              <a:gd name="connsiteX2" fmla="*/ 428625 w 1214438"/>
              <a:gd name="connsiteY2" fmla="*/ 43245 h 148020"/>
              <a:gd name="connsiteX3" fmla="*/ 200025 w 1214438"/>
              <a:gd name="connsiteY3" fmla="*/ 114682 h 148020"/>
              <a:gd name="connsiteX4" fmla="*/ 0 w 1214438"/>
              <a:gd name="connsiteY4" fmla="*/ 148020 h 148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438" h="148020">
                <a:moveTo>
                  <a:pt x="1214438" y="67057"/>
                </a:moveTo>
                <a:cubicBezTo>
                  <a:pt x="1101328" y="35704"/>
                  <a:pt x="988219" y="4351"/>
                  <a:pt x="857250" y="382"/>
                </a:cubicBezTo>
                <a:cubicBezTo>
                  <a:pt x="726281" y="-3587"/>
                  <a:pt x="538162" y="24195"/>
                  <a:pt x="428625" y="43245"/>
                </a:cubicBezTo>
                <a:cubicBezTo>
                  <a:pt x="319088" y="62295"/>
                  <a:pt x="271462" y="97220"/>
                  <a:pt x="200025" y="114682"/>
                </a:cubicBezTo>
                <a:cubicBezTo>
                  <a:pt x="128588" y="132144"/>
                  <a:pt x="64294" y="140082"/>
                  <a:pt x="0" y="148020"/>
                </a:cubicBezTo>
              </a:path>
            </a:pathLst>
          </a:cu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olný tvar 13"/>
          <p:cNvSpPr/>
          <p:nvPr/>
        </p:nvSpPr>
        <p:spPr>
          <a:xfrm>
            <a:off x="7981950" y="2852128"/>
            <a:ext cx="142875" cy="248261"/>
          </a:xfrm>
          <a:custGeom>
            <a:avLst/>
            <a:gdLst>
              <a:gd name="connsiteX0" fmla="*/ 142875 w 142875"/>
              <a:gd name="connsiteY0" fmla="*/ 611 h 248261"/>
              <a:gd name="connsiteX1" fmla="*/ 57150 w 142875"/>
              <a:gd name="connsiteY1" fmla="*/ 38711 h 248261"/>
              <a:gd name="connsiteX2" fmla="*/ 0 w 142875"/>
              <a:gd name="connsiteY2" fmla="*/ 248261 h 24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248261">
                <a:moveTo>
                  <a:pt x="142875" y="611"/>
                </a:moveTo>
                <a:cubicBezTo>
                  <a:pt x="111918" y="-977"/>
                  <a:pt x="80962" y="-2564"/>
                  <a:pt x="57150" y="38711"/>
                </a:cubicBezTo>
                <a:cubicBezTo>
                  <a:pt x="33338" y="79986"/>
                  <a:pt x="16669" y="164123"/>
                  <a:pt x="0" y="248261"/>
                </a:cubicBezTo>
              </a:path>
            </a:pathLst>
          </a:cu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752475" y="2190750"/>
            <a:ext cx="2009775" cy="466889"/>
          </a:xfrm>
          <a:custGeom>
            <a:avLst/>
            <a:gdLst>
              <a:gd name="connsiteX0" fmla="*/ 0 w 2009775"/>
              <a:gd name="connsiteY0" fmla="*/ 0 h 466889"/>
              <a:gd name="connsiteX1" fmla="*/ 528638 w 2009775"/>
              <a:gd name="connsiteY1" fmla="*/ 100013 h 466889"/>
              <a:gd name="connsiteX2" fmla="*/ 719138 w 2009775"/>
              <a:gd name="connsiteY2" fmla="*/ 309563 h 466889"/>
              <a:gd name="connsiteX3" fmla="*/ 1381125 w 2009775"/>
              <a:gd name="connsiteY3" fmla="*/ 466725 h 466889"/>
              <a:gd name="connsiteX4" fmla="*/ 2009775 w 2009775"/>
              <a:gd name="connsiteY4" fmla="*/ 333375 h 46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9775" h="466889">
                <a:moveTo>
                  <a:pt x="0" y="0"/>
                </a:moveTo>
                <a:cubicBezTo>
                  <a:pt x="204391" y="24209"/>
                  <a:pt x="408782" y="48419"/>
                  <a:pt x="528638" y="100013"/>
                </a:cubicBezTo>
                <a:cubicBezTo>
                  <a:pt x="648494" y="151607"/>
                  <a:pt x="577057" y="248444"/>
                  <a:pt x="719138" y="309563"/>
                </a:cubicBezTo>
                <a:cubicBezTo>
                  <a:pt x="861219" y="370682"/>
                  <a:pt x="1166019" y="462756"/>
                  <a:pt x="1381125" y="466725"/>
                </a:cubicBezTo>
                <a:cubicBezTo>
                  <a:pt x="1596231" y="470694"/>
                  <a:pt x="1803003" y="402034"/>
                  <a:pt x="2009775" y="333375"/>
                </a:cubicBezTo>
              </a:path>
            </a:pathLst>
          </a:cu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1938338" y="2633663"/>
            <a:ext cx="126774" cy="709612"/>
          </a:xfrm>
          <a:custGeom>
            <a:avLst/>
            <a:gdLst>
              <a:gd name="connsiteX0" fmla="*/ 0 w 126774"/>
              <a:gd name="connsiteY0" fmla="*/ 0 h 709612"/>
              <a:gd name="connsiteX1" fmla="*/ 123825 w 126774"/>
              <a:gd name="connsiteY1" fmla="*/ 138112 h 709612"/>
              <a:gd name="connsiteX2" fmla="*/ 90487 w 126774"/>
              <a:gd name="connsiteY2" fmla="*/ 476250 h 709612"/>
              <a:gd name="connsiteX3" fmla="*/ 119062 w 126774"/>
              <a:gd name="connsiteY3" fmla="*/ 709612 h 70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74" h="709612">
                <a:moveTo>
                  <a:pt x="0" y="0"/>
                </a:moveTo>
                <a:cubicBezTo>
                  <a:pt x="54372" y="29368"/>
                  <a:pt x="108744" y="58737"/>
                  <a:pt x="123825" y="138112"/>
                </a:cubicBezTo>
                <a:cubicBezTo>
                  <a:pt x="138906" y="217487"/>
                  <a:pt x="91281" y="381000"/>
                  <a:pt x="90487" y="476250"/>
                </a:cubicBezTo>
                <a:cubicBezTo>
                  <a:pt x="89693" y="571500"/>
                  <a:pt x="104377" y="640556"/>
                  <a:pt x="119062" y="709612"/>
                </a:cubicBezTo>
              </a:path>
            </a:pathLst>
          </a:cu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 rot="21251788">
            <a:off x="6710306" y="5791600"/>
            <a:ext cx="228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00B0F0"/>
                </a:solidFill>
              </a:rPr>
              <a:t>d</a:t>
            </a:r>
            <a:r>
              <a:rPr lang="cs-CZ" sz="1200" dirty="0" smtClean="0">
                <a:solidFill>
                  <a:srgbClr val="00B0F0"/>
                </a:solidFill>
              </a:rPr>
              <a:t>opravní </a:t>
            </a:r>
            <a:r>
              <a:rPr lang="cs-CZ" sz="1200" dirty="0">
                <a:solidFill>
                  <a:srgbClr val="00B0F0"/>
                </a:solidFill>
              </a:rPr>
              <a:t>dostupnost pro pěší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3199269" y="2024082"/>
            <a:ext cx="3398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4">
                    <a:lumMod val="75000"/>
                  </a:schemeClr>
                </a:solidFill>
              </a:rPr>
              <a:t>d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</a:rPr>
              <a:t>opravní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</a:rPr>
              <a:t>dostupnost pro automobily a MHD</a:t>
            </a:r>
          </a:p>
        </p:txBody>
      </p:sp>
      <p:sp>
        <p:nvSpPr>
          <p:cNvPr id="21" name="Ovál 20"/>
          <p:cNvSpPr/>
          <p:nvPr/>
        </p:nvSpPr>
        <p:spPr>
          <a:xfrm>
            <a:off x="6516471" y="2227898"/>
            <a:ext cx="1552098" cy="1552098"/>
          </a:xfrm>
          <a:prstGeom prst="ellipse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>
            <a:off x="8940674" y="1097368"/>
            <a:ext cx="2925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akcent nároží</a:t>
            </a:r>
          </a:p>
        </p:txBody>
      </p:sp>
      <p:cxnSp>
        <p:nvCxnSpPr>
          <p:cNvPr id="24" name="Přímá spojnice 23"/>
          <p:cNvCxnSpPr>
            <a:stCxn id="21" idx="7"/>
          </p:cNvCxnSpPr>
          <p:nvPr/>
        </p:nvCxnSpPr>
        <p:spPr>
          <a:xfrm flipV="1">
            <a:off x="7841270" y="1271588"/>
            <a:ext cx="1134789" cy="1183609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/>
          <p:cNvSpPr txBox="1"/>
          <p:nvPr/>
        </p:nvSpPr>
        <p:spPr>
          <a:xfrm>
            <a:off x="1847054" y="6284283"/>
            <a:ext cx="2925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minimalistické propojení ve 2.NP</a:t>
            </a:r>
          </a:p>
        </p:txBody>
      </p:sp>
      <p:cxnSp>
        <p:nvCxnSpPr>
          <p:cNvPr id="27" name="Přímá spojnice 26"/>
          <p:cNvCxnSpPr/>
          <p:nvPr/>
        </p:nvCxnSpPr>
        <p:spPr>
          <a:xfrm>
            <a:off x="1885950" y="3550444"/>
            <a:ext cx="0" cy="291801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Obrázek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29" y="-335281"/>
            <a:ext cx="10652809" cy="7529731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340" y="354965"/>
            <a:ext cx="10515600" cy="62801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NOVÝ LÁZEŇSKÝ DŮM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636520" y="2057401"/>
            <a:ext cx="5410200" cy="2240280"/>
          </a:xfrm>
          <a:prstGeom prst="rect">
            <a:avLst/>
          </a:prstGeom>
          <a:solidFill>
            <a:srgbClr val="9F6EF6">
              <a:alpha val="30000"/>
            </a:srgbClr>
          </a:solidFill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8107680" y="2057400"/>
            <a:ext cx="1828800" cy="3189555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28575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815340" y="2057400"/>
            <a:ext cx="1386840" cy="2240280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Přímá spojnice 16"/>
          <p:cNvCxnSpPr/>
          <p:nvPr/>
        </p:nvCxnSpPr>
        <p:spPr>
          <a:xfrm>
            <a:off x="992981" y="4297680"/>
            <a:ext cx="0" cy="158877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987208" y="5710474"/>
            <a:ext cx="228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Lázeňský dům Evženie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3215525" y="5703801"/>
            <a:ext cx="228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Nová budova – ubytovací část</a:t>
            </a:r>
          </a:p>
        </p:txBody>
      </p:sp>
      <p:cxnSp>
        <p:nvCxnSpPr>
          <p:cNvPr id="21" name="Přímá spojnice 20"/>
          <p:cNvCxnSpPr/>
          <p:nvPr/>
        </p:nvCxnSpPr>
        <p:spPr>
          <a:xfrm flipH="1">
            <a:off x="3221831" y="4297680"/>
            <a:ext cx="7822" cy="1588770"/>
          </a:xfrm>
          <a:prstGeom prst="line">
            <a:avLst/>
          </a:prstGeom>
          <a:ln w="28575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8367712" y="5246955"/>
            <a:ext cx="0" cy="65202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/>
          <p:cNvSpPr txBox="1"/>
          <p:nvPr/>
        </p:nvSpPr>
        <p:spPr>
          <a:xfrm>
            <a:off x="8349081" y="5707429"/>
            <a:ext cx="2649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Nová budova – vstupní a lázeňská část</a:t>
            </a:r>
          </a:p>
        </p:txBody>
      </p:sp>
      <p:cxnSp>
        <p:nvCxnSpPr>
          <p:cNvPr id="28" name="Přímá spojnice 27"/>
          <p:cNvCxnSpPr/>
          <p:nvPr/>
        </p:nvCxnSpPr>
        <p:spPr>
          <a:xfrm flipV="1">
            <a:off x="2427890" y="1671145"/>
            <a:ext cx="0" cy="1526102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2384017" y="1598341"/>
            <a:ext cx="228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Propojení skleněným krystalem</a:t>
            </a: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4" y="6407366"/>
            <a:ext cx="2142066" cy="282039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31" y="5814611"/>
            <a:ext cx="1134830" cy="11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1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790</Words>
  <Application>Microsoft Office PowerPoint</Application>
  <PresentationFormat>Širokoúhlá obrazovka</PresentationFormat>
  <Paragraphs>118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Motiv Office</vt:lpstr>
      <vt:lpstr>NOVÝ LÁZEŇSKÝ DŮM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Ela Vrlova</dc:creator>
  <cp:lastModifiedBy>Ela Vrlova</cp:lastModifiedBy>
  <cp:revision>29</cp:revision>
  <dcterms:created xsi:type="dcterms:W3CDTF">2023-02-06T08:53:05Z</dcterms:created>
  <dcterms:modified xsi:type="dcterms:W3CDTF">2023-02-06T15:19:36Z</dcterms:modified>
</cp:coreProperties>
</file>