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60" r:id="rId3"/>
  </p:sldMasterIdLst>
  <p:notesMasterIdLst>
    <p:notesMasterId r:id="rId58"/>
  </p:notesMasterIdLst>
  <p:handoutMasterIdLst>
    <p:handoutMasterId r:id="rId59"/>
  </p:handoutMasterIdLst>
  <p:sldIdLst>
    <p:sldId id="256" r:id="rId4"/>
    <p:sldId id="849" r:id="rId5"/>
    <p:sldId id="850" r:id="rId6"/>
    <p:sldId id="851" r:id="rId7"/>
    <p:sldId id="852" r:id="rId8"/>
    <p:sldId id="853" r:id="rId9"/>
    <p:sldId id="854" r:id="rId10"/>
    <p:sldId id="855" r:id="rId11"/>
    <p:sldId id="856" r:id="rId12"/>
    <p:sldId id="857" r:id="rId13"/>
    <p:sldId id="858" r:id="rId14"/>
    <p:sldId id="859" r:id="rId15"/>
    <p:sldId id="860" r:id="rId16"/>
    <p:sldId id="276" r:id="rId17"/>
    <p:sldId id="818" r:id="rId18"/>
    <p:sldId id="819" r:id="rId19"/>
    <p:sldId id="820" r:id="rId20"/>
    <p:sldId id="642" r:id="rId21"/>
    <p:sldId id="837" r:id="rId22"/>
    <p:sldId id="838" r:id="rId23"/>
    <p:sldId id="839" r:id="rId24"/>
    <p:sldId id="840" r:id="rId25"/>
    <p:sldId id="257" r:id="rId26"/>
    <p:sldId id="861" r:id="rId27"/>
    <p:sldId id="862" r:id="rId28"/>
    <p:sldId id="863" r:id="rId29"/>
    <p:sldId id="864" r:id="rId30"/>
    <p:sldId id="865" r:id="rId31"/>
    <p:sldId id="870" r:id="rId32"/>
    <p:sldId id="871" r:id="rId33"/>
    <p:sldId id="866" r:id="rId34"/>
    <p:sldId id="867" r:id="rId35"/>
    <p:sldId id="868" r:id="rId36"/>
    <p:sldId id="869" r:id="rId37"/>
    <p:sldId id="262" r:id="rId38"/>
    <p:sldId id="822" r:id="rId39"/>
    <p:sldId id="823" r:id="rId40"/>
    <p:sldId id="824" r:id="rId41"/>
    <p:sldId id="826" r:id="rId42"/>
    <p:sldId id="827" r:id="rId43"/>
    <p:sldId id="828" r:id="rId44"/>
    <p:sldId id="829" r:id="rId45"/>
    <p:sldId id="841" r:id="rId46"/>
    <p:sldId id="830" r:id="rId47"/>
    <p:sldId id="831" r:id="rId48"/>
    <p:sldId id="832" r:id="rId49"/>
    <p:sldId id="825" r:id="rId50"/>
    <p:sldId id="603" r:id="rId51"/>
    <p:sldId id="842" r:id="rId52"/>
    <p:sldId id="843" r:id="rId53"/>
    <p:sldId id="844" r:id="rId54"/>
    <p:sldId id="845" r:id="rId55"/>
    <p:sldId id="846" r:id="rId56"/>
    <p:sldId id="847" r:id="rId57"/>
  </p:sldIdLst>
  <p:sldSz cx="9144000" cy="6858000" type="screen4x3"/>
  <p:notesSz cx="10234613" cy="70993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771" autoAdjust="0"/>
  </p:normalViewPr>
  <p:slideViewPr>
    <p:cSldViewPr>
      <p:cViewPr varScale="1">
        <p:scale>
          <a:sx n="115" d="100"/>
          <a:sy n="115" d="100"/>
        </p:scale>
        <p:origin x="14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689\Documents\P&#344;&#205;SP&#282;VKOV&#201;%20ORGANIZACE\GRAF%20-%20po&#269;ty%20d&#283;t&#23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1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POČET DĚTÍ V MATEŘSKÉ ŠKOLE</a:t>
            </a:r>
          </a:p>
        </c:rich>
      </c:tx>
      <c:layout>
        <c:manualLayout>
          <c:xMode val="edge"/>
          <c:yMode val="edge"/>
          <c:x val="0.13540022365709256"/>
          <c:y val="1.4809172770871242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9.0925176203659114E-2"/>
          <c:y val="0.139987969918967"/>
          <c:w val="0.88755195963458244"/>
          <c:h val="0.616886813262629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hodnoty!$B$7</c:f>
              <c:strCache>
                <c:ptCount val="1"/>
                <c:pt idx="0">
                  <c:v>počet dětí v MŠ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22138653000183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BD-445F-B9A8-6FFD6695F0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hodnoty!$C$4:$G$4</c:f>
              <c:strCache>
                <c:ptCount val="5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  <c:pt idx="4">
                  <c:v>2019/2020</c:v>
                </c:pt>
              </c:strCache>
            </c:strRef>
          </c:cat>
          <c:val>
            <c:numRef>
              <c:f>hodnoty!$C$7:$G$7</c:f>
              <c:numCache>
                <c:formatCode>General</c:formatCode>
                <c:ptCount val="5"/>
                <c:pt idx="0">
                  <c:v>477</c:v>
                </c:pt>
                <c:pt idx="1">
                  <c:v>436</c:v>
                </c:pt>
                <c:pt idx="2">
                  <c:v>446</c:v>
                </c:pt>
                <c:pt idx="3">
                  <c:v>438</c:v>
                </c:pt>
                <c:pt idx="4">
                  <c:v>442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BD-445F-B9A8-6FFD6695F032}"/>
            </c:ext>
          </c:extLst>
        </c:ser>
        <c:ser>
          <c:idx val="2"/>
          <c:order val="1"/>
          <c:tx>
            <c:strRef>
              <c:f>hodnoty!$B$8</c:f>
              <c:strCache>
                <c:ptCount val="1"/>
                <c:pt idx="0">
                  <c:v>počet přijatých žádostí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96981883582524E-3"/>
                  <c:y val="-5.583195749947962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BD-445F-B9A8-6FFD6695F032}"/>
                </c:ext>
              </c:extLst>
            </c:dLbl>
            <c:dLbl>
              <c:idx val="1"/>
              <c:layout>
                <c:manualLayout>
                  <c:x val="-1.6224661741353341E-3"/>
                  <c:y val="-1.29334060191218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BD-445F-B9A8-6FFD6695F032}"/>
                </c:ext>
              </c:extLst>
            </c:dLbl>
            <c:dLbl>
              <c:idx val="2"/>
              <c:layout>
                <c:manualLayout>
                  <c:x val="1.072212873694524E-2"/>
                  <c:y val="-5.583195749947962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BD-445F-B9A8-6FFD6695F032}"/>
                </c:ext>
              </c:extLst>
            </c:dLbl>
            <c:dLbl>
              <c:idx val="3"/>
              <c:layout>
                <c:manualLayout>
                  <c:x val="6.1269307068258835E-3"/>
                  <c:y val="4.378199125165167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BD-445F-B9A8-6FFD6695F032}"/>
                </c:ext>
              </c:extLst>
            </c:dLbl>
            <c:dLbl>
              <c:idx val="4"/>
              <c:layout>
                <c:manualLayout>
                  <c:x val="4.8673985224058835E-3"/>
                  <c:y val="9.28045928089647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BD-445F-B9A8-6FFD6695F0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hodnoty!$C$4:$G$4</c:f>
              <c:strCache>
                <c:ptCount val="5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  <c:pt idx="4">
                  <c:v>2019/2020</c:v>
                </c:pt>
              </c:strCache>
            </c:strRef>
          </c:cat>
          <c:val>
            <c:numRef>
              <c:f>hodnoty!$C$8:$G$8</c:f>
              <c:numCache>
                <c:formatCode>General</c:formatCode>
                <c:ptCount val="5"/>
                <c:pt idx="0">
                  <c:v>119</c:v>
                </c:pt>
                <c:pt idx="1">
                  <c:v>82</c:v>
                </c:pt>
                <c:pt idx="2">
                  <c:v>133</c:v>
                </c:pt>
                <c:pt idx="3">
                  <c:v>111</c:v>
                </c:pt>
                <c:pt idx="4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BBD-445F-B9A8-6FFD6695F032}"/>
            </c:ext>
          </c:extLst>
        </c:ser>
        <c:ser>
          <c:idx val="3"/>
          <c:order val="2"/>
          <c:tx>
            <c:strRef>
              <c:f>hodnoty!$B$6</c:f>
              <c:strCache>
                <c:ptCount val="1"/>
                <c:pt idx="0">
                  <c:v>z toho 3 roky DO prosince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hodnoty!$C$6:$G$6</c:f>
              <c:numCache>
                <c:formatCode>General</c:formatCode>
                <c:ptCount val="5"/>
                <c:pt idx="0">
                  <c:v>33</c:v>
                </c:pt>
                <c:pt idx="1">
                  <c:v>31</c:v>
                </c:pt>
                <c:pt idx="2">
                  <c:v>27</c:v>
                </c:pt>
                <c:pt idx="3">
                  <c:v>23</c:v>
                </c:pt>
                <c:pt idx="4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BD-445F-B9A8-6FFD6695F032}"/>
            </c:ext>
          </c:extLst>
        </c:ser>
        <c:ser>
          <c:idx val="1"/>
          <c:order val="3"/>
          <c:tx>
            <c:strRef>
              <c:f>hodnoty!$B$5</c:f>
              <c:strCache>
                <c:ptCount val="1"/>
                <c:pt idx="0">
                  <c:v>z toho 3 roky PO prosinci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1.09576741325077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BD-445F-B9A8-6FFD6695F032}"/>
                </c:ext>
              </c:extLst>
            </c:dLbl>
            <c:dLbl>
              <c:idx val="1"/>
              <c:layout>
                <c:manualLayout>
                  <c:x val="-1.6224661741353341E-3"/>
                  <c:y val="9.7292065685407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BD-445F-B9A8-6FFD6695F032}"/>
                </c:ext>
              </c:extLst>
            </c:dLbl>
            <c:dLbl>
              <c:idx val="2"/>
              <c:layout>
                <c:manualLayout>
                  <c:x val="3.2449323482705494E-3"/>
                  <c:y val="6.38119031724237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BD-445F-B9A8-6FFD6695F032}"/>
                </c:ext>
              </c:extLst>
            </c:dLbl>
            <c:dLbl>
              <c:idx val="3"/>
              <c:layout>
                <c:manualLayout>
                  <c:x val="1.6224661741353341E-3"/>
                  <c:y val="1.09576741325077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BBD-445F-B9A8-6FFD6695F032}"/>
                </c:ext>
              </c:extLst>
            </c:dLbl>
            <c:dLbl>
              <c:idx val="4"/>
              <c:layout>
                <c:manualLayout>
                  <c:x val="1.6224661741353341E-3"/>
                  <c:y val="-1.29606146030414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BBD-445F-B9A8-6FFD6695F0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hodnoty!$C$4:$G$4</c:f>
              <c:strCache>
                <c:ptCount val="5"/>
                <c:pt idx="0">
                  <c:v>2015/2016</c:v>
                </c:pt>
                <c:pt idx="1">
                  <c:v>2016/2017</c:v>
                </c:pt>
                <c:pt idx="2">
                  <c:v>2017/2018</c:v>
                </c:pt>
                <c:pt idx="3">
                  <c:v>2018/2019</c:v>
                </c:pt>
                <c:pt idx="4">
                  <c:v>2019/2020</c:v>
                </c:pt>
              </c:strCache>
            </c:strRef>
          </c:cat>
          <c:val>
            <c:numRef>
              <c:f>hodnoty!$C$5:$G$5</c:f>
              <c:numCache>
                <c:formatCode>General</c:formatCode>
                <c:ptCount val="5"/>
                <c:pt idx="0">
                  <c:v>32</c:v>
                </c:pt>
                <c:pt idx="1">
                  <c:v>31</c:v>
                </c:pt>
                <c:pt idx="2">
                  <c:v>42</c:v>
                </c:pt>
                <c:pt idx="3">
                  <c:v>32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BBD-445F-B9A8-6FFD6695F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206400"/>
        <c:axId val="516202088"/>
      </c:barChart>
      <c:catAx>
        <c:axId val="516206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516202088"/>
        <c:crosses val="autoZero"/>
        <c:auto val="1"/>
        <c:lblAlgn val="ctr"/>
        <c:lblOffset val="100"/>
        <c:noMultiLvlLbl val="0"/>
      </c:catAx>
      <c:valAx>
        <c:axId val="516202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516206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0401924242190336"/>
          <c:y val="0.86796614126232763"/>
          <c:w val="0.80692652527789521"/>
          <c:h val="0.11990881237446396"/>
        </c:manualLayout>
      </c:layout>
      <c:overlay val="0"/>
      <c:txPr>
        <a:bodyPr/>
        <a:lstStyle/>
        <a:p>
          <a:pPr>
            <a:defRPr sz="1600" b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 sz="2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cs-CZ" sz="2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VINNÁ PŘEDŠKOLNÍ VÝCHOVA</a:t>
            </a:r>
            <a:endParaRPr lang="en-US" sz="2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9.092520506275889E-2"/>
          <c:y val="0.1424561597586686"/>
          <c:w val="0.88755195963458244"/>
          <c:h val="0.61005192965138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hodnoty!$B$33</c:f>
              <c:strCache>
                <c:ptCount val="1"/>
                <c:pt idx="0">
                  <c:v>povinná předškolní výchova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hodnoty!$C$32:$G$32</c:f>
              <c:strCache>
                <c:ptCount val="3"/>
                <c:pt idx="0">
                  <c:v>2017/2018</c:v>
                </c:pt>
                <c:pt idx="1">
                  <c:v>2018/2019</c:v>
                </c:pt>
                <c:pt idx="2">
                  <c:v>2019/2020</c:v>
                </c:pt>
              </c:strCache>
            </c:strRef>
          </c:cat>
          <c:val>
            <c:numRef>
              <c:f>hodnoty!$C$33:$G$33</c:f>
              <c:numCache>
                <c:formatCode>General</c:formatCode>
                <c:ptCount val="3"/>
                <c:pt idx="0">
                  <c:v>127</c:v>
                </c:pt>
                <c:pt idx="1">
                  <c:v>136</c:v>
                </c:pt>
                <c:pt idx="2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3E-4AFD-9A6F-DC8EACBD00F0}"/>
            </c:ext>
          </c:extLst>
        </c:ser>
        <c:ser>
          <c:idx val="1"/>
          <c:order val="1"/>
          <c:tx>
            <c:strRef>
              <c:f>hodnoty!$B$34</c:f>
              <c:strCache>
                <c:ptCount val="1"/>
                <c:pt idx="0">
                  <c:v>z toho OŠD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hodnoty!$C$32:$G$32</c:f>
              <c:strCache>
                <c:ptCount val="3"/>
                <c:pt idx="0">
                  <c:v>2017/2018</c:v>
                </c:pt>
                <c:pt idx="1">
                  <c:v>2018/2019</c:v>
                </c:pt>
                <c:pt idx="2">
                  <c:v>2019/2020</c:v>
                </c:pt>
              </c:strCache>
            </c:strRef>
          </c:cat>
          <c:val>
            <c:numRef>
              <c:f>hodnoty!$C$34:$G$34</c:f>
              <c:numCache>
                <c:formatCode>General</c:formatCode>
                <c:ptCount val="3"/>
                <c:pt idx="0">
                  <c:v>35</c:v>
                </c:pt>
                <c:pt idx="1">
                  <c:v>25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3E-4AFD-9A6F-DC8EACBD00F0}"/>
            </c:ext>
          </c:extLst>
        </c:ser>
        <c:ser>
          <c:idx val="2"/>
          <c:order val="2"/>
          <c:tx>
            <c:strRef>
              <c:f>hodnoty!$B$35</c:f>
              <c:strCache>
                <c:ptCount val="1"/>
                <c:pt idx="0">
                  <c:v>děti odcházející do ZŠ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Verdana" panose="020B0604030504040204" pitchFamily="34" charset="0"/>
                    <a:ea typeface="Verdana" panose="020B0604030504040204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hodnoty!$C$32:$G$32</c:f>
              <c:strCache>
                <c:ptCount val="3"/>
                <c:pt idx="0">
                  <c:v>2017/2018</c:v>
                </c:pt>
                <c:pt idx="1">
                  <c:v>2018/2019</c:v>
                </c:pt>
                <c:pt idx="2">
                  <c:v>2019/2020</c:v>
                </c:pt>
              </c:strCache>
            </c:strRef>
          </c:cat>
          <c:val>
            <c:numRef>
              <c:f>hodnoty!$C$35:$G$35</c:f>
              <c:numCache>
                <c:formatCode>General</c:formatCode>
                <c:ptCount val="3"/>
                <c:pt idx="0">
                  <c:v>126</c:v>
                </c:pt>
                <c:pt idx="1">
                  <c:v>139</c:v>
                </c:pt>
                <c:pt idx="2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43E-4AFD-9A6F-DC8EACBD00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axId val="516211888"/>
        <c:axId val="516208752"/>
      </c:barChart>
      <c:catAx>
        <c:axId val="51621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516208752"/>
        <c:crosses val="autoZero"/>
        <c:auto val="1"/>
        <c:lblAlgn val="ctr"/>
        <c:lblOffset val="100"/>
        <c:noMultiLvlLbl val="0"/>
      </c:catAx>
      <c:valAx>
        <c:axId val="51620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cs-CZ"/>
          </a:p>
        </c:txPr>
        <c:crossAx val="516211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8538932633420822E-2"/>
          <c:y val="0.87392082493702361"/>
          <c:w val="0.90194359385632339"/>
          <c:h val="4.8330878012884999E-2"/>
        </c:manualLayout>
      </c:layout>
      <c:overlay val="0"/>
      <c:txPr>
        <a:bodyPr/>
        <a:lstStyle/>
        <a:p>
          <a:pPr>
            <a:defRPr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sz="2600"/>
            </a:pPr>
            <a:r>
              <a:rPr lang="en-US" sz="2600"/>
              <a:t>POČET </a:t>
            </a:r>
            <a:r>
              <a:rPr lang="cs-CZ" sz="2600"/>
              <a:t>ŽÁKŮ</a:t>
            </a:r>
            <a:r>
              <a:rPr lang="en-US" sz="2600"/>
              <a:t> V </a:t>
            </a:r>
            <a:r>
              <a:rPr lang="cs-CZ" sz="2600"/>
              <a:t>I</a:t>
            </a:r>
            <a:r>
              <a:rPr lang="en-US" sz="2600"/>
              <a:t>. </a:t>
            </a:r>
            <a:r>
              <a:rPr lang="cs-CZ" sz="2600"/>
              <a:t>ROČNÍCÍCH</a:t>
            </a:r>
            <a:endParaRPr lang="en-US" sz="2600"/>
          </a:p>
        </c:rich>
      </c:tx>
      <c:layout>
        <c:manualLayout>
          <c:xMode val="edge"/>
          <c:yMode val="edge"/>
          <c:x val="0.17309761213730501"/>
          <c:y val="1.4604855290225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0947374522969905"/>
          <c:y val="0.14390007467703514"/>
          <c:w val="0.85944241018952383"/>
          <c:h val="0.614303596608530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hodnoty!$C$12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E47-40B3-AD74-A6D18C7662DE}"/>
                </c:ext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47-40B3-AD74-A6D18C7662DE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47-40B3-AD74-A6D18C7662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(hodnoty!$A$14:$B$14,hodnoty!$A$16:$B$16,hodnoty!$A$18:$B$18)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(hodnoty!$C$14,hodnoty!$C$16,hodnoty!$C$18)</c:f>
              <c:numCache>
                <c:formatCode>General</c:formatCode>
                <c:ptCount val="3"/>
                <c:pt idx="0">
                  <c:v>76</c:v>
                </c:pt>
                <c:pt idx="1">
                  <c:v>57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47-40B3-AD74-A6D18C7662DE}"/>
            </c:ext>
          </c:extLst>
        </c:ser>
        <c:ser>
          <c:idx val="3"/>
          <c:order val="1"/>
          <c:tx>
            <c:strRef>
              <c:f>hodnoty!$D$12</c:f>
              <c:strCache>
                <c:ptCount val="1"/>
                <c:pt idx="0">
                  <c:v>2016/2017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(hodnoty!$A$14:$B$14,hodnoty!$A$16:$B$16,hodnoty!$A$18:$B$18)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(hodnoty!$D$14,hodnoty!$D$16,hodnoty!$D$18)</c:f>
              <c:numCache>
                <c:formatCode>General</c:formatCode>
                <c:ptCount val="3"/>
                <c:pt idx="0">
                  <c:v>69</c:v>
                </c:pt>
                <c:pt idx="1">
                  <c:v>59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47-40B3-AD74-A6D18C7662DE}"/>
            </c:ext>
          </c:extLst>
        </c:ser>
        <c:ser>
          <c:idx val="5"/>
          <c:order val="2"/>
          <c:tx>
            <c:strRef>
              <c:f>hodnoty!$E$12</c:f>
              <c:strCache>
                <c:ptCount val="1"/>
                <c:pt idx="0">
                  <c:v>2017/2018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(hodnoty!$A$14:$B$14,hodnoty!$A$16:$B$16,hodnoty!$A$18:$B$18)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(hodnoty!$E$14,hodnoty!$E$16,hodnoty!$E$18)</c:f>
              <c:numCache>
                <c:formatCode>General</c:formatCode>
                <c:ptCount val="3"/>
                <c:pt idx="0">
                  <c:v>77</c:v>
                </c:pt>
                <c:pt idx="1">
                  <c:v>48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47-40B3-AD74-A6D18C7662DE}"/>
            </c:ext>
          </c:extLst>
        </c:ser>
        <c:ser>
          <c:idx val="0"/>
          <c:order val="3"/>
          <c:tx>
            <c:strRef>
              <c:f>hodnoty!$F$12</c:f>
              <c:strCache>
                <c:ptCount val="1"/>
                <c:pt idx="0">
                  <c:v>2018/2019 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(hodnoty!$A$14:$B$14,hodnoty!$A$16:$B$16,hodnoty!$A$18:$B$18)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(hodnoty!$F$14,hodnoty!$F$16,hodnoty!$F$18)</c:f>
              <c:numCache>
                <c:formatCode>General</c:formatCode>
                <c:ptCount val="3"/>
                <c:pt idx="0">
                  <c:v>83</c:v>
                </c:pt>
                <c:pt idx="1">
                  <c:v>40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7-40B3-AD74-A6D18C7662DE}"/>
            </c:ext>
          </c:extLst>
        </c:ser>
        <c:ser>
          <c:idx val="2"/>
          <c:order val="4"/>
          <c:tx>
            <c:strRef>
              <c:f>hodnoty!$G$12</c:f>
              <c:strCache>
                <c:ptCount val="1"/>
                <c:pt idx="0">
                  <c:v>2019/2020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(hodnoty!$A$14:$B$14,hodnoty!$A$16:$B$16,hodnoty!$A$18:$B$18)</c:f>
              <c:strCache>
                <c:ptCount val="3"/>
                <c:pt idx="0">
                  <c:v>ZŠ Krátká</c:v>
                </c:pt>
                <c:pt idx="1">
                  <c:v>ZŠ Školní</c:v>
                </c:pt>
                <c:pt idx="2">
                  <c:v>ZŠ Petlérská</c:v>
                </c:pt>
              </c:strCache>
            </c:strRef>
          </c:cat>
          <c:val>
            <c:numRef>
              <c:f>(hodnoty!$G$14,hodnoty!$G$16,hodnoty!$G$18)</c:f>
              <c:numCache>
                <c:formatCode>General</c:formatCode>
                <c:ptCount val="3"/>
                <c:pt idx="0">
                  <c:v>65</c:v>
                </c:pt>
                <c:pt idx="1">
                  <c:v>45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7-40B3-AD74-A6D18C7662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16202480"/>
        <c:axId val="516210712"/>
      </c:barChart>
      <c:catAx>
        <c:axId val="516202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516210712"/>
        <c:crosses val="autoZero"/>
        <c:auto val="1"/>
        <c:lblAlgn val="ctr"/>
        <c:lblOffset val="100"/>
        <c:noMultiLvlLbl val="0"/>
      </c:catAx>
      <c:valAx>
        <c:axId val="5162107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162024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0940561053175971E-2"/>
          <c:y val="0.91065700190687282"/>
          <c:w val="0.92480784594484022"/>
          <c:h val="5.2214151317419862E-2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8DED767E-4D51-4FA6-AA5B-E29C80B45813}" type="datetimeFigureOut">
              <a:rPr lang="cs-CZ" smtClean="0"/>
              <a:t>19.06.2019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2BDD809-E348-40B4-A5B5-F546B59B3B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7170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50" y="0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/>
          <a:lstStyle>
            <a:lvl1pPr algn="r">
              <a:defRPr sz="1200"/>
            </a:lvl1pPr>
          </a:lstStyle>
          <a:p>
            <a:fld id="{9F285381-AEEB-45AF-BC12-73AA73DE5F23}" type="datetimeFigureOut">
              <a:rPr lang="cs-CZ" smtClean="0"/>
              <a:t>19.06.2019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2" tIns="47376" rIns="94752" bIns="47376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3" y="3372168"/>
            <a:ext cx="8187690" cy="3194685"/>
          </a:xfrm>
          <a:prstGeom prst="rect">
            <a:avLst/>
          </a:prstGeom>
        </p:spPr>
        <p:txBody>
          <a:bodyPr vert="horz" lIns="94752" tIns="47376" rIns="94752" bIns="47376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5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50" y="6743105"/>
            <a:ext cx="4434999" cy="354965"/>
          </a:xfrm>
          <a:prstGeom prst="rect">
            <a:avLst/>
          </a:prstGeom>
        </p:spPr>
        <p:txBody>
          <a:bodyPr vert="horz" lIns="94752" tIns="47376" rIns="94752" bIns="47376" rtlCol="0" anchor="b"/>
          <a:lstStyle>
            <a:lvl1pPr algn="r">
              <a:defRPr sz="1200"/>
            </a:lvl1pPr>
          </a:lstStyle>
          <a:p>
            <a:fld id="{77280773-25C4-4524-AB51-7F7B335FF2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029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2438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847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14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387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475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31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* bude schvalovat ZM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5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902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647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61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729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9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286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80773-25C4-4524-AB51-7F7B335FF250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554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8E0F8-2B5D-4E88-AF2C-D84D849FE3CC}" type="datetime1">
              <a:rPr lang="cs-CZ" smtClean="0"/>
              <a:t>19.06.2019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1E974-4B77-44BC-B0B8-5243E6E39164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7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563DC-D246-4E7C-ADAC-E89B3A4573E0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627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3464024" cy="36512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346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00AB7-ACB3-4601-A18D-485227D6C6EE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009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109F-1987-4F75-ADAA-FDF32AFB16E8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8005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5A59C-CDB5-4063-8888-FDFDBCD7EE75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4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638AB-7D9C-4DAF-AD05-06830EF84318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03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40BF-951D-4F22-84F3-F0ADCC90071E}" type="datetime1">
              <a:rPr lang="cs-CZ" smtClean="0"/>
              <a:t>19.06.2019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465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6B83F-466E-41F3-9DA4-98C3207891B5}" type="datetime1">
              <a:rPr lang="cs-CZ" smtClean="0"/>
              <a:t>19.06.2019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31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0E659-617D-4279-B3E5-8C78C7BD0C12}" type="datetime1">
              <a:rPr lang="cs-CZ" smtClean="0"/>
              <a:t>19.06.2019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61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95536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43ECF66-85C5-4DBC-A44F-12D97EEDE286}" type="datetime1">
              <a:rPr lang="cs-CZ" smtClean="0"/>
              <a:t>19.06.2019</a:t>
            </a:fld>
            <a:endParaRPr lang="cs-CZ" dirty="0"/>
          </a:p>
        </p:txBody>
      </p:sp>
      <p:pic>
        <p:nvPicPr>
          <p:cNvPr id="9" name="Picture 2" descr="C:\Users\0814\Desktop\logo_zakladni_variant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7224"/>
            <a:ext cx="2376264" cy="3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97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2E88-4CD0-4C45-84A4-B2099BD336F1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115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9030-7353-4CCC-8831-1E3302016919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087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0782-AD66-4BFA-9C56-3E376B5A9E12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316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7EC-99F4-4F1E-8056-4F52942E30DF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506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7E7F-9057-4681-984D-0F9B161B5E1C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123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D1F26-D2E9-4569-A255-D668009F2FE7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48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83D9-2C25-4832-A928-F2C84E3CE1A3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757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BD487-EE26-4311-813F-C2930F4FE48C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885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94217-AE73-4E7F-AD7F-8783558C1FC6}" type="datetime1">
              <a:rPr lang="cs-CZ" smtClean="0"/>
              <a:t>19.06.2019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785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D68-B20D-474B-BF7F-06724716BD69}" type="datetime1">
              <a:rPr lang="cs-CZ" smtClean="0"/>
              <a:t>19.06.2019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92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8C729-EE94-4C01-B417-680B51D3AFDA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015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2E1C7-0AB3-4D9B-9425-117BB12ADE15}" type="datetime1">
              <a:rPr lang="cs-CZ" smtClean="0"/>
              <a:t>19.06.2019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54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84FCE-8B86-4F59-873D-CC5E1C3FBCA6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628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AC92-93AB-4DBC-8FCE-7B923D0BAB81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0792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506B-1EF7-4CBC-9668-E55702D17CC7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92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D135-83C1-4066-B2FD-E68430057C6D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967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B106F-6C8E-4F93-8B43-00026B6E7E8E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32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633F2-1D63-4CA4-AC64-7BE685FFE592}" type="datetime1">
              <a:rPr lang="cs-CZ" smtClean="0"/>
              <a:t>19.06.2019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6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0FAC4-3C49-4093-AA8E-DBDE269A89F6}" type="datetime1">
              <a:rPr lang="cs-CZ" smtClean="0"/>
              <a:t>19.06.2019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86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8DB7-D111-4E5C-AE24-3928FDB0DFCD}" type="datetime1">
              <a:rPr lang="cs-CZ" smtClean="0"/>
              <a:t>19.06.2019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285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CB6EE-4C09-4FED-A599-B4A89A6F63FC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3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747D-0B99-4EF8-B32F-D0A6DFB98F4E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39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4C559-FD3C-4325-BF9B-4C3EBFF9AEC5}" type="datetime1">
              <a:rPr lang="cs-CZ" smtClean="0"/>
              <a:t>19.06.2019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5E9B-5918-4DD1-8C89-60641B42E5A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97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03CC-91E1-4670-9867-B7E7B15653D4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13DCB-2F6C-4BDC-8831-9258D7D1AB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96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ABD2F-6A3A-4658-9FDE-10DC8D65E6B1}" type="datetime1">
              <a:rPr lang="cs-CZ" smtClean="0"/>
              <a:t>19.06.2019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63225-FE39-4191-9B6E-87EAD127831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50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5121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výstavby a rozvoje města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Petr Hybner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investice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48DB-94B2-4744-98D6-3DFBDF4E4F14}" type="datetime1">
              <a:rPr lang="cs-CZ" smtClean="0"/>
              <a:t>19.06.2019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671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KULTURNÍ DŮM - modernizace a dostavba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50574"/>
            <a:ext cx="6468378" cy="29055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368" y="2960322"/>
            <a:ext cx="3888432" cy="338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6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Zázemí Klášterecké kyselky s.r.o.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340" y="1544977"/>
            <a:ext cx="5526460" cy="49803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44977"/>
            <a:ext cx="2458616" cy="16824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392725"/>
            <a:ext cx="2458616" cy="162045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93279"/>
            <a:ext cx="2458616" cy="7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7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Regenerace panelového sídliště - ul. Dlouhá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516" y="1388440"/>
            <a:ext cx="4332436" cy="19146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492896"/>
            <a:ext cx="3088600" cy="176450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t="15017"/>
          <a:stretch/>
        </p:blipFill>
        <p:spPr>
          <a:xfrm>
            <a:off x="4499992" y="3358751"/>
            <a:ext cx="1988270" cy="34035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t="3909"/>
          <a:stretch/>
        </p:blipFill>
        <p:spPr>
          <a:xfrm>
            <a:off x="6639937" y="3360239"/>
            <a:ext cx="1764015" cy="34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59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ulic Sadová, Souběžná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700808"/>
            <a:ext cx="8291264" cy="42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5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19.06.2019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finanční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4251273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rm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Rozdělení dotací v dotačním programu</a:t>
            </a:r>
            <a:b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"Podpora kulturních akcí a projektů pro rok 2019"</a:t>
            </a: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188029"/>
              </p:ext>
            </p:extLst>
          </p:nvPr>
        </p:nvGraphicFramePr>
        <p:xfrm>
          <a:off x="755576" y="2348880"/>
          <a:ext cx="7594600" cy="3396016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1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504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žadatel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název projektu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plánované</a:t>
                      </a:r>
                      <a:b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požadovaná 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Schválená</a:t>
                      </a:r>
                    </a:p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dotace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podíl dotace na celkových nákladech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Václav Rác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Country advent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62,50%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2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/>
                        </a:rPr>
                        <a:t>SK Torpédoborci Hradiště, spolek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Volejbalový turnaj Hradiště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29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Vlasta Fišrová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Živá kronika Mikulovic a Vernéřova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5.600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89,29%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29">
                <a:tc gridSpan="7">
                  <a:txBody>
                    <a:bodyPr/>
                    <a:lstStyle/>
                    <a:p>
                      <a:pPr algn="l" font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 dotačním programu zbývá 60.000 Kč</a:t>
                      </a:r>
                    </a:p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779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Rozbor hospodaření města k 30.04.2019</a:t>
            </a:r>
            <a:endParaRPr lang="cs-CZ" sz="25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897737"/>
              </p:ext>
            </p:extLst>
          </p:nvPr>
        </p:nvGraphicFramePr>
        <p:xfrm>
          <a:off x="827585" y="2132854"/>
          <a:ext cx="7560838" cy="3744415"/>
        </p:xfrm>
        <a:graphic>
          <a:graphicData uri="http://schemas.openxmlformats.org/drawingml/2006/table">
            <a:tbl>
              <a:tblPr firstRow="1" firstCol="1" bandRow="1"/>
              <a:tblGrid>
                <a:gridCol w="23928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715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 tis. Kč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Upravený rozpočet 2019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Skutečnost 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 30.04.2019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Plnění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222.460,0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73.058,4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32,8 %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Nedaňové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5.412,5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2.875,1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53,1 %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24.000,0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325,7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  <a:r>
                        <a:rPr lang="cs-CZ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Přijaté transfery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44.674,5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15.176,6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34,0 %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Příjmy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296.547,0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91.435,7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30,8</a:t>
                      </a:r>
                      <a:r>
                        <a:rPr lang="cs-CZ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Běžné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247.322,1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73.595,9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29,8 %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Kapitálové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213.439,5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12.404,8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5,8</a:t>
                      </a:r>
                      <a:r>
                        <a:rPr lang="cs-CZ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460.761,7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86.000,7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18,7 %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Saldo Příjmy - Výdaje</a:t>
                      </a:r>
                      <a:endParaRPr lang="cs-CZ" sz="24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-164.214,6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5.435,0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Financování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164.214,6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-5.435,0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1143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901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Přezkum hospodaření 2018</a:t>
            </a:r>
          </a:p>
        </p:txBody>
      </p:sp>
      <p:sp>
        <p:nvSpPr>
          <p:cNvPr id="4" name="Obdélník 3"/>
          <p:cNvSpPr/>
          <p:nvPr/>
        </p:nvSpPr>
        <p:spPr>
          <a:xfrm>
            <a:off x="683568" y="2132856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Závěr zprávy o výsledku přezkoumání hospodaření - výtah</a:t>
            </a:r>
          </a:p>
          <a:p>
            <a:pPr lvl="0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Vyjádření ohledně chyb a nedostatků:</a:t>
            </a: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Při přezkoumání hospodaření města Klášterec nad Ohří za rok 2018 jsme nezjistili žádné chyby a nedostatky.</a:t>
            </a:r>
          </a:p>
          <a:p>
            <a:pPr lvl="0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Upozornění na případná rizika:</a:t>
            </a:r>
          </a:p>
          <a:p>
            <a:pPr lvl="0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just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Nezjistili jsme případná rizika, která mohou mít negativní dopad na hospodaření územního celku Klášterec nad Ohří v budoucnosti.</a:t>
            </a:r>
          </a:p>
        </p:txBody>
      </p:sp>
    </p:spTree>
    <p:extLst>
      <p:ext uri="{BB962C8B-B14F-4D97-AF65-F5344CB8AC3E}">
        <p14:creationId xmlns:p14="http://schemas.microsoft.com/office/powerpoint/2010/main" val="3426362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0B91D-1EC7-42F4-8A6B-4EB0B5668D89}" type="datetime1">
              <a:rPr lang="cs-CZ" smtClean="0"/>
              <a:t>19.06.2019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194421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29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správy majetku a bytového fondu</a:t>
            </a:r>
          </a:p>
          <a:p>
            <a:pPr marL="0" indent="0" algn="ctr">
              <a:buNone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Pavla Zemančíková</a:t>
            </a:r>
          </a:p>
          <a:p>
            <a:pPr marL="0" indent="0" algn="ctr">
              <a:buNone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35005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19.06.2019</a:t>
            </a:fld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29600" cy="5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2859" y="1916832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Jedná se o objekt, jehož součástí je terasa a dřevěné stánky, které budou sloužit k prodeji sezónních surovin. Součástí objektu jsou veřejné WC.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Nájemce bude povinen ve svěřeném objektu zajistit správu, údržbu a komplexní provozování tržního místa v Královéhradecké ulici.</a:t>
            </a:r>
          </a:p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Město vyhlásilo záměr pronájmu budovy, a to s termínem pro podání nabídek do 20.06.2019.</a:t>
            </a:r>
          </a:p>
          <a:p>
            <a:pPr lvl="0">
              <a:spcBef>
                <a:spcPct val="20000"/>
              </a:spcBef>
            </a:pPr>
            <a:endParaRPr lang="cs-CZ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spcBef>
                <a:spcPct val="20000"/>
              </a:spcBef>
            </a:pPr>
            <a:endParaRPr lang="cs-CZ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spcBef>
                <a:spcPct val="20000"/>
              </a:spcBef>
            </a:pPr>
            <a:endParaRPr lang="cs-CZ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AQUAPARK – oprava obkladů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/>
          <a:stretch/>
        </p:blipFill>
        <p:spPr>
          <a:xfrm>
            <a:off x="1061864" y="1579126"/>
            <a:ext cx="7020272" cy="45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19.06.2019</a:t>
            </a:fld>
            <a:endParaRPr lang="cs-CZ" dirty="0"/>
          </a:p>
        </p:txBody>
      </p:sp>
      <p:pic>
        <p:nvPicPr>
          <p:cNvPr id="7" name="Picture 2" descr="C:\Users\2529\Desktop\FOTO tržnice\DSCN0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064898" cy="35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2529\Desktop\FOTO tržnice\DSCN0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8180"/>
            <a:ext cx="2664294" cy="28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2529\Desktop\FOTO tržnice\DSCN0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91675" y="3776377"/>
            <a:ext cx="2813172" cy="255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2529\Desktop\FOTO tržnice\DSCN0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9731" y="3791469"/>
            <a:ext cx="2813171" cy="252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00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19.06.2019</a:t>
            </a:fld>
            <a:endParaRPr lang="cs-CZ" dirty="0"/>
          </a:p>
        </p:txBody>
      </p:sp>
      <p:pic>
        <p:nvPicPr>
          <p:cNvPr id="4" name="Picture 2" descr="C:\Users\2529\Desktop\FOTO tržnice\DSCN09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4" y="836712"/>
            <a:ext cx="7902994" cy="40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2529\Desktop\FOTO tržnice\DSCN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527447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31" y="3717032"/>
            <a:ext cx="284081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656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/>
              <a:t>19.06.2019</a:t>
            </a:fld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99288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28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komunikace a cestovního ruchu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Mgr. Vojtěch Marvan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komunikaci a cestovní ruch</a:t>
            </a:r>
          </a:p>
          <a:p>
            <a:pPr marL="0" indent="0" algn="ctr">
              <a:buNone/>
            </a:pP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6EBF-55F9-43B1-B5C6-D05095B0EC36}" type="datetime1">
              <a:rPr lang="cs-CZ" smtClean="0"/>
              <a:t>19.06.2019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7814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Stavění májky – 30.04.2019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45" y="1772816"/>
            <a:ext cx="623999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Pietní akt ke Dni vítězství – 08.05.2019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17340"/>
            <a:ext cx="5493296" cy="41199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5131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Výstava Martina Valiny – Krušnohoří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10.05.-04.06.2019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5280000" cy="39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66" y="4027936"/>
            <a:ext cx="3312368" cy="2208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5514"/>
            <a:ext cx="1704116" cy="8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7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Výstava Lesy ČR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07.06.-01.07.2019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Na obrÃ¡zku mÅ¯Å¾e bÃ½t: 1 osoba, stojÃ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7312"/>
            <a:ext cx="528000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obrÃ¡zku mÅ¯Å¾e bÃ½t: 1 osoba, stojÃ­ a uvnitÅ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77" y="2982290"/>
            <a:ext cx="2441266" cy="32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5514"/>
            <a:ext cx="1704116" cy="8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7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Obrazy Adama Nováka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04.07.-30.07.2019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2800274" cy="3960000"/>
          </a:xfrm>
          <a:prstGeom prst="rect">
            <a:avLst/>
          </a:prstGeom>
        </p:spPr>
      </p:pic>
      <p:pic>
        <p:nvPicPr>
          <p:cNvPr id="2050" name="Picture 2" descr="VÃ½sledek obrÃ¡zku pro adam novÃ¡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11056"/>
            <a:ext cx="4944872" cy="329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5514"/>
            <a:ext cx="1704116" cy="80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Karikatury Miroslav </a:t>
            </a:r>
            <a:r>
              <a:rPr lang="cs-CZ" sz="25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Kemel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02.08.-01.09.2019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5514"/>
            <a:ext cx="1704116" cy="808782"/>
          </a:xfrm>
          <a:prstGeom prst="rect">
            <a:avLst/>
          </a:prstGeom>
        </p:spPr>
      </p:pic>
      <p:pic>
        <p:nvPicPr>
          <p:cNvPr id="1026" name="Picture 2" descr="https://scontent.fprg3-1.fna.fbcdn.net/v/t1.15752-9/50931799_287260215264722_1507986906233700352_n.png?_nc_cat=104&amp;_nc_eui2=AeHYrmVSw8qcFnFT3Pko5uFGzWlEif-atxtu70sq7SNagEMEtl83DHy1pUsTixVL-eOBEqttcUzIp_DTXAYAY7OD8dRoqroOQrVhJG7SB3qR_Q&amp;_nc_ht=scontent.fprg3-1.fna&amp;oh=bdc444e1e2365425dcf0446ce5bd60e7&amp;oe=5D8E64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58" y="2420888"/>
            <a:ext cx="5603772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1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Cyklopark</a:t>
            </a: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Královéhradecká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4"/>
          <a:stretch/>
        </p:blipFill>
        <p:spPr>
          <a:xfrm>
            <a:off x="1835696" y="1441728"/>
            <a:ext cx="6851104" cy="33109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71" y="4437111"/>
            <a:ext cx="3411980" cy="191923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56" y="4433777"/>
            <a:ext cx="2563429" cy="192257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288" y="4235968"/>
            <a:ext cx="2423294" cy="18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4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Osudové devítky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09, 11, 12/2019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55514"/>
            <a:ext cx="1704116" cy="808782"/>
          </a:xfrm>
          <a:prstGeom prst="rect">
            <a:avLst/>
          </a:prstGeom>
        </p:spPr>
      </p:pic>
      <p:pic>
        <p:nvPicPr>
          <p:cNvPr id="2050" name="Picture 2" descr="https://scontent.fprg3-1.fna.fbcdn.net/v/t1.15752-9/65079019_1266437960200086_2008060887788683264_n.jpg?_nc_cat=110&amp;_nc_eui2=AeHBAPWexjDMuFxxGEsUxhiQS7m_hL6-s0n-gh1PLZDRek3NJjJK3GKKKqwCIagKlLBrEScRLLHccsfJdDUQcxLxUKwElw48SO1uOrsik-6o5g&amp;_nc_ht=scontent.fprg3-1.fna&amp;oh=e451e0c56aaa6f1ad077294f7b0816e6&amp;oe=5D8041A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10" y="3135598"/>
            <a:ext cx="3888432" cy="271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prg3-1.fna.fbcdn.net/v/t1.15752-9/53529108_568899696957004_615026350280933376_n.jpg?_nc_cat=104&amp;_nc_eui2=AeHgOxCFlNCPweVeGA30q__R0wednKZP1jIS51NPch-Bafrk_C7J5arGUeM4L4-NyUCoZcvVi11YqNV08XEibrIX9aU5yMLKk3b5dYKbAM2VRg&amp;_nc_ht=scontent.fprg3-1.fna&amp;oh=7811a691d80e676f17bcfde73f309228&amp;oe=5D7CC2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79"/>
            <a:ext cx="3826396" cy="214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fprg3-1.fna.fbcdn.net/v/t1.15752-9/53639369_346636765962479_5450023463777468416_n.jpg?_nc_cat=100&amp;_nc_eui2=AeHGO4-xUoJd3Xqa5_qcBIucFMSrMpEgMtFxH3PqajbSh867SyBVKVgAgyOS97WJkykiKZGOkESjIfB3_t05wq7-MB4jqIp8zHB7GStEzWK4pA&amp;_nc_ht=scontent.fprg3-1.fna&amp;oh=4683c8f657a02dc7278f014efa5c4d1d&amp;oe=5D8895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49080"/>
            <a:ext cx="1584176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Tisková konference - 30.05.2019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70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Cyklotour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Na kole dětem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30.05.2019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0" y="2277312"/>
            <a:ext cx="5280000" cy="396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82566"/>
            <a:ext cx="3539660" cy="26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6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Miniveletrh</a:t>
            </a: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 Mostě</a:t>
            </a:r>
            <a:b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11.06.2019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content.fprg3-1.fna.fbcdn.net/v/t1.15752-9/62448879_434834847296797_147791843289989120_n.jpg?_nc_cat=106&amp;_nc_eui2=AeEljzYDMzFLIFPRPX-262AK08KMr6_SSxEjgg7tIJ-I7YMyE9tUBM0sKv76U6PHr5dINa9cZQVh2s8xgLumkiFF29Y2--dT-7rzRfekKnjd2w&amp;_nc_ht=scontent.fprg3-1.fna&amp;oh=e1cbf3a8fd83bafb2450777ca47d1121&amp;oe=5D85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0" y="1874948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prg3-1.fna.fbcdn.net/v/t1.15752-9/62194066_2212374302214447_8440556355294593024_n.jpg?_nc_cat=111&amp;_nc_eui2=AeEZBsH1CdpXlRmKaYYa_kh00rWK3qBGEGnG0y6ghFmzkQnpgO2IfFa4rsY1WC5SrRFQiF_7jqNKmo0CxJ1p-HvmNqhLFncAVkEcyCk9vSthvA&amp;_nc_ht=scontent.fprg3-1.fna&amp;oh=db36ae18f997da1bb2e6e62f80c96d6f&amp;oe=5D8EFED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68" y="1874948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4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r>
              <a:rPr lang="cs-CZ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Plastové kelímky v pitných pavilonech nahradí papírové</a:t>
            </a:r>
            <a:endParaRPr lang="cs-CZ" sz="2500" b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2" y="2492896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Šipka doprava 2"/>
          <p:cNvSpPr/>
          <p:nvPr/>
        </p:nvSpPr>
        <p:spPr>
          <a:xfrm>
            <a:off x="3347864" y="3212976"/>
            <a:ext cx="180020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07" y="2132856"/>
            <a:ext cx="3112740" cy="31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5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 smtClean="0"/>
              <a:t>19.06.2019</a:t>
            </a:fld>
            <a:endParaRPr lang="cs-CZ" dirty="0"/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67544" y="2708920"/>
            <a:ext cx="8229600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sociálních věcí, školství a sportu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PhDr. Jiřina Malastová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393630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r>
              <a:rPr lang="cs-CZ" dirty="0"/>
              <a:t> </a:t>
            </a: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KOMUNITNÍ DEN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16.05.2019</a:t>
            </a:r>
          </a:p>
          <a:p>
            <a:pPr marL="0" indent="0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rámci projektu START proběhlo již podruhé zábavné odpoledne plné her a soutěží s názvem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„START PRO VŠECHNY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</a:p>
          <a:p>
            <a:pPr marL="0" indent="0">
              <a:lnSpc>
                <a:spcPct val="120000"/>
              </a:lnSpc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účast přibližně 180 dětí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Děkujeme Všem za účast</a:t>
            </a:r>
          </a:p>
          <a:p>
            <a:pPr>
              <a:lnSpc>
                <a:spcPct val="120000"/>
              </a:lnSpc>
              <a:buFontTx/>
              <a:buChar char="-"/>
            </a:pPr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3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 b="11977"/>
          <a:stretch/>
        </p:blipFill>
        <p:spPr>
          <a:xfrm>
            <a:off x="5004048" y="3284984"/>
            <a:ext cx="2752716" cy="27691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683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POZNÁVÁME SPOLEČNĚ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slavnostní ukončení 4. ročníku 19.06.2019 </a:t>
            </a: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 další ročník v nabídce 12 seminářů, nově Kruhové tance, </a:t>
            </a:r>
            <a:r>
              <a:rPr lang="cs-CZ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Čchi-kung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Bylinkové koření v gastronomii a Historie okolí, přihlášky do 31.07.2019</a:t>
            </a:r>
          </a:p>
          <a:p>
            <a:pPr>
              <a:lnSpc>
                <a:spcPct val="110000"/>
              </a:lnSpc>
              <a:buFontTx/>
              <a:buChar char="-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zahájení 5. ročníku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07.09.2019, od 10:00</a:t>
            </a: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 r="26308"/>
          <a:stretch/>
        </p:blipFill>
        <p:spPr>
          <a:xfrm>
            <a:off x="4716016" y="3284984"/>
            <a:ext cx="3528392" cy="26778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2854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7" t="33536" r="13550" b="29025"/>
          <a:stretch/>
        </p:blipFill>
        <p:spPr>
          <a:xfrm>
            <a:off x="457200" y="1964879"/>
            <a:ext cx="2529881" cy="24482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30400" b="32150"/>
          <a:stretch/>
        </p:blipFill>
        <p:spPr>
          <a:xfrm>
            <a:off x="1043608" y="4062049"/>
            <a:ext cx="2376264" cy="22943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BRANNÝ DEN</a:t>
            </a:r>
          </a:p>
          <a:p>
            <a:pPr marL="0" indent="0" algn="ctr"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04.06.2019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21651" r="22001" b="18500"/>
          <a:stretch/>
        </p:blipFill>
        <p:spPr>
          <a:xfrm>
            <a:off x="3146909" y="2662802"/>
            <a:ext cx="2160240" cy="27984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978" y="1964879"/>
            <a:ext cx="3219822" cy="42930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6978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26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„Frýdlantské dny“ </a:t>
            </a:r>
          </a:p>
          <a:p>
            <a:pPr marL="0" indent="0" algn="ctr">
              <a:buNone/>
            </a:pPr>
            <a:r>
              <a:rPr lang="cs-CZ" sz="26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28.05.2019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proběhla první schůzka mezi OSV a ÚP na základě celorepublikové akce podle vzoru tzv. „Frýdlantských dnů“, kdy k tomuto jednání dalo podnět GŘ ÚP.</a:t>
            </a:r>
          </a:p>
          <a:p>
            <a:pPr marL="0" indent="0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cílem setkávání je </a:t>
            </a: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</a:rPr>
              <a:t>propojení nástrojů základního sociálního poradenství poskytovaného pracovnicemi městského úřadu s činnostmi úřadu práce; tyto aktivity mají vést k návratu společného klienta na trh práce</a:t>
            </a:r>
          </a:p>
          <a:p>
            <a:pPr>
              <a:buFontTx/>
              <a:buChar char="-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schůzky klientů s pracovnicemi OSV a ÚP budou uskutečňovány 1x měsíčně, dnes (20.06.) proběhla další schůzka v prostorách Společenského domu Panorama</a:t>
            </a: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2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Rekonstrukce atletického stadionu 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800" y="1608669"/>
            <a:ext cx="5724128" cy="42930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9"/>
          <a:stretch/>
        </p:blipFill>
        <p:spPr>
          <a:xfrm>
            <a:off x="463145" y="1583254"/>
            <a:ext cx="3560463" cy="20882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5" y="3786579"/>
            <a:ext cx="3046996" cy="228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24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5525429"/>
              </p:ext>
            </p:extLst>
          </p:nvPr>
        </p:nvGraphicFramePr>
        <p:xfrm>
          <a:off x="395536" y="908721"/>
          <a:ext cx="8291264" cy="52174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7365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/>
        </p:nvGraphicFramePr>
        <p:xfrm>
          <a:off x="457200" y="908720"/>
          <a:ext cx="8229600" cy="5217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9961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4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3084203"/>
              </p:ext>
            </p:extLst>
          </p:nvPr>
        </p:nvGraphicFramePr>
        <p:xfrm>
          <a:off x="395537" y="908720"/>
          <a:ext cx="8291264" cy="5217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10189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20.06.2019</a:t>
            </a: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35. VÝROČÍ ZALOŽENÍ MŠ SOUBĚŽNÁ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31.05.2019</a:t>
            </a: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t="23133" r="4112" b="38281"/>
          <a:stretch/>
        </p:blipFill>
        <p:spPr>
          <a:xfrm>
            <a:off x="4398839" y="2708919"/>
            <a:ext cx="4287961" cy="255628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27689" r="9858" b="11034"/>
          <a:stretch/>
        </p:blipFill>
        <p:spPr>
          <a:xfrm>
            <a:off x="525150" y="2090100"/>
            <a:ext cx="4046850" cy="37939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9294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OLYMPIÁDA MATEŘSKÝCH ŠKOL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06.06.2019</a:t>
            </a: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61152"/>
            <a:ext cx="5328335" cy="41650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301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ZÁVODY DRAČÍCH LODÍ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31.05.2019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posádky základních škol Krátká a Školní se zúčastnily závodů malých dračích lodí na Kadaňském stupni</a:t>
            </a:r>
          </a:p>
          <a:p>
            <a:pPr>
              <a:buFontTx/>
              <a:buChar char="-"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kategorii starších žáků získala ZŠ Školní 1. a 3. místo</a:t>
            </a:r>
          </a:p>
          <a:p>
            <a:pPr>
              <a:buFontTx/>
              <a:buChar char="-"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posádka učitelek ZŠ Krátká v kategorii žen 2. místo</a:t>
            </a: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 descr="http://www.skolaklasterec.cz/obrazky/dracilode19/20190531_1008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654" y="4223379"/>
            <a:ext cx="3932691" cy="190735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9773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SOUTĚZ V HOKEJBALU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05.06.2019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</a:rPr>
              <a:t>tým ze ZŠ Krátká </a:t>
            </a: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</a:rPr>
              <a:t>se zúčastnil republikového kola v hokejbalu, které se konalo ve Světlé nad Sázavou</a:t>
            </a:r>
          </a:p>
          <a:p>
            <a:pPr>
              <a:buFontTx/>
              <a:buChar char="-"/>
            </a:pP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</a:rPr>
              <a:t>z devíti týmů děti vybojovaly </a:t>
            </a:r>
            <a:r>
              <a:rPr lang="cs-CZ" sz="2200" b="1" dirty="0">
                <a:latin typeface="Verdana" panose="020B0604030504040204" pitchFamily="34" charset="0"/>
                <a:ea typeface="Verdana" panose="020B0604030504040204" pitchFamily="34" charset="0"/>
              </a:rPr>
              <a:t>4. místo</a:t>
            </a:r>
            <a:r>
              <a:rPr lang="cs-CZ" sz="2200" dirty="0">
                <a:latin typeface="Verdana" panose="020B0604030504040204" pitchFamily="34" charset="0"/>
                <a:ea typeface="Verdana" panose="020B0604030504040204" pitchFamily="34" charset="0"/>
              </a:rPr>
              <a:t>,  o kterém rozhodly nájezdy. </a:t>
            </a:r>
          </a:p>
          <a:p>
            <a:pPr>
              <a:buFontTx/>
              <a:buChar char="-"/>
            </a:pPr>
            <a:endParaRPr lang="cs-CZ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endParaRPr lang="cs-CZ" sz="2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02" y="3723557"/>
            <a:ext cx="4680520" cy="263279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751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4D9-054C-44CC-95B4-531410F7001C}" type="datetime1">
              <a:rPr lang="cs-CZ"/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372971" cy="30914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6" y="698709"/>
            <a:ext cx="3871733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54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B30D-6401-429F-85D6-0B60686ADF90}" type="datetime1">
              <a:rPr lang="cs-CZ" smtClean="0"/>
              <a:t>19.06.2019</a:t>
            </a:fld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952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Odbor místního hospodářství, </a:t>
            </a:r>
          </a:p>
          <a:p>
            <a:pPr marL="0" indent="0" algn="ctr">
              <a:buNone/>
            </a:pPr>
            <a:r>
              <a:rPr lang="cs-CZ" sz="27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dopravy a životního prostředí</a:t>
            </a:r>
          </a:p>
          <a:p>
            <a:pPr marL="0" indent="0" algn="ctr">
              <a:buNone/>
            </a:pPr>
            <a:endParaRPr lang="cs-CZ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cs-CZ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Ing. Jiří Jaroš</a:t>
            </a:r>
          </a:p>
          <a:p>
            <a:pPr marL="0" indent="0" algn="ctr">
              <a:buNone/>
            </a:pPr>
            <a:r>
              <a:rPr lang="cs-CZ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radní pro místní hospodářství</a:t>
            </a: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51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Renovace epitafů na hřbitově – 3. etapa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2029" y="2395178"/>
            <a:ext cx="4190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75.000 Kč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14246"/>
            <a:ext cx="4567844" cy="342692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50" y="2927350"/>
            <a:ext cx="4572000" cy="3429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3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Drobné akce: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Požární žebřík ZŠ </a:t>
            </a:r>
            <a:r>
              <a:rPr lang="cs-CZ" sz="2500" b="1" dirty="0" err="1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Petlerská</a:t>
            </a:r>
            <a:endParaRPr lang="cs-CZ" sz="25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Schodiště u PČR ul. Sportovní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/>
          <a:stretch/>
        </p:blipFill>
        <p:spPr>
          <a:xfrm>
            <a:off x="4324974" y="2327709"/>
            <a:ext cx="4361826" cy="35495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r="20252"/>
          <a:stretch/>
        </p:blipFill>
        <p:spPr>
          <a:xfrm rot="5400000">
            <a:off x="550242" y="2225120"/>
            <a:ext cx="3559112" cy="37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42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30750" y="1512168"/>
            <a:ext cx="4190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Ulice:	Chomutovská</a:t>
            </a:r>
          </a:p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Pražská</a:t>
            </a:r>
          </a:p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Žižkova - Rokycanova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Přidání kontejnerů na kovy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563603" y="2534658"/>
            <a:ext cx="4608512" cy="3821692"/>
            <a:chOff x="466898" y="2534658"/>
            <a:chExt cx="4608512" cy="3821692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brightnessContrast contrast="5000"/>
                      </a14:imgEffect>
                    </a14:imgLayer>
                  </a14:imgProps>
                </a:ext>
              </a:extLst>
            </a:blip>
            <a:srcRect l="26450" t="27074" r="40687" b="24477"/>
            <a:stretch/>
          </p:blipFill>
          <p:spPr>
            <a:xfrm>
              <a:off x="466898" y="2534658"/>
              <a:ext cx="4608512" cy="3821692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7" name="Ovál 6"/>
            <p:cNvSpPr/>
            <p:nvPr/>
          </p:nvSpPr>
          <p:spPr>
            <a:xfrm>
              <a:off x="3347864" y="5445224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>
              <a:off x="4355976" y="5453471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1115616" y="4509120"/>
              <a:ext cx="432048" cy="43204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13650" r="17314" b="20200"/>
          <a:stretch/>
        </p:blipFill>
        <p:spPr>
          <a:xfrm>
            <a:off x="4459424" y="1512168"/>
            <a:ext cx="4170373" cy="312778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515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Popelnice na jedlý olej a tuky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8573" t="30552" r="41839" b="20368"/>
          <a:stretch/>
        </p:blipFill>
        <p:spPr>
          <a:xfrm>
            <a:off x="683567" y="1384363"/>
            <a:ext cx="5904656" cy="328739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6732240" y="1382184"/>
          <a:ext cx="1944216" cy="33178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719653188"/>
                    </a:ext>
                  </a:extLst>
                </a:gridCol>
              </a:tblGrid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Lokality:</a:t>
                      </a:r>
                      <a:endParaRPr lang="cs-CZ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2159637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Budovatelská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8549746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Chomutovská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0189811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Klášterecká </a:t>
                      </a:r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Jeseň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7803743"/>
                  </a:ext>
                </a:extLst>
              </a:tr>
              <a:tr h="46895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Žižkova - </a:t>
                      </a:r>
                      <a:r>
                        <a:rPr lang="cs-CZ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Rokycanova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3518757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Polní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1057864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Pražská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9065992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Rašovice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1738835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Útočiště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5965032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Zahradní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7989263"/>
                  </a:ext>
                </a:extLst>
              </a:tr>
              <a:tr h="28206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17. </a:t>
                      </a:r>
                      <a:r>
                        <a:rPr lang="pl-PL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listopadu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8729978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87" y="3525898"/>
            <a:ext cx="3772780" cy="283045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7944" r="59449" b="44161"/>
          <a:stretch/>
        </p:blipFill>
        <p:spPr>
          <a:xfrm>
            <a:off x="4427984" y="4506779"/>
            <a:ext cx="1671343" cy="184957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cxnSp>
        <p:nvCxnSpPr>
          <p:cNvPr id="11" name="Přímá spojnice se šipkou 10"/>
          <p:cNvCxnSpPr/>
          <p:nvPr/>
        </p:nvCxnSpPr>
        <p:spPr>
          <a:xfrm>
            <a:off x="3939088" y="5157192"/>
            <a:ext cx="899217" cy="36004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3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Pokácení havarijní lípy v ul. Zahradní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409380"/>
            <a:ext cx="4190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Náklady: 6.000 Kč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" t="12600" r="11101" b="1700"/>
          <a:stretch/>
        </p:blipFill>
        <p:spPr>
          <a:xfrm>
            <a:off x="530750" y="1874829"/>
            <a:ext cx="3384376" cy="45125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6" r="7576" b="2020"/>
          <a:stretch/>
        </p:blipFill>
        <p:spPr>
          <a:xfrm>
            <a:off x="4283968" y="2483897"/>
            <a:ext cx="4392488" cy="329436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344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Drobné opravy komunikací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512168"/>
            <a:ext cx="8364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Náklady za dosud provedené práce: 1.600.000 Kč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/>
          </p:cNvPicPr>
          <p:nvPr/>
        </p:nvPicPr>
        <p:blipFill rotWithShape="1">
          <a:blip r:embed="rId2">
            <a:lum contrast="6000"/>
          </a:blip>
          <a:srcRect b="12843"/>
          <a:stretch/>
        </p:blipFill>
        <p:spPr>
          <a:xfrm>
            <a:off x="517210" y="2593348"/>
            <a:ext cx="3024336" cy="37630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Obrázek 5"/>
          <p:cNvPicPr>
            <a:picLocks/>
          </p:cNvPicPr>
          <p:nvPr/>
        </p:nvPicPr>
        <p:blipFill rotWithShape="1">
          <a:blip r:embed="rId3"/>
          <a:srcRect t="10948" b="9808"/>
          <a:stretch/>
        </p:blipFill>
        <p:spPr>
          <a:xfrm>
            <a:off x="4671507" y="2593348"/>
            <a:ext cx="3024336" cy="37833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368455" y="2042262"/>
            <a:ext cx="4190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 Zátiší</a:t>
            </a: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41546" y="5956240"/>
            <a:ext cx="8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695843" y="5976582"/>
            <a:ext cx="8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530750" y="759166"/>
            <a:ext cx="8229600" cy="623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Drobné opravy komunikací</a:t>
            </a:r>
          </a:p>
          <a:p>
            <a:pPr algn="just">
              <a:buFontTx/>
              <a:buChar char="-"/>
            </a:pPr>
            <a:endParaRPr lang="cs-CZ" sz="20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95536" y="1512168"/>
            <a:ext cx="2763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Přívozní</a:t>
            </a:r>
            <a:endParaRPr lang="cs-CZ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541546" y="5956240"/>
            <a:ext cx="8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před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7695843" y="5976582"/>
            <a:ext cx="8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endParaRPr lang="cs-CZ" sz="20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/>
          </p:cNvPicPr>
          <p:nvPr/>
        </p:nvPicPr>
        <p:blipFill>
          <a:blip r:embed="rId2">
            <a:lum bright="-5000" contrast="10000"/>
          </a:blip>
          <a:stretch>
            <a:fillRect/>
          </a:stretch>
        </p:blipFill>
        <p:spPr>
          <a:xfrm>
            <a:off x="530750" y="2042262"/>
            <a:ext cx="3010796" cy="43140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Obrázek 6"/>
          <p:cNvPicPr>
            <a:picLocks/>
          </p:cNvPicPr>
          <p:nvPr/>
        </p:nvPicPr>
        <p:blipFill rotWithShape="1">
          <a:blip r:embed="rId3">
            <a:lum contrast="10000"/>
          </a:blip>
          <a:srcRect l="3175" r="3744"/>
          <a:stretch/>
        </p:blipFill>
        <p:spPr>
          <a:xfrm>
            <a:off x="4671507" y="2062604"/>
            <a:ext cx="3024336" cy="43140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120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Chodník a zastávka MHD ul. U Koupaliště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1286"/>
            <a:ext cx="5340085" cy="40050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0913"/>
            <a:ext cx="4330824" cy="32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1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Kontejnerové stání v Útočišti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7" y="1412776"/>
            <a:ext cx="4975719" cy="373178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01" r="-399" b="20600"/>
          <a:stretch/>
        </p:blipFill>
        <p:spPr>
          <a:xfrm>
            <a:off x="3923929" y="3540064"/>
            <a:ext cx="4762872" cy="301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Zámecký park - terénní schodiště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0835" y="2600854"/>
            <a:ext cx="5102036" cy="286989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4"/>
          <a:stretch/>
        </p:blipFill>
        <p:spPr>
          <a:xfrm>
            <a:off x="457199" y="1730257"/>
            <a:ext cx="5698977" cy="368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1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ECF66-85C5-4DBC-A44F-12D97EEDE28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457200" y="908720"/>
            <a:ext cx="82296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25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Oprava parkové zdi ul. Chomutovská</a:t>
            </a:r>
            <a:endParaRPr lang="cs-CZ" sz="2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6"/>
            <a:ext cx="3394720" cy="19095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646679" cy="261375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3262469"/>
            <a:ext cx="5770985" cy="32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727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</TotalTime>
  <Words>839</Words>
  <Application>Microsoft Office PowerPoint</Application>
  <PresentationFormat>Předvádění na obrazovce (4:3)</PresentationFormat>
  <Paragraphs>288</Paragraphs>
  <Slides>54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Calibri</vt:lpstr>
      <vt:lpstr>Times New Roman</vt:lpstr>
      <vt:lpstr>Verdana</vt:lpstr>
      <vt:lpstr>Motiv systému Office</vt:lpstr>
      <vt:lpstr>1_Vlastní návrh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Rozdělení dotací v dotačním programu "Podpora kulturních akcí a projektů pro rok 2019"</vt:lpstr>
      <vt:lpstr>Rozbor hospodaření města k 30.04.2019</vt:lpstr>
      <vt:lpstr>Přezkum hospodaření 2018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Stavění májky – 30.04.2019</vt:lpstr>
      <vt:lpstr>Pietní akt ke Dni vítězství – 08.05.2019</vt:lpstr>
      <vt:lpstr>Výstava Martina Valiny – Krušnohoří 10.05.-04.06.2019</vt:lpstr>
      <vt:lpstr>Výstava Lesy ČR 07.06.-01.07.2019</vt:lpstr>
      <vt:lpstr>Obrazy Adama Nováka 04.07.-30.07.2019</vt:lpstr>
      <vt:lpstr>Karikatury Miroslav Kemel 02.08.-01.09.2019</vt:lpstr>
      <vt:lpstr>Osudové devítky 09, 11, 12/2019</vt:lpstr>
      <vt:lpstr>Tisková konference - 30.05.2019</vt:lpstr>
      <vt:lpstr>Cyklotour Na kole dětem 30.05.2019</vt:lpstr>
      <vt:lpstr>Miniveletrh v Mostě 11.06.2019</vt:lpstr>
      <vt:lpstr>Plastové kelímky v pitných pavilonech nahradí papírové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Zásady pro poskytování dotací  z rozpočtu města Klášterce nad Ohří</dc:title>
  <dc:creator>Dlouhá Veronika, Ing.</dc:creator>
  <cp:lastModifiedBy>Václavíková Adéla, Bc.</cp:lastModifiedBy>
  <cp:revision>413</cp:revision>
  <cp:lastPrinted>2019-04-23T13:11:37Z</cp:lastPrinted>
  <dcterms:created xsi:type="dcterms:W3CDTF">2016-08-10T07:20:46Z</dcterms:created>
  <dcterms:modified xsi:type="dcterms:W3CDTF">2019-06-19T05:22:45Z</dcterms:modified>
</cp:coreProperties>
</file>