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3" r:id="rId3"/>
    <p:sldId id="304" r:id="rId4"/>
    <p:sldId id="305" r:id="rId5"/>
    <p:sldId id="306" r:id="rId6"/>
    <p:sldId id="307" r:id="rId7"/>
    <p:sldId id="309" r:id="rId8"/>
  </p:sldIdLst>
  <p:sldSz cx="9144000" cy="5143500" type="screen16x9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42" autoAdjust="0"/>
    <p:restoredTop sz="94043" autoAdjust="0"/>
  </p:normalViewPr>
  <p:slideViewPr>
    <p:cSldViewPr>
      <p:cViewPr varScale="1">
        <p:scale>
          <a:sx n="98" d="100"/>
          <a:sy n="98" d="100"/>
        </p:scale>
        <p:origin x="200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22" y="-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r">
              <a:defRPr sz="1200"/>
            </a:lvl1pPr>
          </a:lstStyle>
          <a:p>
            <a:fld id="{122E6ADE-9E6E-4580-A84F-A016B71C361C}" type="datetimeFigureOut">
              <a:rPr lang="cs-CZ" smtClean="0"/>
              <a:t>23.06.2020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r">
              <a:defRPr sz="1200"/>
            </a:lvl1pPr>
          </a:lstStyle>
          <a:p>
            <a:fld id="{8FAB6985-44AF-4C6C-93F0-61D7A05D4C5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050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r">
              <a:defRPr sz="1200"/>
            </a:lvl1pPr>
          </a:lstStyle>
          <a:p>
            <a:fld id="{84A2E166-AF91-4A2F-9351-1D0B31BEC70C}" type="datetimeFigureOut">
              <a:rPr lang="cs-CZ" smtClean="0"/>
              <a:t>23.06.2020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0" tIns="47380" rIns="94760" bIns="4738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6"/>
          </a:xfrm>
          <a:prstGeom prst="rect">
            <a:avLst/>
          </a:prstGeom>
        </p:spPr>
        <p:txBody>
          <a:bodyPr vert="horz" lIns="94760" tIns="47380" rIns="94760" bIns="4738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r">
              <a:defRPr sz="1200"/>
            </a:lvl1pPr>
          </a:lstStyle>
          <a:p>
            <a:fld id="{38B3A3D8-E44F-4594-AFB7-B23F203CCBF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259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3A3D8-E44F-4594-AFB7-B23F203CCBF7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553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3A3D8-E44F-4594-AFB7-B23F203CCBF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850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4876006"/>
            <a:ext cx="2133600" cy="165100"/>
          </a:xfrm>
        </p:spPr>
        <p:txBody>
          <a:bodyPr/>
          <a:lstStyle/>
          <a:p>
            <a:fld id="{4EC2A1C6-F44E-4769-9596-2322F8F612D2}" type="datetimeFigureOut">
              <a:rPr lang="cs-CZ" smtClean="0"/>
              <a:t>23.06.2020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876005"/>
            <a:ext cx="2895600" cy="165101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33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1C6-F44E-4769-9596-2322F8F612D2}" type="datetimeFigureOut">
              <a:rPr lang="cs-CZ" smtClean="0"/>
              <a:t>23.06.2020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77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1C6-F44E-4769-9596-2322F8F612D2}" type="datetimeFigureOut">
              <a:rPr lang="cs-CZ" smtClean="0"/>
              <a:t>23.06.2020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68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1C6-F44E-4769-9596-2322F8F612D2}" type="datetimeFigureOut">
              <a:rPr lang="cs-CZ" smtClean="0"/>
              <a:t>23.06.2020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07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1C6-F44E-4769-9596-2322F8F612D2}" type="datetimeFigureOut">
              <a:rPr lang="cs-CZ" smtClean="0"/>
              <a:t>23.06.2020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84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876005"/>
            <a:ext cx="2133600" cy="165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4EC2A1C6-F44E-4769-9596-2322F8F612D2}" type="datetimeFigureOut">
              <a:rPr lang="cs-CZ" smtClean="0"/>
              <a:pPr/>
              <a:t>23.06.2020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876005"/>
            <a:ext cx="2895600" cy="165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5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39602"/>
            <a:ext cx="7772400" cy="2664296"/>
          </a:xfrm>
          <a:ln w="31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/>
            <a:r>
              <a:rPr lang="cs-CZ" sz="4000" b="1" dirty="0"/>
              <a:t>Informace vedení města</a:t>
            </a:r>
            <a:br>
              <a:rPr lang="cs-CZ" sz="4000" b="1" dirty="0"/>
            </a:br>
            <a:br>
              <a:rPr lang="cs-CZ" sz="2800" dirty="0"/>
            </a:br>
            <a:r>
              <a:rPr lang="cs-CZ" sz="3200" b="1" dirty="0"/>
              <a:t>Ing. Petr Hybner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dirty="0"/>
              <a:t>místostarosta (neuvolněný)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136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CB7C1-CD9D-B64E-B965-D130D1961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1509"/>
            <a:ext cx="8229600" cy="651719"/>
          </a:xfrm>
        </p:spPr>
        <p:txBody>
          <a:bodyPr>
            <a:normAutofit/>
          </a:bodyPr>
          <a:lstStyle/>
          <a:p>
            <a:r>
              <a:rPr lang="cs-CZ" sz="3200" b="1" u="sng" dirty="0"/>
              <a:t>VŘ OVR 2018 – finanční objem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CCDC2E-7893-BE47-B0A9-5F0831E69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Celkový objem: 282.244.640,41 Kč</a:t>
            </a:r>
          </a:p>
          <a:p>
            <a:pPr marL="0" indent="0">
              <a:buNone/>
            </a:pPr>
            <a:endParaRPr lang="cs-CZ" sz="2800" b="1" dirty="0"/>
          </a:p>
          <a:p>
            <a:r>
              <a:rPr lang="cs-CZ" sz="2800" b="1" dirty="0">
                <a:solidFill>
                  <a:srgbClr val="00B050"/>
                </a:solidFill>
              </a:rPr>
              <a:t>Profil: 254.809.752,91 Kč – 90,28%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Směrnice: 27.434.887,50 Kč – 9,72%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800" dirty="0"/>
              <a:t>STAVMAX: 32.400.633,74 Kč – 11,48%</a:t>
            </a:r>
          </a:p>
        </p:txBody>
      </p:sp>
    </p:spTree>
    <p:extLst>
      <p:ext uri="{BB962C8B-B14F-4D97-AF65-F5344CB8AC3E}">
        <p14:creationId xmlns:p14="http://schemas.microsoft.com/office/powerpoint/2010/main" val="2058497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A5903-FD91-FD4F-9607-63201CFA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u="sng" dirty="0"/>
              <a:t>VŘ OVR 2019 – finanční objem</a:t>
            </a:r>
            <a:endParaRPr lang="cs-CZ" sz="32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6AADC7-7509-A444-A500-B431C6A48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000" b="1" dirty="0"/>
              <a:t>Celkový objem: 81.313.560,42 Kč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sz="3000" b="1" dirty="0">
                <a:solidFill>
                  <a:srgbClr val="00B050"/>
                </a:solidFill>
              </a:rPr>
              <a:t>Profil: 75.129.777,52 Kč – 92,40%</a:t>
            </a:r>
          </a:p>
          <a:p>
            <a:r>
              <a:rPr lang="cs-CZ" sz="3000" b="1" dirty="0">
                <a:solidFill>
                  <a:srgbClr val="FF0000"/>
                </a:solidFill>
              </a:rPr>
              <a:t>Směrnice: 6.183.782,90 Kč – 7,60%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3000" dirty="0"/>
              <a:t>STAVMAX: 22.716.084,28 Kč – 27,94%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51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04F1C-A47A-1F48-B4CE-D029BCCE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753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cs-CZ" sz="3100" b="1" u="sng" dirty="0"/>
              <a:t>Technická a dopravní infrastruktura pro výstavbu rodinných domů v lokalitě Ciboušovská  </a:t>
            </a:r>
            <a:endParaRPr lang="cs-CZ" sz="32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13F362-B7F6-A140-AA23-5123A6A3A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7694"/>
            <a:ext cx="8229600" cy="2592288"/>
          </a:xfrm>
        </p:spPr>
        <p:txBody>
          <a:bodyPr>
            <a:normAutofit fontScale="92500"/>
          </a:bodyPr>
          <a:lstStyle/>
          <a:p>
            <a:r>
              <a:rPr lang="cs-CZ" sz="2800" dirty="0"/>
              <a:t>VŘ zrušeno – květen 2020 (ÚOHS)</a:t>
            </a:r>
          </a:p>
          <a:p>
            <a:r>
              <a:rPr lang="cs-CZ" sz="2800" dirty="0"/>
              <a:t>Předpokládaná cena: 28.797.610,- bez DPH</a:t>
            </a:r>
          </a:p>
          <a:p>
            <a:r>
              <a:rPr lang="cs-CZ" sz="2800" dirty="0"/>
              <a:t>Účastníci: 1</a:t>
            </a:r>
          </a:p>
          <a:p>
            <a:r>
              <a:rPr lang="cs-CZ" sz="2800" dirty="0"/>
              <a:t>Vítězná cena: 24.870.909,- bez DPH</a:t>
            </a:r>
          </a:p>
          <a:p>
            <a:r>
              <a:rPr lang="cs-CZ" sz="2800" dirty="0">
                <a:solidFill>
                  <a:srgbClr val="FF0000"/>
                </a:solidFill>
              </a:rPr>
              <a:t>Ušetřeno:3.926.701,- bez DPH tj. 13,64%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1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44EDD2-C9CA-4C46-B29C-5488A60DF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825" y="55552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sz="3200" b="1" u="sng" dirty="0"/>
              <a:t>Technická a dopravní infrastruktura pro výstavbu rodinných domů v lokalitě Ciboušovská </a:t>
            </a:r>
            <a:endParaRPr lang="cs-CZ" sz="32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ED9961-9EBE-9F44-947D-E9FA5E923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3678"/>
            <a:ext cx="8229600" cy="2664296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VŘ probíhající – červen 2020 </a:t>
            </a:r>
          </a:p>
          <a:p>
            <a:r>
              <a:rPr lang="cs-CZ" dirty="0"/>
              <a:t>Předpokládaná cena: 28.797.610,- bez DPH</a:t>
            </a:r>
          </a:p>
          <a:p>
            <a:r>
              <a:rPr lang="cs-CZ" dirty="0"/>
              <a:t>Účastníci: 4 </a:t>
            </a:r>
          </a:p>
          <a:p>
            <a:r>
              <a:rPr lang="cs-CZ" dirty="0"/>
              <a:t>Vítězná cena: 20.774.553,- bez DPH</a:t>
            </a:r>
          </a:p>
          <a:p>
            <a:r>
              <a:rPr lang="cs-CZ" dirty="0">
                <a:solidFill>
                  <a:srgbClr val="FF0000"/>
                </a:solidFill>
              </a:rPr>
              <a:t>Ušetřeno:8.023.057,- bez DPH tj. 27,86%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71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81763-9D28-2E4F-B018-4F8E70173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u="sng" dirty="0"/>
              <a:t>Kulturní akce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70BC3-389E-6F40-AB25-087AD994F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5565"/>
            <a:ext cx="8229600" cy="4021955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Velikonoce na zámku 		100.000,-</a:t>
            </a:r>
          </a:p>
          <a:p>
            <a:r>
              <a:rPr lang="cs-CZ" sz="2800" dirty="0">
                <a:solidFill>
                  <a:srgbClr val="FF0000"/>
                </a:solidFill>
              </a:rPr>
              <a:t>Zahájení turistické sezony	150.000,-</a:t>
            </a:r>
          </a:p>
          <a:p>
            <a:r>
              <a:rPr lang="cs-CZ" sz="2800" dirty="0">
                <a:solidFill>
                  <a:srgbClr val="FF0000"/>
                </a:solidFill>
              </a:rPr>
              <a:t>Sochařské sympózium		250.000,-</a:t>
            </a:r>
          </a:p>
          <a:p>
            <a:r>
              <a:rPr lang="cs-CZ" sz="2800" dirty="0">
                <a:solidFill>
                  <a:srgbClr val="00B050"/>
                </a:solidFill>
              </a:rPr>
              <a:t>KHP – Jaroslav Svěcený	950.000,-</a:t>
            </a:r>
          </a:p>
          <a:p>
            <a:r>
              <a:rPr lang="cs-CZ" sz="2800" dirty="0">
                <a:solidFill>
                  <a:srgbClr val="00B050"/>
                </a:solidFill>
              </a:rPr>
              <a:t>Léto na Letňáku			100.000,-</a:t>
            </a:r>
          </a:p>
          <a:p>
            <a:r>
              <a:rPr lang="cs-CZ" sz="2800" dirty="0">
                <a:solidFill>
                  <a:srgbClr val="00B050"/>
                </a:solidFill>
              </a:rPr>
              <a:t>Letní kino promítání		150.000,-</a:t>
            </a:r>
          </a:p>
          <a:p>
            <a:r>
              <a:rPr lang="cs-CZ" sz="2800" dirty="0">
                <a:solidFill>
                  <a:srgbClr val="FF0000"/>
                </a:solidFill>
              </a:rPr>
              <a:t>Klášterecké promenády		1.150.000,-</a:t>
            </a:r>
          </a:p>
          <a:p>
            <a:r>
              <a:rPr lang="cs-CZ" sz="2800" dirty="0">
                <a:solidFill>
                  <a:schemeClr val="accent6"/>
                </a:solidFill>
              </a:rPr>
              <a:t>Koronády				750.000,-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986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8B842-AB88-9140-9FD0-33BEA60B8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u="sng" dirty="0"/>
              <a:t>Zámek – výpadek výnosů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99C13E-87B7-594F-9134-7F1A52D16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Celkové výnosy		20.576.000,-</a:t>
            </a:r>
          </a:p>
          <a:p>
            <a:r>
              <a:rPr lang="cs-CZ" sz="2800" dirty="0"/>
              <a:t>Z vlastní činnosti		  4.030.000,-</a:t>
            </a:r>
          </a:p>
          <a:p>
            <a:endParaRPr lang="cs-CZ" sz="2800" dirty="0"/>
          </a:p>
          <a:p>
            <a:r>
              <a:rPr lang="cs-CZ" sz="2800" u="sng" dirty="0">
                <a:solidFill>
                  <a:srgbClr val="FF0000"/>
                </a:solidFill>
              </a:rPr>
              <a:t>Výpadek výnosů do konce května:</a:t>
            </a:r>
          </a:p>
          <a:p>
            <a:r>
              <a:rPr lang="cs-CZ" sz="2800" dirty="0"/>
              <a:t>Středisko Zámek		    322.500,-</a:t>
            </a:r>
          </a:p>
          <a:p>
            <a:r>
              <a:rPr lang="cs-CZ" sz="2800" dirty="0"/>
              <a:t>Středisko Kino		    532.530,-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38997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264</Words>
  <Application>Microsoft Macintosh PowerPoint</Application>
  <PresentationFormat>Předvádění na obrazovce (16:9)</PresentationFormat>
  <Paragraphs>45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Motiv systému Office</vt:lpstr>
      <vt:lpstr>Informace vedení města  Ing. Petr Hybner místostarosta (neuvolněný)</vt:lpstr>
      <vt:lpstr>VŘ OVR 2018 – finanční objem</vt:lpstr>
      <vt:lpstr>VŘ OVR 2019 – finanční objem</vt:lpstr>
      <vt:lpstr>Technická a dopravní infrastruktura pro výstavbu rodinných domů v lokalitě Ciboušovská  </vt:lpstr>
      <vt:lpstr>Technická a dopravní infrastruktura pro výstavbu rodinných domů v lokalitě Ciboušovská </vt:lpstr>
      <vt:lpstr>Kulturní akce 2020</vt:lpstr>
      <vt:lpstr>Zámek – výpadek výnosů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Endršt</dc:creator>
  <cp:lastModifiedBy>Petr Hybner</cp:lastModifiedBy>
  <cp:revision>66</cp:revision>
  <cp:lastPrinted>2020-05-12T14:01:45Z</cp:lastPrinted>
  <dcterms:created xsi:type="dcterms:W3CDTF">2018-10-31T08:36:17Z</dcterms:created>
  <dcterms:modified xsi:type="dcterms:W3CDTF">2020-06-23T10:59:33Z</dcterms:modified>
</cp:coreProperties>
</file>