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9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258" r:id="rId17"/>
    <p:sldId id="276" r:id="rId18"/>
    <p:sldId id="277" r:id="rId19"/>
    <p:sldId id="278" r:id="rId20"/>
    <p:sldId id="260" r:id="rId21"/>
    <p:sldId id="290" r:id="rId22"/>
    <p:sldId id="291" r:id="rId23"/>
    <p:sldId id="292" r:id="rId24"/>
    <p:sldId id="293" r:id="rId25"/>
    <p:sldId id="295" r:id="rId26"/>
    <p:sldId id="262" r:id="rId27"/>
    <p:sldId id="320" r:id="rId28"/>
    <p:sldId id="319" r:id="rId29"/>
    <p:sldId id="313" r:id="rId30"/>
    <p:sldId id="322" r:id="rId31"/>
    <p:sldId id="311" r:id="rId32"/>
    <p:sldId id="312" r:id="rId33"/>
    <p:sldId id="314" r:id="rId34"/>
    <p:sldId id="315" r:id="rId35"/>
    <p:sldId id="316" r:id="rId36"/>
    <p:sldId id="317" r:id="rId37"/>
    <p:sldId id="318" r:id="rId38"/>
    <p:sldId id="321" r:id="rId39"/>
    <p:sldId id="264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66" r:id="rId52"/>
    <p:sldId id="270" r:id="rId53"/>
    <p:sldId id="271" r:id="rId54"/>
    <p:sldId id="272" r:id="rId55"/>
    <p:sldId id="273" r:id="rId56"/>
    <p:sldId id="274" r:id="rId57"/>
    <p:sldId id="275" r:id="rId58"/>
  </p:sldIdLst>
  <p:sldSz cx="9144000" cy="5143500" type="screen16x9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39" autoAdjust="0"/>
  </p:normalViewPr>
  <p:slideViewPr>
    <p:cSldViewPr>
      <p:cViewPr varScale="1">
        <p:scale>
          <a:sx n="145" d="100"/>
          <a:sy n="145" d="100"/>
        </p:scale>
        <p:origin x="24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Porovnání cen zemního plynu v Kč/MWh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937761819269898E-3"/>
                  <c:y val="-1.9900637420322533E-2"/>
                </c:manualLayout>
              </c:layout>
              <c:tx>
                <c:rich>
                  <a:bodyPr/>
                  <a:lstStyle/>
                  <a:p>
                    <a:fld id="{EDBBFD12-1B61-401D-8905-C069C4865706}" type="VALUE">
                      <a:rPr lang="en-US" sz="1200" b="1"/>
                      <a:pPr/>
                      <a:t>[HODNOTA]</a:t>
                    </a:fld>
                    <a:endParaRPr lang="cs-CZ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B39-4D41-9F1C-BF327A3C4A7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List1!$A$2:$A$5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1"/>
                <c:pt idx="0">
                  <c:v>467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B39-4D41-9F1C-BF327A3C4A7F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7875523638539795E-3"/>
                  <c:y val="-2.3868891388576428E-2"/>
                </c:manualLayout>
              </c:layout>
              <c:tx>
                <c:rich>
                  <a:bodyPr/>
                  <a:lstStyle/>
                  <a:p>
                    <a:fld id="{52DBC2D1-6994-4792-A359-32A106836EBE}" type="VALUE">
                      <a:rPr lang="en-US" sz="1200" b="1"/>
                      <a:pPr/>
                      <a:t>[HODNOTA]</a:t>
                    </a:fld>
                    <a:endParaRPr lang="cs-CZ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B39-4D41-9F1C-BF327A3C4A7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1"/>
                <c:pt idx="0">
                  <c:v>670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B39-4D41-9F1C-BF327A3C4A7F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1813285457810573E-3"/>
                  <c:y val="-1.5932383452068492E-2"/>
                </c:manualLayout>
              </c:layout>
              <c:tx>
                <c:rich>
                  <a:bodyPr/>
                  <a:lstStyle/>
                  <a:p>
                    <a:fld id="{EE2FBF10-F0D2-474C-94FB-9DEDA2813183}" type="VALUE">
                      <a:rPr lang="en-US" sz="1200" b="1">
                        <a:latin typeface="+mn-lt"/>
                      </a:rPr>
                      <a:pPr/>
                      <a:t>[HODNOTA]</a:t>
                    </a:fld>
                    <a:endParaRPr lang="cs-CZ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B39-4D41-9F1C-BF327A3C4A7F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List1!$A$2:$A$5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1"/>
                <c:pt idx="0">
                  <c:v>395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B39-4D41-9F1C-BF327A3C4A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269130736"/>
        <c:axId val="269127992"/>
      </c:barChart>
      <c:catAx>
        <c:axId val="26913073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dirty="0"/>
                  <a:t>9/2016 12/2018   </a:t>
                </a:r>
                <a:r>
                  <a:rPr lang="cs-CZ" sz="1200" dirty="0" smtClean="0"/>
                  <a:t>                             2019 </a:t>
                </a:r>
                <a:r>
                  <a:rPr lang="cs-CZ" sz="1200" dirty="0"/>
                  <a:t>-2020  </a:t>
                </a:r>
                <a:r>
                  <a:rPr lang="cs-CZ" sz="1200" dirty="0" smtClean="0"/>
                  <a:t>                                            </a:t>
                </a:r>
                <a:r>
                  <a:rPr lang="cs-CZ" sz="1200" dirty="0"/>
                  <a:t>2021 - 2022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crossAx val="269127992"/>
        <c:crosses val="autoZero"/>
        <c:auto val="1"/>
        <c:lblAlgn val="ctr"/>
        <c:lblOffset val="100"/>
        <c:noMultiLvlLbl val="0"/>
      </c:catAx>
      <c:valAx>
        <c:axId val="269127992"/>
        <c:scaling>
          <c:orientation val="minMax"/>
        </c:scaling>
        <c:delete val="0"/>
        <c:axPos val="l"/>
        <c:majorGridlines>
          <c:spPr>
            <a:ln w="9525" cap="sq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91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400" b="1" dirty="0"/>
              <a:t>Porovnání cen silové el. a stálého měsíčního platu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2015 -2016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List1!$A$2:$A$8</c:f>
              <c:strCache>
                <c:ptCount val="7"/>
                <c:pt idx="0">
                  <c:v>C01d, C02d</c:v>
                </c:pt>
                <c:pt idx="1">
                  <c:v>C25d VT</c:v>
                </c:pt>
                <c:pt idx="2">
                  <c:v>C25d NT</c:v>
                </c:pt>
                <c:pt idx="3">
                  <c:v>C45d VT</c:v>
                </c:pt>
                <c:pt idx="4">
                  <c:v>C45d NT</c:v>
                </c:pt>
                <c:pt idx="5">
                  <c:v>C62d</c:v>
                </c:pt>
                <c:pt idx="6">
                  <c:v>stálý měsíční plat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1401</c:v>
                </c:pt>
                <c:pt idx="1">
                  <c:v>1468</c:v>
                </c:pt>
                <c:pt idx="2">
                  <c:v>1176</c:v>
                </c:pt>
                <c:pt idx="3">
                  <c:v>1471</c:v>
                </c:pt>
                <c:pt idx="4">
                  <c:v>1200</c:v>
                </c:pt>
                <c:pt idx="5">
                  <c:v>871</c:v>
                </c:pt>
                <c:pt idx="6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1E-4D3E-BDA4-3AAA1B91AB98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2017 -2018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List1!$A$2:$A$8</c:f>
              <c:strCache>
                <c:ptCount val="7"/>
                <c:pt idx="0">
                  <c:v>C01d, C02d</c:v>
                </c:pt>
                <c:pt idx="1">
                  <c:v>C25d VT</c:v>
                </c:pt>
                <c:pt idx="2">
                  <c:v>C25d NT</c:v>
                </c:pt>
                <c:pt idx="3">
                  <c:v>C45d VT</c:v>
                </c:pt>
                <c:pt idx="4">
                  <c:v>C45d NT</c:v>
                </c:pt>
                <c:pt idx="5">
                  <c:v>C62d</c:v>
                </c:pt>
                <c:pt idx="6">
                  <c:v>stálý měsíční plat</c:v>
                </c:pt>
              </c:strCache>
            </c:strRef>
          </c:cat>
          <c:val>
            <c:numRef>
              <c:f>List1!$C$2:$C$8</c:f>
              <c:numCache>
                <c:formatCode>General</c:formatCode>
                <c:ptCount val="7"/>
                <c:pt idx="0">
                  <c:v>775</c:v>
                </c:pt>
                <c:pt idx="1">
                  <c:v>925</c:v>
                </c:pt>
                <c:pt idx="2">
                  <c:v>570</c:v>
                </c:pt>
                <c:pt idx="3">
                  <c:v>905</c:v>
                </c:pt>
                <c:pt idx="4">
                  <c:v>745</c:v>
                </c:pt>
                <c:pt idx="5">
                  <c:v>605</c:v>
                </c:pt>
                <c:pt idx="6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D1E-4D3E-BDA4-3AAA1B91AB98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1/2019 - 8/2020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List1!$A$2:$A$8</c:f>
              <c:strCache>
                <c:ptCount val="7"/>
                <c:pt idx="0">
                  <c:v>C01d, C02d</c:v>
                </c:pt>
                <c:pt idx="1">
                  <c:v>C25d VT</c:v>
                </c:pt>
                <c:pt idx="2">
                  <c:v>C25d NT</c:v>
                </c:pt>
                <c:pt idx="3">
                  <c:v>C45d VT</c:v>
                </c:pt>
                <c:pt idx="4">
                  <c:v>C45d NT</c:v>
                </c:pt>
                <c:pt idx="5">
                  <c:v>C62d</c:v>
                </c:pt>
                <c:pt idx="6">
                  <c:v>stálý měsíční plat</c:v>
                </c:pt>
              </c:strCache>
            </c:strRef>
          </c:cat>
          <c:val>
            <c:numRef>
              <c:f>List1!$D$2:$D$8</c:f>
              <c:numCache>
                <c:formatCode>General</c:formatCode>
                <c:ptCount val="7"/>
                <c:pt idx="0">
                  <c:v>1380</c:v>
                </c:pt>
                <c:pt idx="1">
                  <c:v>1380</c:v>
                </c:pt>
                <c:pt idx="2">
                  <c:v>1380</c:v>
                </c:pt>
                <c:pt idx="3">
                  <c:v>1380</c:v>
                </c:pt>
                <c:pt idx="4">
                  <c:v>1380</c:v>
                </c:pt>
                <c:pt idx="5">
                  <c:v>1380</c:v>
                </c:pt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D1E-4D3E-BDA4-3AAA1B91AB98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9/2020 -12/2021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List1!$A$2:$A$8</c:f>
              <c:strCache>
                <c:ptCount val="7"/>
                <c:pt idx="0">
                  <c:v>C01d, C02d</c:v>
                </c:pt>
                <c:pt idx="1">
                  <c:v>C25d VT</c:v>
                </c:pt>
                <c:pt idx="2">
                  <c:v>C25d NT</c:v>
                </c:pt>
                <c:pt idx="3">
                  <c:v>C45d VT</c:v>
                </c:pt>
                <c:pt idx="4">
                  <c:v>C45d NT</c:v>
                </c:pt>
                <c:pt idx="5">
                  <c:v>C62d</c:v>
                </c:pt>
                <c:pt idx="6">
                  <c:v>stálý měsíční plat</c:v>
                </c:pt>
              </c:strCache>
            </c:strRef>
          </c:cat>
          <c:val>
            <c:numRef>
              <c:f>List1!$E$2:$E$8</c:f>
              <c:numCache>
                <c:formatCode>General</c:formatCode>
                <c:ptCount val="7"/>
                <c:pt idx="0">
                  <c:v>1227</c:v>
                </c:pt>
                <c:pt idx="1">
                  <c:v>1227</c:v>
                </c:pt>
                <c:pt idx="2">
                  <c:v>1227</c:v>
                </c:pt>
                <c:pt idx="3">
                  <c:v>1227</c:v>
                </c:pt>
                <c:pt idx="4">
                  <c:v>1600</c:v>
                </c:pt>
                <c:pt idx="5">
                  <c:v>1050</c:v>
                </c:pt>
                <c:pt idx="6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D1E-4D3E-BDA4-3AAA1B91AB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9131128"/>
        <c:axId val="269129168"/>
        <c:axId val="0"/>
      </c:bar3DChart>
      <c:catAx>
        <c:axId val="269131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9129168"/>
        <c:crosses val="autoZero"/>
        <c:auto val="1"/>
        <c:lblAlgn val="ctr"/>
        <c:lblOffset val="100"/>
        <c:noMultiLvlLbl val="0"/>
      </c:catAx>
      <c:valAx>
        <c:axId val="269129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69131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E6ADE-9E6E-4580-A84F-A016B71C361C}" type="datetimeFigureOut">
              <a:rPr lang="cs-CZ" smtClean="0"/>
              <a:t>23.09.2020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6985-44AF-4C6C-93F0-61D7A05D4C5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2E166-AF91-4A2F-9351-1D0B31BEC70C}" type="datetimeFigureOut">
              <a:rPr lang="cs-CZ" smtClean="0"/>
              <a:t>23.09.2020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3A3D8-E44F-4594-AFB7-B23F203CCB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691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0000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152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5874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1213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041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165100"/>
          </a:xfrm>
        </p:spPr>
        <p:txBody>
          <a:bodyPr/>
          <a:lstStyle/>
          <a:p>
            <a:fld id="{4EC2A1C6-F44E-4769-9596-2322F8F612D2}" type="datetimeFigureOut">
              <a:rPr lang="cs-CZ" smtClean="0"/>
              <a:t>23.09.2020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876005"/>
            <a:ext cx="2895600" cy="165101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33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23.09.2020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23.09.2020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868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23.09.2020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23.09.2020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8841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876005"/>
            <a:ext cx="2133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EC2A1C6-F44E-4769-9596-2322F8F612D2}" type="datetimeFigureOut">
              <a:rPr lang="cs-CZ" smtClean="0"/>
              <a:pPr/>
              <a:t>23.09.2020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876005"/>
            <a:ext cx="2895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výstavby a rozvoje města</a:t>
            </a:r>
            <a:br>
              <a:rPr lang="cs-CZ" sz="4000" b="1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investice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553744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600" b="1" dirty="0" smtClean="0"/>
              <a:t>Hrad Šumná – záchranné práce IV. etapa</a:t>
            </a:r>
            <a:endParaRPr lang="cs-CZ" sz="2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22"/>
          <a:stretch/>
        </p:blipFill>
        <p:spPr>
          <a:xfrm>
            <a:off x="457200" y="1063228"/>
            <a:ext cx="6270618" cy="359675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515" y="1063228"/>
            <a:ext cx="1913285" cy="10764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553" y="2330130"/>
            <a:ext cx="1889247" cy="10629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553" y="3597032"/>
            <a:ext cx="1889247" cy="106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0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600" b="1" dirty="0" smtClean="0"/>
              <a:t>Rekonstrukce lávky přes Klášterecký potok</a:t>
            </a:r>
            <a:endParaRPr lang="cs-CZ" sz="2600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7" b="6549"/>
          <a:stretch/>
        </p:blipFill>
        <p:spPr>
          <a:xfrm>
            <a:off x="657117" y="1063228"/>
            <a:ext cx="7829765" cy="3729677"/>
          </a:xfrm>
        </p:spPr>
      </p:pic>
    </p:spTree>
    <p:extLst>
      <p:ext uri="{BB962C8B-B14F-4D97-AF65-F5344CB8AC3E}">
        <p14:creationId xmlns:p14="http://schemas.microsoft.com/office/powerpoint/2010/main" val="1016681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FK Rašovice – rekonstrukce hřiště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08" y="1067802"/>
            <a:ext cx="6033911" cy="339407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070" y="1063228"/>
            <a:ext cx="2139730" cy="120359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070" y="3648226"/>
            <a:ext cx="2143570" cy="120575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070" y="2355727"/>
            <a:ext cx="2139730" cy="12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06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600" b="1" dirty="0" smtClean="0"/>
              <a:t>KULTURNÍ DŮM – modernizace a dostavba</a:t>
            </a:r>
            <a:endParaRPr lang="cs-CZ" sz="2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5498130" cy="309269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70" y="3075806"/>
            <a:ext cx="3035829" cy="17076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57" y="1203598"/>
            <a:ext cx="3072341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79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CYKLOSTEZKA Klášterecký potok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54" y="1082278"/>
            <a:ext cx="2607646" cy="173164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54" y="2938065"/>
            <a:ext cx="2607646" cy="173164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082278"/>
            <a:ext cx="5592277" cy="31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84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Dopravní terminál ul. Nádražní</a:t>
            </a:r>
            <a:endParaRPr lang="cs-CZ" sz="28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5"/>
          <a:stretch/>
        </p:blipFill>
        <p:spPr>
          <a:xfrm>
            <a:off x="457200" y="1063228"/>
            <a:ext cx="5993334" cy="3308722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10" y="1131590"/>
            <a:ext cx="2710890" cy="18002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11" y="3075806"/>
            <a:ext cx="2708950" cy="179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66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finanční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 smtClean="0"/>
              <a:t>Bc.</a:t>
            </a:r>
            <a:r>
              <a:rPr lang="cs-CZ" sz="3200" dirty="0" smtClean="0"/>
              <a:t> </a:t>
            </a:r>
            <a:r>
              <a:rPr lang="cs-CZ" sz="3200" b="1" dirty="0" smtClean="0"/>
              <a:t>Pavla </a:t>
            </a:r>
            <a:r>
              <a:rPr lang="cs-CZ" sz="3200" b="1" dirty="0"/>
              <a:t>Zemančíková</a:t>
            </a:r>
            <a:br>
              <a:rPr lang="cs-CZ" sz="3200" b="1" dirty="0"/>
            </a:br>
            <a:r>
              <a:rPr lang="cs-CZ" sz="3200" dirty="0"/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3650268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1224136"/>
          </a:xfrm>
        </p:spPr>
        <p:txBody>
          <a:bodyPr>
            <a:normAutofit/>
          </a:bodyPr>
          <a:lstStyle/>
          <a:p>
            <a:r>
              <a:rPr lang="cs-CZ" sz="2600" b="1" dirty="0"/>
              <a:t>Rozbor hospodaření města k 31.08.2020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782" y="1779588"/>
            <a:ext cx="7600436" cy="281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8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1152128"/>
          </a:xfrm>
        </p:spPr>
        <p:txBody>
          <a:bodyPr>
            <a:normAutofit/>
          </a:bodyPr>
          <a:lstStyle/>
          <a:p>
            <a:r>
              <a:rPr lang="cs-CZ" sz="2800" b="1" dirty="0"/>
              <a:t>Příjem ze sdílených </a:t>
            </a:r>
            <a:r>
              <a:rPr lang="cs-CZ" sz="2800" b="1" dirty="0" smtClean="0"/>
              <a:t>daní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(porovnání </a:t>
            </a:r>
            <a:r>
              <a:rPr lang="cs-CZ" sz="2800" dirty="0"/>
              <a:t>s rokem </a:t>
            </a:r>
            <a:r>
              <a:rPr lang="cs-CZ" sz="2800" dirty="0" smtClean="0"/>
              <a:t>2019)</a:t>
            </a:r>
            <a:endParaRPr lang="cs-CZ" sz="2800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/>
          </p:nvPr>
        </p:nvGraphicFramePr>
        <p:xfrm>
          <a:off x="971600" y="1851670"/>
          <a:ext cx="6912769" cy="2743202"/>
        </p:xfrm>
        <a:graphic>
          <a:graphicData uri="http://schemas.openxmlformats.org/drawingml/2006/table">
            <a:tbl>
              <a:tblPr/>
              <a:tblGrid>
                <a:gridCol w="2886651">
                  <a:extLst>
                    <a:ext uri="{9D8B030D-6E8A-4147-A177-3AD203B41FA5}">
                      <a16:colId xmlns:a16="http://schemas.microsoft.com/office/drawing/2014/main" xmlns="" val="2407542697"/>
                    </a:ext>
                  </a:extLst>
                </a:gridCol>
                <a:gridCol w="1158504">
                  <a:extLst>
                    <a:ext uri="{9D8B030D-6E8A-4147-A177-3AD203B41FA5}">
                      <a16:colId xmlns:a16="http://schemas.microsoft.com/office/drawing/2014/main" xmlns="" val="3445676415"/>
                    </a:ext>
                  </a:extLst>
                </a:gridCol>
                <a:gridCol w="1103224">
                  <a:extLst>
                    <a:ext uri="{9D8B030D-6E8A-4147-A177-3AD203B41FA5}">
                      <a16:colId xmlns:a16="http://schemas.microsoft.com/office/drawing/2014/main" xmlns="" val="1757642813"/>
                    </a:ext>
                  </a:extLst>
                </a:gridCol>
                <a:gridCol w="1103224">
                  <a:extLst>
                    <a:ext uri="{9D8B030D-6E8A-4147-A177-3AD203B41FA5}">
                      <a16:colId xmlns:a16="http://schemas.microsoft.com/office/drawing/2014/main" xmlns="" val="2760815842"/>
                    </a:ext>
                  </a:extLst>
                </a:gridCol>
                <a:gridCol w="661166">
                  <a:extLst>
                    <a:ext uri="{9D8B030D-6E8A-4147-A177-3AD203B41FA5}">
                      <a16:colId xmlns:a16="http://schemas.microsoft.com/office/drawing/2014/main" xmlns="" val="1249131876"/>
                    </a:ext>
                  </a:extLst>
                </a:gridCol>
              </a:tblGrid>
              <a:tr h="39188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1" i="0" u="none" strike="noStrike" dirty="0">
                          <a:effectLst/>
                          <a:latin typeface="Arial" panose="020B0604020202020204" pitchFamily="34" charset="0"/>
                        </a:rPr>
                        <a:t>Sdílené daně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effectLst/>
                          <a:latin typeface="Arial" panose="020B0604020202020204" pitchFamily="34" charset="0"/>
                        </a:rPr>
                        <a:t>stav k </a:t>
                      </a:r>
                      <a:br>
                        <a:rPr lang="cs-CZ" sz="1050" b="1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cs-CZ" sz="1050" b="1" i="0" u="none" strike="noStrike" dirty="0">
                          <a:effectLst/>
                          <a:latin typeface="Arial" panose="020B0604020202020204" pitchFamily="34" charset="0"/>
                        </a:rPr>
                        <a:t>15.09.2019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effectLst/>
                          <a:latin typeface="Arial" panose="020B0604020202020204" pitchFamily="34" charset="0"/>
                        </a:rPr>
                        <a:t>stav k </a:t>
                      </a:r>
                      <a:br>
                        <a:rPr lang="cs-CZ" sz="1050" b="1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cs-CZ" sz="1050" b="1" i="0" u="none" strike="noStrike" dirty="0">
                          <a:effectLst/>
                          <a:latin typeface="Arial" panose="020B0604020202020204" pitchFamily="34" charset="0"/>
                        </a:rPr>
                        <a:t>15.09.2020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effectLst/>
                          <a:latin typeface="Arial" panose="020B0604020202020204" pitchFamily="34" charset="0"/>
                        </a:rPr>
                        <a:t>rozdíl</a:t>
                      </a:r>
                      <a:br>
                        <a:rPr lang="cs-CZ" sz="1050" b="1" i="0" u="none" strike="noStrike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cs-CZ" sz="1050" b="1" i="0" u="none" strike="noStrike" dirty="0">
                          <a:effectLst/>
                          <a:latin typeface="Arial" panose="020B0604020202020204" pitchFamily="34" charset="0"/>
                        </a:rPr>
                        <a:t>2020-2019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64" marR="8164" marT="816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5793567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Daň z přidané hodnoty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73.821.372,35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72.345.584,02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>
                          <a:effectLst/>
                          <a:latin typeface="Arial" panose="020B0604020202020204" pitchFamily="34" charset="0"/>
                        </a:rPr>
                        <a:t>-1.475.788,33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98,00%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38963937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Daň z příjmů fyzických osob vybíraná srážkou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3.398.591,24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3.476.411,69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77.820,45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102,29%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8594571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Daň z příjmů fyzických osob placená poplatníky (OSVČ)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630.118,18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353.183,69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-276.934,49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56,05%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8376034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>
                          <a:effectLst/>
                          <a:latin typeface="Arial" panose="020B0604020202020204" pitchFamily="34" charset="0"/>
                        </a:rPr>
                        <a:t>Daň z příjmů fyzických osob placená plátci (zaměstnanci)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38.073.910,26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34.232.910,40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-3.840.999,86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89,91%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6517555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050" b="0" i="0" u="none" strike="noStrike">
                          <a:effectLst/>
                          <a:latin typeface="Arial" panose="020B0604020202020204" pitchFamily="34" charset="0"/>
                        </a:rPr>
                        <a:t>Daň z příjmů právnických osob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29.278.567,69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20.491.552,51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1" i="0" u="none" strike="noStrike" dirty="0">
                          <a:effectLst/>
                          <a:latin typeface="Arial" panose="020B0604020202020204" pitchFamily="34" charset="0"/>
                        </a:rPr>
                        <a:t>-8.787.015,18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1" i="0" u="none" strike="noStrike" dirty="0">
                          <a:effectLst/>
                          <a:latin typeface="Arial" panose="020B0604020202020204" pitchFamily="34" charset="0"/>
                        </a:rPr>
                        <a:t>69,99%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4533604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1" i="0" u="none" strike="noStrike" dirty="0">
                          <a:effectLst/>
                          <a:latin typeface="Arial" panose="020B0604020202020204" pitchFamily="34" charset="0"/>
                        </a:rPr>
                        <a:t>Součet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1" i="0" u="none" strike="noStrike" dirty="0">
                          <a:effectLst/>
                          <a:latin typeface="Arial" panose="020B0604020202020204" pitchFamily="34" charset="0"/>
                        </a:rPr>
                        <a:t>145.202.559,72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1" i="0" u="none" strike="noStrike" dirty="0">
                          <a:effectLst/>
                          <a:latin typeface="Arial" panose="020B0604020202020204" pitchFamily="34" charset="0"/>
                        </a:rPr>
                        <a:t>130.899.642,31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1" i="0" u="none" strike="noStrike" dirty="0">
                          <a:effectLst/>
                          <a:latin typeface="Arial" panose="020B0604020202020204" pitchFamily="34" charset="0"/>
                        </a:rPr>
                        <a:t>-14.302.917,41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050" b="0" i="0" u="none" strike="noStrike" dirty="0">
                          <a:effectLst/>
                          <a:latin typeface="Arial" panose="020B0604020202020204" pitchFamily="34" charset="0"/>
                        </a:rPr>
                        <a:t>90,15%</a:t>
                      </a:r>
                    </a:p>
                  </a:txBody>
                  <a:tcPr marL="8164" marR="8164" marT="81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5410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335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357659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Příjem ze sdílených daní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(porovnání s rozpočtem 2020)</a:t>
            </a:r>
            <a:endParaRPr lang="cs-CZ" sz="2800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/>
          </p:nvPr>
        </p:nvGraphicFramePr>
        <p:xfrm>
          <a:off x="827584" y="1563688"/>
          <a:ext cx="7416825" cy="3038953"/>
        </p:xfrm>
        <a:graphic>
          <a:graphicData uri="http://schemas.openxmlformats.org/drawingml/2006/table">
            <a:tbl>
              <a:tblPr/>
              <a:tblGrid>
                <a:gridCol w="3731726">
                  <a:extLst>
                    <a:ext uri="{9D8B030D-6E8A-4147-A177-3AD203B41FA5}">
                      <a16:colId xmlns:a16="http://schemas.microsoft.com/office/drawing/2014/main" xmlns="" val="2117680181"/>
                    </a:ext>
                  </a:extLst>
                </a:gridCol>
                <a:gridCol w="1452850">
                  <a:extLst>
                    <a:ext uri="{9D8B030D-6E8A-4147-A177-3AD203B41FA5}">
                      <a16:colId xmlns:a16="http://schemas.microsoft.com/office/drawing/2014/main" xmlns="" val="3806178619"/>
                    </a:ext>
                  </a:extLst>
                </a:gridCol>
                <a:gridCol w="1374625">
                  <a:extLst>
                    <a:ext uri="{9D8B030D-6E8A-4147-A177-3AD203B41FA5}">
                      <a16:colId xmlns:a16="http://schemas.microsoft.com/office/drawing/2014/main" xmlns="" val="2725801673"/>
                    </a:ext>
                  </a:extLst>
                </a:gridCol>
                <a:gridCol w="857624">
                  <a:extLst>
                    <a:ext uri="{9D8B030D-6E8A-4147-A177-3AD203B41FA5}">
                      <a16:colId xmlns:a16="http://schemas.microsoft.com/office/drawing/2014/main" xmlns="" val="2592806908"/>
                    </a:ext>
                  </a:extLst>
                </a:gridCol>
              </a:tblGrid>
              <a:tr h="4329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effectLst/>
                          <a:latin typeface="Arial" panose="020B0604020202020204" pitchFamily="34" charset="0"/>
                        </a:rPr>
                        <a:t>Sdílené daně</a:t>
                      </a:r>
                    </a:p>
                  </a:txBody>
                  <a:tcPr marL="9019" marR="9019" marT="90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effectLst/>
                          <a:latin typeface="Arial" panose="020B0604020202020204" pitchFamily="34" charset="0"/>
                        </a:rPr>
                        <a:t>Rozpočet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effectLst/>
                          <a:latin typeface="Arial" panose="020B0604020202020204" pitchFamily="34" charset="0"/>
                        </a:rPr>
                        <a:t>stav k </a:t>
                      </a:r>
                      <a:br>
                        <a:rPr lang="cs-CZ" sz="1400" b="0" i="0" u="none" strike="noStrike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cs-CZ" sz="1400" b="0" i="0" u="none" strike="noStrike">
                          <a:effectLst/>
                          <a:latin typeface="Arial" panose="020B0604020202020204" pitchFamily="34" charset="0"/>
                        </a:rPr>
                        <a:t>15.09.2020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effectLst/>
                          <a:latin typeface="Arial" panose="020B0604020202020204" pitchFamily="34" charset="0"/>
                        </a:rPr>
                        <a:t>plnění rozpočtu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0714424"/>
                  </a:ext>
                </a:extLst>
              </a:tr>
              <a:tr h="43293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effectLst/>
                          <a:latin typeface="Arial" panose="020B0604020202020204" pitchFamily="34" charset="0"/>
                        </a:rPr>
                        <a:t>Daň z přidané hodnoty</a:t>
                      </a:r>
                    </a:p>
                  </a:txBody>
                  <a:tcPr marL="9019" marR="9019" marT="90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effectLst/>
                          <a:latin typeface="Arial" panose="020B0604020202020204" pitchFamily="34" charset="0"/>
                        </a:rPr>
                        <a:t>87.000.000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effectLst/>
                          <a:latin typeface="Arial" panose="020B0604020202020204" pitchFamily="34" charset="0"/>
                        </a:rPr>
                        <a:t>72.345.584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effectLst/>
                          <a:latin typeface="Arial" panose="020B0604020202020204" pitchFamily="34" charset="0"/>
                        </a:rPr>
                        <a:t>83,16%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2320224"/>
                  </a:ext>
                </a:extLst>
              </a:tr>
              <a:tr h="43293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effectLst/>
                          <a:latin typeface="Arial" panose="020B0604020202020204" pitchFamily="34" charset="0"/>
                        </a:rPr>
                        <a:t>Daň z příjmů fyzických osob vybíraná srážkou</a:t>
                      </a:r>
                    </a:p>
                  </a:txBody>
                  <a:tcPr marL="9019" marR="9019" marT="90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effectLst/>
                          <a:latin typeface="Arial" panose="020B0604020202020204" pitchFamily="34" charset="0"/>
                        </a:rPr>
                        <a:t>4.000.000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effectLst/>
                          <a:latin typeface="Arial" panose="020B0604020202020204" pitchFamily="34" charset="0"/>
                        </a:rPr>
                        <a:t>3.476.412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effectLst/>
                          <a:latin typeface="Arial" panose="020B0604020202020204" pitchFamily="34" charset="0"/>
                        </a:rPr>
                        <a:t>86,91%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103636"/>
                  </a:ext>
                </a:extLst>
              </a:tr>
              <a:tr h="43293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effectLst/>
                          <a:latin typeface="Arial" panose="020B0604020202020204" pitchFamily="34" charset="0"/>
                        </a:rPr>
                        <a:t>Daň z příjmů fyzických osob placená poplatníky (OSVČ)</a:t>
                      </a:r>
                    </a:p>
                  </a:txBody>
                  <a:tcPr marL="9019" marR="9019" marT="90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effectLst/>
                          <a:latin typeface="Arial" panose="020B0604020202020204" pitchFamily="34" charset="0"/>
                        </a:rPr>
                        <a:t>1.000.000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effectLst/>
                          <a:latin typeface="Arial" panose="020B0604020202020204" pitchFamily="34" charset="0"/>
                        </a:rPr>
                        <a:t>353.184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effectLst/>
                          <a:latin typeface="Arial" panose="020B0604020202020204" pitchFamily="34" charset="0"/>
                        </a:rPr>
                        <a:t>35,32%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5577648"/>
                  </a:ext>
                </a:extLst>
              </a:tr>
              <a:tr h="43293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effectLst/>
                          <a:latin typeface="Arial" panose="020B0604020202020204" pitchFamily="34" charset="0"/>
                        </a:rPr>
                        <a:t>Daň z příjmů fyzických osob placená plátci (zaměstnanci)</a:t>
                      </a:r>
                    </a:p>
                  </a:txBody>
                  <a:tcPr marL="9019" marR="9019" marT="90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>
                          <a:effectLst/>
                          <a:latin typeface="Arial" panose="020B0604020202020204" pitchFamily="34" charset="0"/>
                        </a:rPr>
                        <a:t>48.000.000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>
                          <a:effectLst/>
                          <a:latin typeface="Arial" panose="020B0604020202020204" pitchFamily="34" charset="0"/>
                        </a:rPr>
                        <a:t>34.232.910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>
                          <a:effectLst/>
                          <a:latin typeface="Arial" panose="020B0604020202020204" pitchFamily="34" charset="0"/>
                        </a:rPr>
                        <a:t>71,32%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0948141"/>
                  </a:ext>
                </a:extLst>
              </a:tr>
              <a:tr h="43293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effectLst/>
                          <a:latin typeface="Arial" panose="020B0604020202020204" pitchFamily="34" charset="0"/>
                        </a:rPr>
                        <a:t>Daň z příjmů právnických osob</a:t>
                      </a:r>
                    </a:p>
                  </a:txBody>
                  <a:tcPr marL="9019" marR="9019" marT="90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>
                          <a:effectLst/>
                          <a:latin typeface="Arial" panose="020B0604020202020204" pitchFamily="34" charset="0"/>
                        </a:rPr>
                        <a:t>38.500.000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>
                          <a:effectLst/>
                          <a:latin typeface="Arial" panose="020B0604020202020204" pitchFamily="34" charset="0"/>
                        </a:rPr>
                        <a:t>20.491.553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>
                          <a:effectLst/>
                          <a:latin typeface="Arial" panose="020B0604020202020204" pitchFamily="34" charset="0"/>
                        </a:rPr>
                        <a:t>53,22%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4206808"/>
                  </a:ext>
                </a:extLst>
              </a:tr>
              <a:tr h="43293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effectLst/>
                          <a:latin typeface="Arial" panose="020B0604020202020204" pitchFamily="34" charset="0"/>
                        </a:rPr>
                        <a:t>Součet</a:t>
                      </a:r>
                    </a:p>
                  </a:txBody>
                  <a:tcPr marL="9019" marR="9019" marT="901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>
                          <a:effectLst/>
                          <a:latin typeface="Arial" panose="020B0604020202020204" pitchFamily="34" charset="0"/>
                        </a:rPr>
                        <a:t>178.500.000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>
                          <a:effectLst/>
                          <a:latin typeface="Arial" panose="020B0604020202020204" pitchFamily="34" charset="0"/>
                        </a:rPr>
                        <a:t>130.899.642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>
                          <a:effectLst/>
                          <a:latin typeface="Arial" panose="020B0604020202020204" pitchFamily="34" charset="0"/>
                        </a:rPr>
                        <a:t>73,33%</a:t>
                      </a:r>
                    </a:p>
                  </a:txBody>
                  <a:tcPr marL="9019" marR="9019" marT="901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2481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983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STADION – výsledkové tabule</a:t>
            </a:r>
            <a:endParaRPr lang="cs-CZ" sz="28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63228"/>
            <a:ext cx="6394911" cy="3596754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9" r="28573"/>
          <a:stretch/>
        </p:blipFill>
        <p:spPr>
          <a:xfrm>
            <a:off x="6956878" y="1064746"/>
            <a:ext cx="1575561" cy="229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95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9581"/>
            <a:ext cx="7772400" cy="3024337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správy majetku</a:t>
            </a:r>
            <a:br>
              <a:rPr lang="cs-CZ" sz="4000" b="1" dirty="0"/>
            </a:br>
            <a:r>
              <a:rPr lang="cs-CZ" sz="4000" b="1" dirty="0"/>
              <a:t>a bytového fondu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 smtClean="0"/>
              <a:t>Bc.</a:t>
            </a:r>
            <a:r>
              <a:rPr lang="cs-CZ" sz="3200" dirty="0" smtClean="0"/>
              <a:t> </a:t>
            </a:r>
            <a:r>
              <a:rPr lang="cs-CZ" sz="3200" b="1" dirty="0" smtClean="0"/>
              <a:t>Pavla </a:t>
            </a:r>
            <a:r>
              <a:rPr lang="cs-CZ" sz="3200" b="1" dirty="0"/>
              <a:t>Zemančíková</a:t>
            </a:r>
            <a:br>
              <a:rPr lang="cs-CZ" sz="3200" b="1" dirty="0"/>
            </a:br>
            <a:r>
              <a:rPr lang="cs-CZ" sz="3200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1046199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 smtClean="0"/>
              <a:t>Výběrové </a:t>
            </a:r>
            <a:r>
              <a:rPr lang="cs-CZ" sz="2400" b="1" dirty="0"/>
              <a:t>řízení na dodavatele zemního plynu pro období 2021 - 2022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cs-CZ" b="1" dirty="0" smtClean="0"/>
          </a:p>
          <a:p>
            <a:pPr marL="0" indent="0" algn="ctr">
              <a:buNone/>
            </a:pPr>
            <a:endParaRPr lang="cs-CZ" b="1" dirty="0"/>
          </a:p>
          <a:p>
            <a:pPr algn="just">
              <a:buFontTx/>
              <a:buChar char="-"/>
            </a:pPr>
            <a:r>
              <a:rPr lang="cs-CZ" dirty="0" smtClean="0"/>
              <a:t>zveřejněno </a:t>
            </a:r>
            <a:r>
              <a:rPr lang="cs-CZ" dirty="0"/>
              <a:t>na profilu zadavatele</a:t>
            </a:r>
          </a:p>
          <a:p>
            <a:pPr algn="just">
              <a:buFontTx/>
              <a:buChar char="-"/>
            </a:pPr>
            <a:r>
              <a:rPr lang="cs-CZ" dirty="0"/>
              <a:t>do výběrového řízení se přihlásilo 8 dodavatelů</a:t>
            </a:r>
          </a:p>
          <a:p>
            <a:pPr algn="just">
              <a:buFontTx/>
              <a:buChar char="-"/>
            </a:pPr>
            <a:r>
              <a:rPr lang="cs-CZ" dirty="0"/>
              <a:t>soutěžený objem 2.524 </a:t>
            </a:r>
            <a:r>
              <a:rPr lang="cs-CZ" dirty="0" err="1"/>
              <a:t>MWh</a:t>
            </a:r>
            <a:r>
              <a:rPr lang="cs-CZ" dirty="0"/>
              <a:t>, 14 odběrných míst</a:t>
            </a:r>
          </a:p>
          <a:p>
            <a:pPr algn="just">
              <a:buFontTx/>
              <a:buChar char="-"/>
            </a:pPr>
            <a:r>
              <a:rPr lang="cs-CZ" dirty="0"/>
              <a:t>výběrové řízení probíhalo formou elektronické aukce</a:t>
            </a:r>
          </a:p>
          <a:p>
            <a:pPr algn="just">
              <a:buFontTx/>
              <a:buChar char="-"/>
            </a:pPr>
            <a:r>
              <a:rPr lang="cs-CZ" dirty="0"/>
              <a:t>vítězný dodavatel: </a:t>
            </a:r>
            <a:r>
              <a:rPr lang="cs-CZ" dirty="0" err="1"/>
              <a:t>Conte</a:t>
            </a:r>
            <a:r>
              <a:rPr lang="cs-CZ" dirty="0"/>
              <a:t>, spol. s r. o.</a:t>
            </a:r>
          </a:p>
          <a:p>
            <a:pPr algn="just">
              <a:buFontTx/>
              <a:buChar char="-"/>
            </a:pPr>
            <a:r>
              <a:rPr lang="cs-CZ" dirty="0"/>
              <a:t>cena 395 Kč/</a:t>
            </a:r>
            <a:r>
              <a:rPr lang="cs-CZ" dirty="0" err="1"/>
              <a:t>MWh</a:t>
            </a:r>
            <a:r>
              <a:rPr lang="cs-CZ" dirty="0"/>
              <a:t> + 20 Kč stálý měsíční plat</a:t>
            </a:r>
          </a:p>
          <a:p>
            <a:pPr algn="just">
              <a:buFontTx/>
              <a:buChar char="-"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8217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555526"/>
          <a:ext cx="8229600" cy="4038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9210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200" b="1" dirty="0" smtClean="0"/>
              <a:t>Výběrové </a:t>
            </a:r>
            <a:r>
              <a:rPr lang="cs-CZ" sz="2200" b="1" dirty="0"/>
              <a:t>řízení na dodavatele elektrické energie pro období 9/2020 </a:t>
            </a:r>
            <a:r>
              <a:rPr lang="cs-CZ" sz="2200" b="1" dirty="0" smtClean="0"/>
              <a:t>- </a:t>
            </a:r>
            <a:r>
              <a:rPr lang="cs-CZ" sz="2200" b="1" dirty="0"/>
              <a:t>12/2021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Tx/>
              <a:buChar char="-"/>
            </a:pPr>
            <a:endParaRPr lang="cs-CZ" sz="2200" dirty="0" smtClean="0"/>
          </a:p>
          <a:p>
            <a:pPr algn="just">
              <a:buFontTx/>
              <a:buChar char="-"/>
            </a:pPr>
            <a:r>
              <a:rPr lang="cs-CZ" sz="2200" dirty="0" smtClean="0"/>
              <a:t>zveřejněno </a:t>
            </a:r>
            <a:r>
              <a:rPr lang="cs-CZ" sz="2200" dirty="0"/>
              <a:t>na profilu zadavatele</a:t>
            </a:r>
          </a:p>
          <a:p>
            <a:pPr algn="just">
              <a:buFontTx/>
              <a:buChar char="-"/>
            </a:pPr>
            <a:r>
              <a:rPr lang="cs-CZ" sz="2200" dirty="0"/>
              <a:t>do výběrového řízení se přihlásilo </a:t>
            </a:r>
            <a:r>
              <a:rPr lang="cs-CZ" sz="2200" dirty="0" smtClean="0"/>
              <a:t>9 </a:t>
            </a:r>
            <a:r>
              <a:rPr lang="cs-CZ" sz="2200" dirty="0"/>
              <a:t>dodavatelů</a:t>
            </a:r>
          </a:p>
          <a:p>
            <a:pPr algn="just">
              <a:buFontTx/>
              <a:buChar char="-"/>
            </a:pPr>
            <a:r>
              <a:rPr lang="cs-CZ" sz="2200" dirty="0"/>
              <a:t>soutěžený objem </a:t>
            </a:r>
            <a:r>
              <a:rPr lang="cs-CZ" sz="2200" dirty="0" smtClean="0"/>
              <a:t>1.325 </a:t>
            </a:r>
            <a:r>
              <a:rPr lang="cs-CZ" sz="2200" dirty="0" err="1"/>
              <a:t>MWh</a:t>
            </a:r>
            <a:r>
              <a:rPr lang="cs-CZ" sz="2200" dirty="0"/>
              <a:t>, </a:t>
            </a:r>
            <a:r>
              <a:rPr lang="cs-CZ" sz="2200" dirty="0" smtClean="0"/>
              <a:t>65 </a:t>
            </a:r>
            <a:r>
              <a:rPr lang="cs-CZ" sz="2200" dirty="0"/>
              <a:t>odběrných míst</a:t>
            </a:r>
          </a:p>
          <a:p>
            <a:pPr algn="just">
              <a:buFontTx/>
              <a:buChar char="-"/>
            </a:pPr>
            <a:r>
              <a:rPr lang="cs-CZ" sz="2200" dirty="0"/>
              <a:t>výběrové řízení probíhalo formou elektronické aukce</a:t>
            </a:r>
          </a:p>
          <a:p>
            <a:pPr algn="just">
              <a:buFontTx/>
              <a:buChar char="-"/>
            </a:pPr>
            <a:r>
              <a:rPr lang="cs-CZ" sz="2200" dirty="0"/>
              <a:t>vítězný dodavatel: </a:t>
            </a:r>
            <a:r>
              <a:rPr lang="cs-CZ" sz="2200" dirty="0" err="1" smtClean="0"/>
              <a:t>Microenergy</a:t>
            </a:r>
            <a:r>
              <a:rPr lang="cs-CZ" sz="2200" dirty="0" smtClean="0"/>
              <a:t> s.r.o.</a:t>
            </a:r>
            <a:endParaRPr lang="cs-CZ" sz="2200" dirty="0"/>
          </a:p>
          <a:p>
            <a:pPr algn="just">
              <a:buFontTx/>
              <a:buChar char="-"/>
            </a:pPr>
            <a:r>
              <a:rPr lang="cs-CZ" sz="2200" dirty="0"/>
              <a:t>cena </a:t>
            </a:r>
            <a:r>
              <a:rPr lang="cs-CZ" sz="2200" dirty="0" smtClean="0"/>
              <a:t>1.227 </a:t>
            </a:r>
            <a:r>
              <a:rPr lang="cs-CZ" sz="2200" dirty="0"/>
              <a:t>Kč/</a:t>
            </a:r>
            <a:r>
              <a:rPr lang="cs-CZ" sz="2200" dirty="0" err="1"/>
              <a:t>MWh</a:t>
            </a:r>
            <a:r>
              <a:rPr lang="cs-CZ" sz="2200" dirty="0"/>
              <a:t> </a:t>
            </a:r>
            <a:r>
              <a:rPr lang="cs-CZ" sz="2200" dirty="0" smtClean="0"/>
              <a:t>a 1.050 Kč/</a:t>
            </a:r>
            <a:r>
              <a:rPr lang="cs-CZ" sz="2200" dirty="0" err="1" smtClean="0"/>
              <a:t>MWh</a:t>
            </a:r>
            <a:r>
              <a:rPr lang="cs-CZ" sz="2200" dirty="0" smtClean="0"/>
              <a:t> u veřejného osvětlení + 49 Kč </a:t>
            </a:r>
            <a:r>
              <a:rPr lang="cs-CZ" sz="2200" dirty="0"/>
              <a:t>stálý měsíční plat</a:t>
            </a:r>
          </a:p>
        </p:txBody>
      </p:sp>
    </p:spTree>
    <p:extLst>
      <p:ext uri="{BB962C8B-B14F-4D97-AF65-F5344CB8AC3E}">
        <p14:creationId xmlns:p14="http://schemas.microsoft.com/office/powerpoint/2010/main" val="4109384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555526"/>
          <a:ext cx="8229600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12092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600" b="1" dirty="0" smtClean="0"/>
              <a:t>Prodej bytové jednotky B. Němcové 366/9</a:t>
            </a:r>
            <a:endParaRPr lang="cs-CZ" sz="26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40" y="1595871"/>
            <a:ext cx="3395749" cy="2602633"/>
          </a:xfrm>
        </p:spPr>
      </p:pic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3347864" y="1200151"/>
            <a:ext cx="5338936" cy="339447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sz="2200" dirty="0" smtClean="0"/>
              <a:t>bytová </a:t>
            </a:r>
            <a:r>
              <a:rPr lang="cs-CZ" sz="2200" dirty="0"/>
              <a:t>jednotka je o velikosti </a:t>
            </a:r>
            <a:r>
              <a:rPr lang="cs-CZ" sz="2200" dirty="0" smtClean="0"/>
              <a:t>1+3, umístěná </a:t>
            </a:r>
            <a:r>
              <a:rPr lang="cs-CZ" sz="2200" dirty="0"/>
              <a:t>ve 3. nadzemním podlaží jako půdní vestavba, celková plocha s příslušenstvím je 79,04 </a:t>
            </a:r>
            <a:r>
              <a:rPr lang="cs-CZ" sz="2200" dirty="0" smtClean="0"/>
              <a:t>m</a:t>
            </a:r>
            <a:r>
              <a:rPr lang="cs-CZ" sz="2200" baseline="30000" dirty="0" smtClean="0"/>
              <a:t>2</a:t>
            </a:r>
            <a:endParaRPr lang="cs-CZ" sz="2200" dirty="0" smtClean="0"/>
          </a:p>
          <a:p>
            <a:pPr algn="just"/>
            <a:r>
              <a:rPr lang="cs-CZ" sz="2200" dirty="0"/>
              <a:t>nejnižší nabídková kupní cena je stanovena ve výši 1.480.000 </a:t>
            </a:r>
            <a:r>
              <a:rPr lang="cs-CZ" sz="2200" dirty="0" smtClean="0"/>
              <a:t>Kč</a:t>
            </a:r>
          </a:p>
          <a:p>
            <a:pPr algn="just"/>
            <a:r>
              <a:rPr lang="cs-CZ" sz="2200" dirty="0"/>
              <a:t>t</a:t>
            </a:r>
            <a:r>
              <a:rPr lang="cs-CZ" sz="2200" dirty="0" smtClean="0"/>
              <a:t>ermín pro podání nabídek do 19.10.2020 </a:t>
            </a:r>
            <a:r>
              <a:rPr lang="cs-CZ" sz="2200" dirty="0"/>
              <a:t>do 12.00 </a:t>
            </a:r>
            <a:r>
              <a:rPr lang="cs-CZ" sz="2200" dirty="0" smtClean="0"/>
              <a:t>hodin</a:t>
            </a:r>
          </a:p>
          <a:p>
            <a:pPr algn="just"/>
            <a:r>
              <a:rPr lang="cs-CZ" sz="2200" dirty="0" smtClean="0"/>
              <a:t>termín prohlídek po telefonické domluvě na odboru správy majetku a bytového fondu</a:t>
            </a:r>
          </a:p>
          <a:p>
            <a:pPr marL="0" indent="0" algn="just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0735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komunikace a cestovního ruchu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komunikaci a cestovní ruch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602820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7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Společně pro Klášterec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28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Do 30.09.2020 podání návrhů</a:t>
            </a:r>
          </a:p>
          <a:p>
            <a:pPr>
              <a:buFontTx/>
              <a:buChar char="-"/>
            </a:pPr>
            <a:r>
              <a:rPr lang="cs-CZ" sz="2000" dirty="0" smtClean="0"/>
              <a:t>Posouzení došlých návrhů</a:t>
            </a:r>
          </a:p>
          <a:p>
            <a:pPr>
              <a:buFontTx/>
              <a:buChar char="-"/>
            </a:pPr>
            <a:r>
              <a:rPr lang="cs-CZ" sz="2000" dirty="0" smtClean="0"/>
              <a:t>Představení v říjnových</a:t>
            </a:r>
            <a:br>
              <a:rPr lang="cs-CZ" sz="2000" dirty="0" smtClean="0"/>
            </a:br>
            <a:r>
              <a:rPr lang="cs-CZ" sz="2000" dirty="0" smtClean="0"/>
              <a:t>a listopadových novinách</a:t>
            </a:r>
          </a:p>
          <a:p>
            <a:pPr>
              <a:buFontTx/>
              <a:buChar char="-"/>
            </a:pPr>
            <a:r>
              <a:rPr lang="cs-CZ" sz="2000" dirty="0" smtClean="0"/>
              <a:t>Veřejná prezentace v kině</a:t>
            </a:r>
          </a:p>
          <a:p>
            <a:pPr>
              <a:buFontTx/>
              <a:buChar char="-"/>
            </a:pPr>
            <a:r>
              <a:rPr lang="cs-CZ" sz="2000" dirty="0" smtClean="0"/>
              <a:t>Hlasování 01.-15.12.2020</a:t>
            </a:r>
            <a:endParaRPr lang="cs-CZ" sz="2000" dirty="0"/>
          </a:p>
          <a:p>
            <a:pPr marL="0" indent="0">
              <a:buNone/>
            </a:pPr>
            <a:endParaRPr lang="cs-CZ" sz="2400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7654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97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7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Klášterecké noviny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28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Nyní vychází zářijové číslo</a:t>
            </a:r>
          </a:p>
          <a:p>
            <a:pPr>
              <a:buFontTx/>
              <a:buChar char="-"/>
            </a:pPr>
            <a:r>
              <a:rPr lang="cs-CZ" sz="2000" dirty="0" smtClean="0"/>
              <a:t>Rozhovor s nadějnou hokejistkou</a:t>
            </a:r>
            <a:br>
              <a:rPr lang="cs-CZ" sz="2000" dirty="0" smtClean="0"/>
            </a:br>
            <a:r>
              <a:rPr lang="cs-CZ" sz="2000" dirty="0" smtClean="0"/>
              <a:t>Lucií Gruntovou, fotogalerie</a:t>
            </a:r>
            <a:br>
              <a:rPr lang="cs-CZ" sz="2000" dirty="0" smtClean="0"/>
            </a:br>
            <a:r>
              <a:rPr lang="cs-CZ" sz="2000" dirty="0" smtClean="0"/>
              <a:t>z </a:t>
            </a:r>
            <a:r>
              <a:rPr lang="cs-CZ" sz="2000" dirty="0" err="1" smtClean="0"/>
              <a:t>Koronád</a:t>
            </a:r>
            <a:r>
              <a:rPr lang="cs-CZ" sz="2000" dirty="0" smtClean="0"/>
              <a:t>, informace k volbám</a:t>
            </a:r>
          </a:p>
          <a:p>
            <a:pPr>
              <a:buFontTx/>
              <a:buChar char="-"/>
            </a:pPr>
            <a:r>
              <a:rPr lang="cs-CZ" sz="2000" dirty="0" smtClean="0"/>
              <a:t>V říjnu rozhovor s majitelem</a:t>
            </a:r>
            <a:br>
              <a:rPr lang="cs-CZ" sz="2000" dirty="0" smtClean="0"/>
            </a:br>
            <a:r>
              <a:rPr lang="cs-CZ" sz="2000" dirty="0" smtClean="0"/>
              <a:t>hradu Lestkov, novinky z městské</a:t>
            </a:r>
            <a:br>
              <a:rPr lang="cs-CZ" sz="2000" dirty="0" smtClean="0"/>
            </a:br>
            <a:r>
              <a:rPr lang="cs-CZ" sz="2000" dirty="0" smtClean="0"/>
              <a:t>policie, představení projektů</a:t>
            </a:r>
            <a:br>
              <a:rPr lang="cs-CZ" sz="2000" dirty="0" smtClean="0"/>
            </a:br>
            <a:r>
              <a:rPr lang="cs-CZ" sz="2000" dirty="0" smtClean="0"/>
              <a:t>Společně pro Klášterec</a:t>
            </a:r>
            <a:endParaRPr lang="cs-CZ" sz="2000" dirty="0"/>
          </a:p>
          <a:p>
            <a:pPr marL="0" indent="0">
              <a:buNone/>
            </a:pPr>
            <a:endParaRPr lang="cs-CZ" sz="24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27165" t="9140" r="40207" b="10851"/>
          <a:stretch/>
        </p:blipFill>
        <p:spPr>
          <a:xfrm>
            <a:off x="5508104" y="1325811"/>
            <a:ext cx="2469096" cy="34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22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7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Veřejná sbírka pro Františka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28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Od června do 20.11.2020</a:t>
            </a:r>
          </a:p>
          <a:p>
            <a:pPr>
              <a:buFontTx/>
              <a:buChar char="-"/>
            </a:pPr>
            <a:r>
              <a:rPr lang="cs-CZ" sz="2000" dirty="0"/>
              <a:t>02.08.2020 Den pro Františka</a:t>
            </a:r>
          </a:p>
          <a:p>
            <a:pPr>
              <a:buFontTx/>
              <a:buChar char="-"/>
            </a:pPr>
            <a:r>
              <a:rPr lang="cs-CZ" sz="2000" dirty="0" smtClean="0"/>
              <a:t>Akce ve spolupráci zámku,</a:t>
            </a:r>
            <a:br>
              <a:rPr lang="cs-CZ" sz="2000" dirty="0" smtClean="0"/>
            </a:br>
            <a:r>
              <a:rPr lang="cs-CZ" sz="2000" dirty="0" smtClean="0"/>
              <a:t>města a Hnedle vedle</a:t>
            </a:r>
          </a:p>
          <a:p>
            <a:pPr>
              <a:buFontTx/>
              <a:buChar char="-"/>
            </a:pPr>
            <a:r>
              <a:rPr lang="cs-CZ" sz="2000" dirty="0" smtClean="0"/>
              <a:t>Již více než 150.000 Kč</a:t>
            </a:r>
            <a:endParaRPr lang="cs-CZ" sz="2000" dirty="0"/>
          </a:p>
          <a:p>
            <a:pPr marL="0" indent="0">
              <a:buNone/>
            </a:pPr>
            <a:endParaRPr lang="cs-CZ" sz="2400" dirty="0" smtClean="0"/>
          </a:p>
        </p:txBody>
      </p:sp>
      <p:pic>
        <p:nvPicPr>
          <p:cNvPr id="6146" name="Picture 2" descr="Den pro Františka: Klášterec staví na nohy tříletého kloučka - Chomutovský  dení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r="7306"/>
          <a:stretch/>
        </p:blipFill>
        <p:spPr bwMode="auto">
          <a:xfrm>
            <a:off x="4427984" y="2132856"/>
            <a:ext cx="4079626" cy="265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050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600" b="1" dirty="0" smtClean="0"/>
              <a:t>Zvýšení bezpečnosti přechodu v ul. Školní</a:t>
            </a:r>
            <a:endParaRPr lang="cs-CZ" sz="2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" b="26948"/>
          <a:stretch/>
        </p:blipFill>
        <p:spPr>
          <a:xfrm>
            <a:off x="755576" y="1072738"/>
            <a:ext cx="7668852" cy="3726719"/>
          </a:xfrm>
        </p:spPr>
      </p:pic>
    </p:spTree>
    <p:extLst>
      <p:ext uri="{BB962C8B-B14F-4D97-AF65-F5344CB8AC3E}">
        <p14:creationId xmlns:p14="http://schemas.microsoft.com/office/powerpoint/2010/main" val="3280010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7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Dar od ZF </a:t>
            </a:r>
            <a:r>
              <a:rPr lang="cs-CZ" sz="2800" b="1" dirty="0" err="1" smtClean="0"/>
              <a:t>Electronics</a:t>
            </a:r>
            <a:r>
              <a:rPr lang="cs-CZ" sz="2800" b="1" dirty="0" smtClean="0"/>
              <a:t>, s.r.o.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28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10 bezdotykových stojanů na dezinfekci</a:t>
            </a:r>
            <a:endParaRPr lang="cs-CZ" sz="2000" dirty="0"/>
          </a:p>
          <a:p>
            <a:pPr marL="0" indent="0">
              <a:buNone/>
            </a:pPr>
            <a:endParaRPr lang="cs-CZ" sz="2400" dirty="0" smtClean="0"/>
          </a:p>
        </p:txBody>
      </p:sp>
      <p:pic>
        <p:nvPicPr>
          <p:cNvPr id="9218" name="Picture 2" descr="https://www.klasterec.cz/evt_image.php?img=55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280" y="1809467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ww.klasterec.cz/evt_image.php?img=55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09467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787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7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Dny evropského dědictví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Ve dnech 19. a 20.09.2020</a:t>
            </a:r>
          </a:p>
          <a:p>
            <a:pPr>
              <a:buFontTx/>
              <a:buChar char="-"/>
            </a:pPr>
            <a:r>
              <a:rPr lang="cs-CZ" sz="2000" dirty="0" smtClean="0"/>
              <a:t>Komentované prohlídky</a:t>
            </a:r>
            <a:br>
              <a:rPr lang="cs-CZ" sz="2000" dirty="0" smtClean="0"/>
            </a:br>
            <a:r>
              <a:rPr lang="cs-CZ" sz="2000" dirty="0" smtClean="0"/>
              <a:t>Sedmi bolestí Panny</a:t>
            </a:r>
            <a:br>
              <a:rPr lang="cs-CZ" sz="2000" dirty="0" smtClean="0"/>
            </a:br>
            <a:r>
              <a:rPr lang="cs-CZ" sz="2000" dirty="0" smtClean="0"/>
              <a:t>Marie</a:t>
            </a:r>
          </a:p>
          <a:p>
            <a:pPr>
              <a:buFontTx/>
              <a:buChar char="-"/>
            </a:pPr>
            <a:r>
              <a:rPr lang="cs-CZ" sz="2000" dirty="0" smtClean="0"/>
              <a:t>Komentované prohlídky</a:t>
            </a:r>
            <a:br>
              <a:rPr lang="cs-CZ" sz="2000" dirty="0" smtClean="0"/>
            </a:br>
            <a:r>
              <a:rPr lang="cs-CZ" sz="2000" dirty="0" smtClean="0"/>
              <a:t>hradu </a:t>
            </a:r>
            <a:r>
              <a:rPr lang="cs-CZ" sz="2000" dirty="0" err="1" smtClean="0"/>
              <a:t>Šumburk</a:t>
            </a:r>
            <a:endParaRPr lang="cs-CZ" sz="2000" dirty="0" smtClean="0"/>
          </a:p>
        </p:txBody>
      </p:sp>
      <p:pic>
        <p:nvPicPr>
          <p:cNvPr id="5122" name="Picture 2" descr="https://scontent.fprg3-1.fna.fbcdn.net/v/t1.0-9/119859347_2648680785370406_3392687372472845584_o.jpg?_nc_cat=111&amp;_nc_sid=730e14&amp;_nc_ohc=5QQz14fhm3kAX_bANCI&amp;_nc_ht=scontent.fprg3-1.fna&amp;oh=803b44acb24f24a6d5bb0f9681878932&amp;oe=5F8F8B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74456"/>
            <a:ext cx="224698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content.fprg3-1.fna.fbcdn.net/v/t1.0-9/119826257_2648681098703708_8820908867421263869_n.jpg?_nc_cat=101&amp;_nc_sid=730e14&amp;_nc_ohc=dXqPx33M8qQAX-0B5vt&amp;_nc_ht=scontent.fprg3-1.fna&amp;oh=c123d8e87f4a959f00b0c21ba61e097f&amp;oe=5F8EBD8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/>
          <a:stretch/>
        </p:blipFill>
        <p:spPr bwMode="auto">
          <a:xfrm>
            <a:off x="6461965" y="1761880"/>
            <a:ext cx="220193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304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734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350. narozeniny kostela Nejsvětější Trojice na farní zahradě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21. září 1670 – vysvěcení kostela</a:t>
            </a:r>
          </a:p>
          <a:p>
            <a:pPr>
              <a:buFontTx/>
              <a:buChar char="-"/>
            </a:pPr>
            <a:r>
              <a:rPr lang="cs-CZ" sz="2000" dirty="0" smtClean="0"/>
              <a:t>Mše svatá, koncert Adély Kodytkové, Ireny Budweiserové a Jakuba Racka, prohlídky kostela a hrobky </a:t>
            </a:r>
            <a:r>
              <a:rPr lang="cs-CZ" sz="2000" dirty="0" err="1" smtClean="0"/>
              <a:t>Thunů</a:t>
            </a:r>
            <a:endParaRPr lang="cs-CZ" sz="2000" dirty="0" smtClean="0"/>
          </a:p>
          <a:p>
            <a:pPr>
              <a:buFontTx/>
              <a:buChar char="-"/>
            </a:pPr>
            <a:r>
              <a:rPr lang="cs-CZ" sz="2000" dirty="0" smtClean="0"/>
              <a:t>Tvůrčí dílny pro děti, foto koutek, pohoštění, krájení dortu</a:t>
            </a:r>
            <a:endParaRPr lang="cs-CZ" sz="2400" dirty="0" smtClean="0"/>
          </a:p>
          <a:p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722415"/>
            <a:ext cx="3240791" cy="2160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535" y="2722415"/>
            <a:ext cx="324079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21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7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Turistické informační centrum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Nárůst počtu českých návštěvníků o 1.500</a:t>
            </a:r>
          </a:p>
          <a:p>
            <a:pPr>
              <a:buFontTx/>
              <a:buChar char="-"/>
            </a:pPr>
            <a:r>
              <a:rPr lang="cs-CZ" sz="2000" dirty="0" smtClean="0"/>
              <a:t>Domácí cestovní ruch</a:t>
            </a:r>
          </a:p>
          <a:p>
            <a:pPr>
              <a:buFontTx/>
              <a:buChar char="-"/>
            </a:pPr>
            <a:r>
              <a:rPr lang="cs-CZ" sz="2000" dirty="0" smtClean="0"/>
              <a:t>Pokles zahraničních</a:t>
            </a:r>
            <a:br>
              <a:rPr lang="cs-CZ" sz="2000" dirty="0" smtClean="0"/>
            </a:br>
            <a:r>
              <a:rPr lang="cs-CZ" sz="2000" dirty="0" smtClean="0"/>
              <a:t>turistů</a:t>
            </a:r>
          </a:p>
          <a:p>
            <a:pPr>
              <a:buFontTx/>
              <a:buChar char="-"/>
            </a:pPr>
            <a:r>
              <a:rPr lang="cs-CZ" sz="2000" dirty="0" smtClean="0"/>
              <a:t>Ubytovací kapacity</a:t>
            </a:r>
            <a:br>
              <a:rPr lang="cs-CZ" sz="2000" dirty="0" smtClean="0"/>
            </a:br>
            <a:r>
              <a:rPr lang="cs-CZ" sz="2000" dirty="0" smtClean="0"/>
              <a:t>= stejná vytíženost</a:t>
            </a:r>
          </a:p>
          <a:p>
            <a:pPr>
              <a:buFontTx/>
              <a:buChar char="-"/>
            </a:pPr>
            <a:r>
              <a:rPr lang="cs-CZ" sz="2000" dirty="0" smtClean="0"/>
              <a:t>Holky z porcelánu</a:t>
            </a:r>
            <a:br>
              <a:rPr lang="cs-CZ" sz="2000" dirty="0" smtClean="0"/>
            </a:br>
            <a:r>
              <a:rPr lang="cs-CZ" sz="2000" dirty="0" smtClean="0"/>
              <a:t>hodnotí sezónu dobře,</a:t>
            </a:r>
            <a:br>
              <a:rPr lang="cs-CZ" sz="2000" dirty="0" smtClean="0"/>
            </a:br>
            <a:r>
              <a:rPr lang="cs-CZ" sz="2000" dirty="0" smtClean="0"/>
              <a:t>vyrovnání ztráty</a:t>
            </a:r>
          </a:p>
        </p:txBody>
      </p:sp>
      <p:pic>
        <p:nvPicPr>
          <p:cNvPr id="2050" name="Picture 2" descr="Na Ohři červenec zámek Klášterec nad Ohří | Mimibazar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84" y="1779662"/>
            <a:ext cx="3585599" cy="26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974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7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Turistické informační centrum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err="1" smtClean="0"/>
              <a:t>Mystery</a:t>
            </a:r>
            <a:r>
              <a:rPr lang="cs-CZ" sz="2000" b="1" dirty="0" smtClean="0"/>
              <a:t> </a:t>
            </a:r>
            <a:r>
              <a:rPr lang="cs-CZ" sz="2000" b="1" dirty="0"/>
              <a:t>shopping – </a:t>
            </a:r>
            <a:r>
              <a:rPr lang="cs-CZ" sz="2000" b="1" dirty="0" smtClean="0"/>
              <a:t>skvělé hodnocení </a:t>
            </a:r>
            <a:r>
              <a:rPr lang="cs-CZ" sz="2000" b="1" dirty="0"/>
              <a:t>97,62 </a:t>
            </a:r>
            <a:r>
              <a:rPr lang="cs-CZ" sz="2000" b="1" dirty="0" smtClean="0"/>
              <a:t>% na škále 0 až 100 %</a:t>
            </a:r>
          </a:p>
          <a:p>
            <a:pPr>
              <a:buFontTx/>
              <a:buChar char="-"/>
            </a:pPr>
            <a:r>
              <a:rPr lang="cs-CZ" sz="2000" dirty="0"/>
              <a:t>Profesionální a aktivní</a:t>
            </a:r>
            <a:br>
              <a:rPr lang="cs-CZ" sz="2000" dirty="0"/>
            </a:br>
            <a:r>
              <a:rPr lang="cs-CZ" sz="2000" dirty="0"/>
              <a:t>přístup </a:t>
            </a:r>
            <a:r>
              <a:rPr lang="cs-CZ" sz="2000" dirty="0" smtClean="0"/>
              <a:t>personálu</a:t>
            </a:r>
          </a:p>
          <a:p>
            <a:pPr>
              <a:buFontTx/>
              <a:buChar char="-"/>
            </a:pPr>
            <a:r>
              <a:rPr lang="cs-CZ" sz="2000" dirty="0" smtClean="0"/>
              <a:t>Interiér a exteriér IC</a:t>
            </a:r>
          </a:p>
          <a:p>
            <a:pPr>
              <a:buFontTx/>
              <a:buChar char="-"/>
            </a:pPr>
            <a:r>
              <a:rPr lang="cs-CZ" sz="2000" dirty="0" smtClean="0"/>
              <a:t>První dojem</a:t>
            </a:r>
          </a:p>
          <a:p>
            <a:pPr>
              <a:buFontTx/>
              <a:buChar char="-"/>
            </a:pPr>
            <a:r>
              <a:rPr lang="cs-CZ" sz="2000" dirty="0" smtClean="0"/>
              <a:t>Chybějící stojan na kola</a:t>
            </a:r>
            <a:br>
              <a:rPr lang="cs-CZ" sz="2000" dirty="0" smtClean="0"/>
            </a:br>
            <a:r>
              <a:rPr lang="cs-CZ" sz="2000" dirty="0" smtClean="0"/>
              <a:t>(technicky nemožné,</a:t>
            </a:r>
            <a:br>
              <a:rPr lang="cs-CZ" sz="2000" dirty="0" smtClean="0"/>
            </a:br>
            <a:r>
              <a:rPr lang="cs-CZ" sz="2000" dirty="0" smtClean="0"/>
              <a:t>za rohem u radnice je)</a:t>
            </a:r>
          </a:p>
        </p:txBody>
      </p:sp>
      <p:pic>
        <p:nvPicPr>
          <p:cNvPr id="4" name="Picture 2" descr="Oficiální stránky města Klášterec nad Ohří - Informační centr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23678"/>
            <a:ext cx="4032448" cy="268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729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7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Galerie Kryt – V jiném světle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Červenec a srpen, výstava fotografií známých osobností od české fotografky Lenky Hatašové</a:t>
            </a:r>
          </a:p>
          <a:p>
            <a:pPr marL="0" indent="0">
              <a:buNone/>
            </a:pPr>
            <a:endParaRPr lang="cs-CZ" sz="2400" dirty="0" smtClean="0"/>
          </a:p>
        </p:txBody>
      </p:sp>
      <p:pic>
        <p:nvPicPr>
          <p:cNvPr id="7170" name="Picture 2" descr="https://scontent.fprg3-1.fna.fbcdn.net/v/t1.0-9/109708585_3290331834357663_8267367183706321911_o.jpg?_nc_cat=108&amp;_nc_sid=e3f864&amp;_nc_ohc=OC05NrzCazwAX8AHBgc&amp;_nc_ht=scontent.fprg3-1.fna&amp;oh=3ec57fee2512a3e7c648c6c37f909762&amp;oe=5F914CC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0" y="1995686"/>
            <a:ext cx="57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2362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7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Galerie Kryt - Pohlazení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Do 30.10.2020 – sochy od světově uznávané nevidomé sochařky Marianny Jánošíkové Machalové</a:t>
            </a:r>
          </a:p>
          <a:p>
            <a:pPr marL="0" indent="0">
              <a:buNone/>
            </a:pPr>
            <a:endParaRPr lang="cs-CZ" sz="2400" dirty="0" smtClean="0"/>
          </a:p>
        </p:txBody>
      </p:sp>
      <p:pic>
        <p:nvPicPr>
          <p:cNvPr id="1026" name="Picture 2" descr="https://scontent.fprg3-1.fna.fbcdn.net/v/t1.0-9/119009176_3449129698477875_6868357540121903162_n.jpg?_nc_cat=105&amp;_nc_sid=e3f864&amp;_nc_ohc=oOFLjJbq2AMAX9soRWv&amp;_nc_ht=scontent.fprg3-1.fna&amp;oh=a228a1ba506b94ac7ac7e08ad41d3e2c&amp;oe=5F8C9B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t="17237" b="18714"/>
          <a:stretch/>
        </p:blipFill>
        <p:spPr bwMode="auto">
          <a:xfrm>
            <a:off x="1835696" y="1995686"/>
            <a:ext cx="5354958" cy="284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451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7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Galerie Kryt – Unie ROSKA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28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Od 06.11.2020 – benefiční výstava děl známých umělců, výtěžek z prodeje nově</a:t>
            </a:r>
            <a:br>
              <a:rPr lang="cs-CZ" sz="2000" b="1" dirty="0" smtClean="0"/>
            </a:br>
            <a:r>
              <a:rPr lang="cs-CZ" sz="2000" b="1" dirty="0" smtClean="0"/>
              <a:t>vzniklé pobočce ROSKY v CV</a:t>
            </a:r>
          </a:p>
          <a:p>
            <a:pPr marL="0" indent="0">
              <a:buNone/>
            </a:pPr>
            <a:r>
              <a:rPr lang="cs-CZ" sz="2000" dirty="0" smtClean="0"/>
              <a:t>-</a:t>
            </a:r>
            <a:r>
              <a:rPr lang="cs-CZ" sz="2000" b="1" dirty="0" smtClean="0"/>
              <a:t> </a:t>
            </a:r>
            <a:r>
              <a:rPr lang="cs-CZ" sz="2000" dirty="0"/>
              <a:t>Rekondiční </a:t>
            </a:r>
            <a:r>
              <a:rPr lang="cs-CZ" sz="2000" dirty="0" smtClean="0"/>
              <a:t>pobyty, cvičení</a:t>
            </a:r>
            <a:br>
              <a:rPr lang="cs-CZ" sz="2000" dirty="0" smtClean="0"/>
            </a:br>
            <a:r>
              <a:rPr lang="cs-CZ" sz="2000" dirty="0" smtClean="0"/>
              <a:t>pro pacienty s roztroušenou</a:t>
            </a:r>
            <a:br>
              <a:rPr lang="cs-CZ" sz="2000" dirty="0" smtClean="0"/>
            </a:br>
            <a:r>
              <a:rPr lang="cs-CZ" sz="2000" dirty="0" smtClean="0"/>
              <a:t>sklerózou</a:t>
            </a:r>
            <a:endParaRPr lang="cs-CZ" sz="2000" dirty="0"/>
          </a:p>
          <a:p>
            <a:pPr marL="0" indent="0">
              <a:buNone/>
            </a:pPr>
            <a:endParaRPr lang="cs-CZ" sz="2400" dirty="0" smtClean="0"/>
          </a:p>
        </p:txBody>
      </p:sp>
      <p:pic>
        <p:nvPicPr>
          <p:cNvPr id="4100" name="Picture 4" descr="Popis není dostupný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7654"/>
            <a:ext cx="2141824" cy="303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328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7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Křest nové publikace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28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30.10.2020 – křest knihy </a:t>
            </a:r>
            <a:r>
              <a:rPr lang="cs-CZ" sz="2000" b="1" dirty="0"/>
              <a:t>v rámci publikačního plánu </a:t>
            </a:r>
            <a:r>
              <a:rPr lang="cs-CZ" sz="2000" b="1" dirty="0" smtClean="0"/>
              <a:t>města, letos o historii kláštereckého divadla</a:t>
            </a:r>
          </a:p>
          <a:p>
            <a:pPr>
              <a:buFontTx/>
              <a:buChar char="-"/>
            </a:pPr>
            <a:r>
              <a:rPr lang="cs-CZ" sz="2000" dirty="0" smtClean="0"/>
              <a:t>Autor </a:t>
            </a:r>
            <a:r>
              <a:rPr lang="cs-CZ" sz="2000" dirty="0"/>
              <a:t>Jan </a:t>
            </a:r>
            <a:r>
              <a:rPr lang="cs-CZ" sz="2000" dirty="0" smtClean="0"/>
              <a:t>Milota</a:t>
            </a:r>
          </a:p>
          <a:p>
            <a:pPr>
              <a:buFontTx/>
              <a:buChar char="-"/>
            </a:pPr>
            <a:r>
              <a:rPr lang="cs-CZ" sz="2000" dirty="0" smtClean="0"/>
              <a:t>V rámci Kláštereckých</a:t>
            </a:r>
            <a:br>
              <a:rPr lang="cs-CZ" sz="2000" dirty="0" smtClean="0"/>
            </a:br>
            <a:r>
              <a:rPr lang="cs-CZ" sz="2000" dirty="0" smtClean="0"/>
              <a:t>divadelních žní</a:t>
            </a:r>
          </a:p>
          <a:p>
            <a:pPr>
              <a:buFontTx/>
              <a:buChar char="-"/>
            </a:pPr>
            <a:r>
              <a:rPr lang="cs-CZ" sz="2000" dirty="0" smtClean="0"/>
              <a:t>50. výročí DS Klas</a:t>
            </a:r>
            <a:br>
              <a:rPr lang="cs-CZ" sz="2000" dirty="0" smtClean="0"/>
            </a:br>
            <a:endParaRPr lang="cs-CZ" sz="2000" dirty="0"/>
          </a:p>
          <a:p>
            <a:pPr marL="0" indent="0">
              <a:buNone/>
            </a:pPr>
            <a:endParaRPr lang="cs-CZ" sz="24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0252" t="16001" r="20116" b="11990"/>
          <a:stretch/>
        </p:blipFill>
        <p:spPr>
          <a:xfrm>
            <a:off x="4355976" y="2132856"/>
            <a:ext cx="381642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74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sociálních věcí, školství a sportu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PhDr. Jiřina Malastová</a:t>
            </a:r>
            <a:br>
              <a:rPr lang="cs-CZ" sz="3200" b="1" dirty="0"/>
            </a:br>
            <a:r>
              <a:rPr lang="cs-CZ" sz="3200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2118788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ŠKOLSKÁ ZAŘÍZENÍ 2020</a:t>
            </a:r>
            <a:endParaRPr lang="cs-CZ" sz="2800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1"/>
          <a:stretch/>
        </p:blipFill>
        <p:spPr>
          <a:xfrm>
            <a:off x="639280" y="1063228"/>
            <a:ext cx="5084848" cy="351423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9"/>
          <a:stretch/>
        </p:blipFill>
        <p:spPr>
          <a:xfrm>
            <a:off x="5794621" y="1063228"/>
            <a:ext cx="2571719" cy="150852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" t="-3528" r="233" b="-2342"/>
          <a:stretch/>
        </p:blipFill>
        <p:spPr>
          <a:xfrm>
            <a:off x="5794621" y="2571750"/>
            <a:ext cx="2571720" cy="204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940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Zahájení školního roku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/>
              <a:t>Mateřská škola</a:t>
            </a:r>
          </a:p>
          <a:p>
            <a:pPr>
              <a:buFontTx/>
              <a:buChar char="-"/>
            </a:pPr>
            <a:r>
              <a:rPr lang="cs-CZ" sz="2000" dirty="0" smtClean="0"/>
              <a:t>přivítáno 152 </a:t>
            </a:r>
            <a:r>
              <a:rPr lang="cs-CZ" sz="2000" dirty="0"/>
              <a:t>dětí s povinným předškolním </a:t>
            </a:r>
            <a:r>
              <a:rPr lang="cs-CZ" sz="2000" dirty="0" smtClean="0"/>
              <a:t>vzděláváním</a:t>
            </a:r>
          </a:p>
          <a:p>
            <a:pPr>
              <a:buFontTx/>
              <a:buChar char="-"/>
            </a:pPr>
            <a:r>
              <a:rPr lang="cs-CZ" sz="2000" dirty="0" smtClean="0"/>
              <a:t>darem pracovní sešit a omalovánky</a:t>
            </a:r>
            <a:endParaRPr lang="cs-CZ" sz="2400" dirty="0" smtClean="0"/>
          </a:p>
          <a:p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-203" r="22500" b="30001"/>
          <a:stretch/>
        </p:blipFill>
        <p:spPr>
          <a:xfrm>
            <a:off x="6516216" y="2355726"/>
            <a:ext cx="1360967" cy="22477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3086877"/>
            <a:ext cx="2690313" cy="15121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8" b="8842"/>
          <a:stretch/>
        </p:blipFill>
        <p:spPr>
          <a:xfrm>
            <a:off x="1259632" y="2578399"/>
            <a:ext cx="1507868" cy="20162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3634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Zahájení školního roku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5266928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 smtClean="0"/>
              <a:t>Základní školy</a:t>
            </a:r>
          </a:p>
          <a:p>
            <a:pPr>
              <a:buFontTx/>
              <a:buChar char="-"/>
            </a:pPr>
            <a:r>
              <a:rPr lang="cs-CZ" sz="2000" dirty="0" smtClean="0"/>
              <a:t>do prvních tříd nastoupilo  155 žáků</a:t>
            </a:r>
          </a:p>
          <a:p>
            <a:pPr>
              <a:buFontTx/>
              <a:buChar char="-"/>
            </a:pPr>
            <a:r>
              <a:rPr lang="cs-CZ" sz="2000" dirty="0" smtClean="0"/>
              <a:t>darem kufřík na výtvarné pomůcky</a:t>
            </a:r>
            <a:endParaRPr lang="cs-CZ" sz="2400" dirty="0" smtClean="0"/>
          </a:p>
          <a:p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807" y="1107456"/>
            <a:ext cx="2684897" cy="35798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571750"/>
            <a:ext cx="2640163" cy="19801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66075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Poznáváme společně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000" dirty="0" smtClean="0"/>
              <a:t>zahájení 5.9. v renesančním sále</a:t>
            </a:r>
          </a:p>
          <a:p>
            <a:pPr>
              <a:buFontTx/>
              <a:buChar char="-"/>
            </a:pPr>
            <a:r>
              <a:rPr lang="cs-CZ" sz="2000" dirty="0" smtClean="0"/>
              <a:t>přihlášku podalo 82 seniorů</a:t>
            </a:r>
          </a:p>
          <a:p>
            <a:pPr>
              <a:buFontTx/>
              <a:buChar char="-"/>
            </a:pPr>
            <a:r>
              <a:rPr lang="cs-CZ" sz="2000" dirty="0" smtClean="0"/>
              <a:t>otevřeno 13 kurzů</a:t>
            </a:r>
          </a:p>
          <a:p>
            <a:pPr>
              <a:buFontTx/>
              <a:buChar char="-"/>
            </a:pPr>
            <a:r>
              <a:rPr lang="cs-CZ" sz="2000" dirty="0"/>
              <a:t>ø počet přihlášených kurzů:  3,5/osoba</a:t>
            </a:r>
          </a:p>
          <a:p>
            <a:pPr>
              <a:buFontTx/>
              <a:buChar char="-"/>
            </a:pPr>
            <a:endParaRPr lang="cs-CZ" sz="2400" dirty="0" smtClean="0"/>
          </a:p>
          <a:p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510">
            <a:off x="1789933" y="2873045"/>
            <a:ext cx="1460761" cy="19476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1" b="13571"/>
          <a:stretch/>
        </p:blipFill>
        <p:spPr>
          <a:xfrm>
            <a:off x="6271933" y="1655112"/>
            <a:ext cx="2414867" cy="24482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973">
            <a:off x="4329941" y="2888249"/>
            <a:ext cx="1447260" cy="19296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07536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Hurá už je tu škola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sz="2000" dirty="0" smtClean="0"/>
              <a:t>zábavné odpoledne 6.9. v letním kině</a:t>
            </a:r>
          </a:p>
          <a:p>
            <a:pPr>
              <a:buFontTx/>
              <a:buChar char="-"/>
            </a:pPr>
            <a:r>
              <a:rPr lang="cs-CZ" sz="2000" dirty="0" smtClean="0"/>
              <a:t>prezentace sportovních klubů</a:t>
            </a:r>
          </a:p>
          <a:p>
            <a:pPr>
              <a:buFontTx/>
              <a:buChar char="-"/>
            </a:pPr>
            <a:endParaRPr lang="cs-CZ" sz="2400" dirty="0" smtClean="0"/>
          </a:p>
          <a:p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 b="14036"/>
          <a:stretch/>
        </p:blipFill>
        <p:spPr>
          <a:xfrm>
            <a:off x="6404399" y="987574"/>
            <a:ext cx="2198843" cy="21602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8" r="3121"/>
          <a:stretch/>
        </p:blipFill>
        <p:spPr>
          <a:xfrm>
            <a:off x="539550" y="2067694"/>
            <a:ext cx="2234847" cy="24677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3" r="6941" b="6145"/>
          <a:stretch/>
        </p:blipFill>
        <p:spPr>
          <a:xfrm>
            <a:off x="2996265" y="2130107"/>
            <a:ext cx="2210352" cy="24053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t="18561" r="2405" b="7197"/>
          <a:stretch/>
        </p:blipFill>
        <p:spPr>
          <a:xfrm>
            <a:off x="5428485" y="2519267"/>
            <a:ext cx="1951828" cy="20162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1643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11509"/>
            <a:ext cx="8229600" cy="651719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Mateřská škola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dirty="0" smtClean="0"/>
              <a:t>7. ročník výtvarné výstavy </a:t>
            </a:r>
            <a:r>
              <a:rPr lang="cs-CZ" sz="2000" dirty="0"/>
              <a:t>mateřských škol </a:t>
            </a:r>
            <a:endParaRPr lang="cs-CZ" sz="2000" dirty="0" smtClean="0"/>
          </a:p>
          <a:p>
            <a:pPr marL="0" indent="0" algn="ctr">
              <a:buNone/>
            </a:pPr>
            <a:r>
              <a:rPr lang="cs-CZ" sz="2000" b="1" dirty="0" smtClean="0"/>
              <a:t>Jak </a:t>
            </a:r>
            <a:r>
              <a:rPr lang="cs-CZ" sz="2000" b="1" dirty="0"/>
              <a:t>to vidí děti – </a:t>
            </a:r>
            <a:r>
              <a:rPr lang="cs-CZ" sz="2000" b="1" dirty="0" smtClean="0"/>
              <a:t>téma </a:t>
            </a:r>
            <a:r>
              <a:rPr lang="cs-CZ" sz="2000" b="1" dirty="0"/>
              <a:t>Malované písničky </a:t>
            </a:r>
            <a:endParaRPr lang="cs-CZ" sz="2000" b="1" dirty="0" smtClean="0"/>
          </a:p>
          <a:p>
            <a:pPr marL="0" indent="0" algn="ctr">
              <a:buNone/>
            </a:pPr>
            <a:r>
              <a:rPr lang="cs-CZ" sz="2000" dirty="0" smtClean="0"/>
              <a:t>prostory </a:t>
            </a:r>
            <a:r>
              <a:rPr lang="cs-CZ" sz="2000" dirty="0"/>
              <a:t>kláštereckého zámku </a:t>
            </a:r>
            <a:r>
              <a:rPr lang="cs-CZ" sz="2000" dirty="0" smtClean="0"/>
              <a:t>v měsíci září </a:t>
            </a:r>
            <a:r>
              <a:rPr lang="cs-CZ" sz="2000" dirty="0"/>
              <a:t>a </a:t>
            </a:r>
            <a:r>
              <a:rPr lang="cs-CZ" sz="2000" dirty="0" smtClean="0"/>
              <a:t>říjen</a:t>
            </a:r>
            <a:endParaRPr lang="cs-CZ" sz="20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2964445" y="2499742"/>
            <a:ext cx="3215109" cy="2411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03198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Základní škola Krátká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147248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dirty="0" smtClean="0"/>
              <a:t>předávání certifikátů Cambridge </a:t>
            </a:r>
            <a:r>
              <a:rPr lang="cs-CZ" sz="2000" dirty="0" err="1" smtClean="0"/>
              <a:t>English</a:t>
            </a:r>
            <a:endParaRPr lang="cs-CZ" sz="1400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504" y="2076879"/>
            <a:ext cx="3356992" cy="25177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47319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Nadaní žáci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147248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8. září proběhlo </a:t>
            </a:r>
            <a:r>
              <a:rPr lang="cs-CZ" sz="2000" dirty="0"/>
              <a:t>na </a:t>
            </a:r>
            <a:r>
              <a:rPr lang="cs-CZ" sz="2000" dirty="0" smtClean="0"/>
              <a:t>ZŠ Krátká </a:t>
            </a:r>
            <a:r>
              <a:rPr lang="cs-CZ" sz="2000" dirty="0"/>
              <a:t>setkání Krajské koordinační skupiny pro podporu </a:t>
            </a:r>
            <a:r>
              <a:rPr lang="cs-CZ" sz="2000" dirty="0" smtClean="0"/>
              <a:t>nadání, jejíž členem je Mgr</a:t>
            </a:r>
            <a:r>
              <a:rPr lang="cs-CZ" sz="2000" dirty="0"/>
              <a:t>. </a:t>
            </a:r>
            <a:r>
              <a:rPr lang="cs-CZ" sz="2000" dirty="0" smtClean="0"/>
              <a:t>Gabriela Jedličková, která je zároveň zapojena i v </a:t>
            </a:r>
            <a:r>
              <a:rPr lang="cs-CZ" sz="2000" dirty="0"/>
              <a:t>projektu „Podpora úspěšnosti ve </a:t>
            </a:r>
            <a:r>
              <a:rPr lang="cs-CZ" sz="2000" dirty="0" smtClean="0"/>
              <a:t>vzdělávání v </a:t>
            </a:r>
            <a:r>
              <a:rPr lang="cs-CZ" sz="2000" dirty="0"/>
              <a:t>Ústeckém kraji</a:t>
            </a:r>
            <a:r>
              <a:rPr lang="cs-CZ" sz="2000" dirty="0" smtClean="0"/>
              <a:t>“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ZŠ Krátká je brána jako leader </a:t>
            </a:r>
            <a:r>
              <a:rPr lang="cs-CZ" sz="2000" dirty="0"/>
              <a:t>a příklad dobré (inspirativní) </a:t>
            </a:r>
            <a:r>
              <a:rPr lang="cs-CZ" sz="2000" dirty="0" smtClean="0"/>
              <a:t>praxe.</a:t>
            </a:r>
            <a:endParaRPr lang="cs-CZ" sz="2000" dirty="0"/>
          </a:p>
          <a:p>
            <a:pPr marL="0" indent="0" algn="ctr">
              <a:buNone/>
            </a:pPr>
            <a:endParaRPr lang="cs-CZ" sz="1400" dirty="0" smtClean="0"/>
          </a:p>
        </p:txBody>
      </p:sp>
    </p:spTree>
    <p:extLst>
      <p:ext uri="{BB962C8B-B14F-4D97-AF65-F5344CB8AC3E}">
        <p14:creationId xmlns:p14="http://schemas.microsoft.com/office/powerpoint/2010/main" val="1895432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Městský ústav sociálních služeb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147248" cy="339447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Autonomní systém měření teploty </a:t>
            </a:r>
          </a:p>
          <a:p>
            <a:pPr marL="0" indent="0">
              <a:buNone/>
            </a:pPr>
            <a:r>
              <a:rPr lang="cs-CZ" sz="1400" dirty="0" smtClean="0"/>
              <a:t>zvukově </a:t>
            </a:r>
            <a:r>
              <a:rPr lang="cs-CZ" sz="1400" dirty="0"/>
              <a:t>upozorní na osobu se zvýšenou teplotou a odešle okamžitý </a:t>
            </a:r>
            <a:r>
              <a:rPr lang="cs-CZ" sz="1400" dirty="0" smtClean="0"/>
              <a:t>e-mail </a:t>
            </a:r>
            <a:r>
              <a:rPr lang="cs-CZ" sz="1400" dirty="0"/>
              <a:t>s </a:t>
            </a:r>
            <a:r>
              <a:rPr lang="cs-CZ" sz="1400" dirty="0" smtClean="0"/>
              <a:t>upozorněním </a:t>
            </a:r>
            <a:r>
              <a:rPr lang="cs-CZ" sz="1400" dirty="0"/>
              <a:t>odpovědné osobě (ředitelce nebo zástupkyni</a:t>
            </a:r>
            <a:r>
              <a:rPr lang="cs-CZ" sz="1400" dirty="0" smtClean="0"/>
              <a:t>)</a:t>
            </a:r>
          </a:p>
          <a:p>
            <a:pPr marL="0" indent="0">
              <a:buNone/>
            </a:pPr>
            <a:endParaRPr lang="cs-CZ" sz="1400" dirty="0"/>
          </a:p>
          <a:p>
            <a:r>
              <a:rPr lang="cs-CZ" sz="2000" dirty="0"/>
              <a:t>Od 18.9. zákaz návštěv v domově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4800" r="24801"/>
          <a:stretch/>
        </p:blipFill>
        <p:spPr>
          <a:xfrm>
            <a:off x="6156176" y="1898485"/>
            <a:ext cx="1358835" cy="269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809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Městský ústav sociálních služeb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147248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Instalace sochy, která znázorňuje logo MÚSS ve tvaru krmítka od výtvarníka Pavla Lakomého</a:t>
            </a:r>
            <a:endParaRPr lang="cs-CZ" sz="1400" dirty="0" smtClean="0"/>
          </a:p>
        </p:txBody>
      </p:sp>
      <p:pic>
        <p:nvPicPr>
          <p:cNvPr id="4" name="Obrázek 3" descr="P1110044.JPG"/>
          <p:cNvPicPr>
            <a:picLocks noChangeAspect="1"/>
          </p:cNvPicPr>
          <p:nvPr/>
        </p:nvPicPr>
        <p:blipFill>
          <a:blip r:embed="rId2" cstate="print"/>
          <a:srcRect l="14828" t="3123" b="12517"/>
          <a:stretch>
            <a:fillRect/>
          </a:stretch>
        </p:blipFill>
        <p:spPr>
          <a:xfrm rot="5400000">
            <a:off x="5074698" y="2069052"/>
            <a:ext cx="2807867" cy="20850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2541101"/>
            <a:ext cx="1838005" cy="195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741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Městský ústav sociálních služeb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147248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V průběhu prázdnin proběhlo několik venkovních aktivit pro zpestření života seniorů v domově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4973" y="1707654"/>
            <a:ext cx="3178592" cy="14668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57" y="1995686"/>
            <a:ext cx="2664296" cy="19966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3094133"/>
            <a:ext cx="2241796" cy="16789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5333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/>
              <a:t>MŠ Souběžná - </a:t>
            </a:r>
            <a:r>
              <a:rPr lang="cs-CZ" sz="2800" b="1" dirty="0" err="1" smtClean="0"/>
              <a:t>miniaréna</a:t>
            </a:r>
            <a:endParaRPr lang="cs-CZ" sz="28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57498"/>
            <a:ext cx="6275040" cy="352971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r="9472"/>
          <a:stretch/>
        </p:blipFill>
        <p:spPr>
          <a:xfrm rot="5400000">
            <a:off x="6466648" y="1441953"/>
            <a:ext cx="2604605" cy="18356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02" y="3723878"/>
            <a:ext cx="1835696" cy="103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607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Proběhlé akce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147248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endParaRPr lang="cs-CZ" sz="1200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63" y="1066902"/>
            <a:ext cx="2606228" cy="18409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125" y="1179105"/>
            <a:ext cx="2405094" cy="34155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5871">
            <a:off x="828387" y="2366251"/>
            <a:ext cx="2718488" cy="22744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598">
            <a:off x="3746845" y="1598473"/>
            <a:ext cx="2039815" cy="28851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912877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239602"/>
            <a:ext cx="8784976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místního hospodářství, </a:t>
            </a:r>
            <a:br>
              <a:rPr lang="cs-CZ" sz="4000" b="1" dirty="0"/>
            </a:br>
            <a:r>
              <a:rPr lang="cs-CZ" sz="4000" b="1" dirty="0"/>
              <a:t>dopravy a životního prostředí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Ing. Jiří Jaroš</a:t>
            </a:r>
            <a:br>
              <a:rPr lang="cs-CZ" sz="3200" b="1" dirty="0"/>
            </a:br>
            <a:r>
              <a:rPr lang="cs-CZ" sz="3200" dirty="0"/>
              <a:t>radní pro místní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28575140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Dětské hřiště v Klášterecké Jeseni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63228"/>
            <a:ext cx="4104456" cy="307834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55576" y="4185127"/>
            <a:ext cx="7931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	Dodavatelé: Hřiště pod Květinou s.r.o., Klášterecká Kyselka s.r.o. </a:t>
            </a:r>
          </a:p>
          <a:p>
            <a:r>
              <a:rPr lang="cs-CZ" dirty="0" smtClean="0"/>
              <a:t>	Náklady: 230 000 Kč vč. DPH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671" y="1063228"/>
            <a:ext cx="4123597" cy="309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597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Fitness u gymnázia</a:t>
            </a:r>
            <a:endParaRPr lang="cs-CZ" sz="2800" b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87574"/>
            <a:ext cx="5981495" cy="3364591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043608" y="4352165"/>
            <a:ext cx="7024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</a:t>
            </a:r>
            <a:r>
              <a:rPr lang="cs-CZ" dirty="0" smtClean="0"/>
              <a:t>     Dodavatelé: Bonita Group </a:t>
            </a:r>
            <a:r>
              <a:rPr lang="cs-CZ" dirty="0" err="1" smtClean="0"/>
              <a:t>Service</a:t>
            </a:r>
            <a:r>
              <a:rPr lang="cs-CZ" dirty="0" smtClean="0"/>
              <a:t> s.r.o., Klášterecká Kyselka s.r.o.         </a:t>
            </a:r>
          </a:p>
          <a:p>
            <a:r>
              <a:rPr lang="cs-CZ" dirty="0" smtClean="0"/>
              <a:t>      Náklady</a:t>
            </a:r>
            <a:r>
              <a:rPr lang="cs-CZ" dirty="0"/>
              <a:t>: </a:t>
            </a:r>
            <a:r>
              <a:rPr lang="cs-CZ" dirty="0" smtClean="0"/>
              <a:t>250 000 Kč vč. DPH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55371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83517"/>
            <a:ext cx="8229600" cy="579711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Agility hřiště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061466"/>
            <a:ext cx="5753261" cy="3166470"/>
          </a:xfrm>
        </p:spPr>
      </p:pic>
      <p:sp>
        <p:nvSpPr>
          <p:cNvPr id="5" name="TextovéPole 4"/>
          <p:cNvSpPr txBox="1"/>
          <p:nvPr/>
        </p:nvSpPr>
        <p:spPr>
          <a:xfrm>
            <a:off x="6004780" y="1061465"/>
            <a:ext cx="313922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 smtClean="0"/>
              <a:t>Překážky</a:t>
            </a:r>
          </a:p>
          <a:p>
            <a:r>
              <a:rPr lang="cs-CZ" sz="1600" dirty="0" smtClean="0"/>
              <a:t>Hřiště pod Květinou s.r.o. </a:t>
            </a:r>
          </a:p>
          <a:p>
            <a:endParaRPr lang="cs-CZ" dirty="0" smtClean="0"/>
          </a:p>
          <a:p>
            <a:r>
              <a:rPr lang="cs-CZ" sz="1500" b="1" dirty="0" smtClean="0"/>
              <a:t>Oplocení</a:t>
            </a:r>
          </a:p>
          <a:p>
            <a:r>
              <a:rPr lang="cs-CZ" sz="1600" dirty="0" smtClean="0"/>
              <a:t>Severočeská stavební Klášterec a.s.</a:t>
            </a:r>
          </a:p>
          <a:p>
            <a:endParaRPr lang="cs-CZ" dirty="0" smtClean="0"/>
          </a:p>
          <a:p>
            <a:r>
              <a:rPr lang="cs-CZ" sz="1500" b="1" dirty="0" smtClean="0"/>
              <a:t>Terénní úpravy</a:t>
            </a:r>
          </a:p>
          <a:p>
            <a:r>
              <a:rPr lang="cs-CZ" sz="1600" dirty="0" smtClean="0"/>
              <a:t>Rudolf </a:t>
            </a:r>
            <a:r>
              <a:rPr lang="cs-CZ" sz="1600" dirty="0" err="1" smtClean="0"/>
              <a:t>Stütz</a:t>
            </a:r>
            <a:r>
              <a:rPr lang="cs-CZ" sz="1600" dirty="0" smtClean="0"/>
              <a:t> </a:t>
            </a:r>
          </a:p>
          <a:p>
            <a:r>
              <a:rPr lang="cs-CZ" sz="1500" b="1" dirty="0" smtClean="0"/>
              <a:t>Mobiliář</a:t>
            </a:r>
          </a:p>
          <a:p>
            <a:r>
              <a:rPr lang="cs-CZ" sz="1600" dirty="0" smtClean="0"/>
              <a:t>Klášterecká Kyselka </a:t>
            </a:r>
          </a:p>
          <a:p>
            <a:endParaRPr lang="cs-CZ" sz="1600" dirty="0"/>
          </a:p>
          <a:p>
            <a:r>
              <a:rPr lang="cs-CZ" sz="1500" b="1" dirty="0" smtClean="0"/>
              <a:t>Náklady</a:t>
            </a:r>
          </a:p>
          <a:p>
            <a:r>
              <a:rPr lang="cs-CZ" sz="1600" dirty="0" smtClean="0"/>
              <a:t>250 000 Kč vč. DPH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2886270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994172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Placené parkování v ul. Dlouhá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8198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500" dirty="0" smtClean="0"/>
          </a:p>
          <a:p>
            <a:pPr marL="0" indent="0">
              <a:buNone/>
            </a:pPr>
            <a:endParaRPr lang="cs-CZ" sz="1500" dirty="0"/>
          </a:p>
          <a:p>
            <a:pPr marL="0" indent="0">
              <a:buNone/>
            </a:pPr>
            <a:endParaRPr lang="cs-CZ" sz="1500" dirty="0" smtClean="0"/>
          </a:p>
          <a:p>
            <a:pPr marL="0" indent="0">
              <a:buNone/>
            </a:pPr>
            <a:r>
              <a:rPr lang="cs-CZ" sz="1500" dirty="0"/>
              <a:t> </a:t>
            </a:r>
            <a:r>
              <a:rPr lang="cs-CZ" sz="1500" dirty="0" smtClean="0"/>
              <a:t>           Dodavatelé: Green Center s.r.o., </a:t>
            </a:r>
          </a:p>
          <a:p>
            <a:pPr marL="0" indent="0">
              <a:buNone/>
            </a:pPr>
            <a:r>
              <a:rPr lang="cs-CZ" sz="1500" dirty="0" smtClean="0"/>
              <a:t>	  </a:t>
            </a:r>
            <a:r>
              <a:rPr lang="cs-CZ" sz="1500" dirty="0"/>
              <a:t> </a:t>
            </a:r>
            <a:r>
              <a:rPr lang="cs-CZ" sz="1500" dirty="0" smtClean="0"/>
              <a:t>            Hanzl Elektromontáže s.r.o., </a:t>
            </a:r>
          </a:p>
          <a:p>
            <a:pPr marL="0" indent="0">
              <a:buNone/>
            </a:pPr>
            <a:r>
              <a:rPr lang="cs-CZ" sz="1500" dirty="0" smtClean="0"/>
              <a:t>	               Klášterecká Kyselka s.r.o.</a:t>
            </a:r>
          </a:p>
          <a:p>
            <a:pPr marL="0" indent="0">
              <a:buNone/>
            </a:pPr>
            <a:r>
              <a:rPr lang="cs-CZ" sz="1500" dirty="0" smtClean="0"/>
              <a:t> </a:t>
            </a:r>
          </a:p>
          <a:p>
            <a:pPr marL="0" indent="0">
              <a:buNone/>
            </a:pPr>
            <a:r>
              <a:rPr lang="cs-CZ" sz="1500" dirty="0"/>
              <a:t> </a:t>
            </a:r>
            <a:r>
              <a:rPr lang="cs-CZ" sz="1500" dirty="0" smtClean="0"/>
              <a:t>           Náklady:      300 000 Kč vč. DPH</a:t>
            </a:r>
            <a:endParaRPr lang="cs-CZ" sz="1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27" y="1059582"/>
            <a:ext cx="3573016" cy="267976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059582"/>
            <a:ext cx="3101279" cy="39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229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08111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Výměna svítidel </a:t>
            </a:r>
            <a:r>
              <a:rPr lang="cs-CZ" sz="2800" b="1" dirty="0" err="1" smtClean="0"/>
              <a:t>Petlérská</a:t>
            </a:r>
            <a:endParaRPr lang="cs-CZ" sz="28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-324544" y="4321951"/>
            <a:ext cx="648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		Dodavatel: </a:t>
            </a:r>
            <a:r>
              <a:rPr lang="cs-CZ" dirty="0" err="1" smtClean="0"/>
              <a:t>Elektronovy</a:t>
            </a:r>
            <a:r>
              <a:rPr lang="cs-CZ" dirty="0" smtClean="0"/>
              <a:t> </a:t>
            </a:r>
            <a:r>
              <a:rPr lang="cs-CZ" dirty="0" err="1" smtClean="0"/>
              <a:t>Trade</a:t>
            </a:r>
            <a:r>
              <a:rPr lang="cs-CZ" dirty="0" smtClean="0"/>
              <a:t> s.r.o.                       </a:t>
            </a:r>
          </a:p>
          <a:p>
            <a:r>
              <a:rPr lang="cs-CZ" dirty="0"/>
              <a:t>	</a:t>
            </a:r>
            <a:r>
              <a:rPr lang="cs-CZ" dirty="0" smtClean="0"/>
              <a:t>	Náklady: 230 000 Kč vč. DPH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21041"/>
            <a:ext cx="4392489" cy="32943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30" y="1021040"/>
            <a:ext cx="2470776" cy="32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967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141635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Kontejnerové stání v </a:t>
            </a:r>
            <a:r>
              <a:rPr lang="cs-CZ" sz="2800" b="1" dirty="0" err="1" smtClean="0"/>
              <a:t>Ciboušově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5728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		Dodavatel: Klášterecká Kyselka </a:t>
            </a:r>
            <a:r>
              <a:rPr lang="cs-CZ" sz="2000" dirty="0" err="1" smtClean="0"/>
              <a:t>s.r.o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		Náklady: 25 000 Kč vč. DPH 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80369"/>
            <a:ext cx="3874983" cy="29062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80370"/>
            <a:ext cx="3874983" cy="290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66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err="1" smtClean="0"/>
              <a:t>Sala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terrena</a:t>
            </a:r>
            <a:r>
              <a:rPr lang="cs-CZ" sz="2800" b="1" dirty="0" smtClean="0"/>
              <a:t> - oprava korunní římsy</a:t>
            </a: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1" b="5961"/>
          <a:stretch/>
        </p:blipFill>
        <p:spPr>
          <a:xfrm>
            <a:off x="755576" y="1063228"/>
            <a:ext cx="7739660" cy="3693444"/>
          </a:xfrm>
        </p:spPr>
      </p:pic>
    </p:spTree>
    <p:extLst>
      <p:ext uri="{BB962C8B-B14F-4D97-AF65-F5344CB8AC3E}">
        <p14:creationId xmlns:p14="http://schemas.microsoft.com/office/powerpoint/2010/main" val="3760493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Rekonstrukce parkové zdi - ul. Vodní</a:t>
            </a:r>
            <a:endParaRPr lang="cs-CZ" sz="2800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7"/>
          <a:stretch/>
        </p:blipFill>
        <p:spPr>
          <a:xfrm>
            <a:off x="690318" y="1063228"/>
            <a:ext cx="7763363" cy="3668762"/>
          </a:xfrm>
        </p:spPr>
      </p:pic>
    </p:spTree>
    <p:extLst>
      <p:ext uri="{BB962C8B-B14F-4D97-AF65-F5344CB8AC3E}">
        <p14:creationId xmlns:p14="http://schemas.microsoft.com/office/powerpoint/2010/main" val="715934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Hala I.P. Verne – rekonstrukce střechy</a:t>
            </a:r>
            <a:endParaRPr lang="cs-CZ" sz="2800" b="1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2" b="25318"/>
          <a:stretch/>
        </p:blipFill>
        <p:spPr>
          <a:xfrm>
            <a:off x="683568" y="1063229"/>
            <a:ext cx="7867824" cy="3698016"/>
          </a:xfrm>
        </p:spPr>
      </p:pic>
    </p:spTree>
    <p:extLst>
      <p:ext uri="{BB962C8B-B14F-4D97-AF65-F5344CB8AC3E}">
        <p14:creationId xmlns:p14="http://schemas.microsoft.com/office/powerpoint/2010/main" val="1270946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555526"/>
            <a:ext cx="8507288" cy="507702"/>
          </a:xfrm>
        </p:spPr>
        <p:txBody>
          <a:bodyPr>
            <a:noAutofit/>
          </a:bodyPr>
          <a:lstStyle/>
          <a:p>
            <a:r>
              <a:rPr lang="cs-CZ" sz="2600" b="1" dirty="0" smtClean="0"/>
              <a:t>ZŠ </a:t>
            </a:r>
            <a:r>
              <a:rPr lang="cs-CZ" sz="2600" b="1" dirty="0" err="1" smtClean="0"/>
              <a:t>Petlérská</a:t>
            </a:r>
            <a:r>
              <a:rPr lang="cs-CZ" sz="2600" b="1" dirty="0" smtClean="0"/>
              <a:t> - ul. Havlíčkova – výměna oken</a:t>
            </a:r>
            <a:endParaRPr lang="cs-CZ" sz="2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64"/>
          <a:stretch/>
        </p:blipFill>
        <p:spPr>
          <a:xfrm>
            <a:off x="716986" y="1063228"/>
            <a:ext cx="7710028" cy="3698404"/>
          </a:xfrm>
        </p:spPr>
      </p:pic>
    </p:spTree>
    <p:extLst>
      <p:ext uri="{BB962C8B-B14F-4D97-AF65-F5344CB8AC3E}">
        <p14:creationId xmlns:p14="http://schemas.microsoft.com/office/powerpoint/2010/main" val="317762294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940</Words>
  <Application>Microsoft Office PowerPoint</Application>
  <PresentationFormat>Předvádění na obrazovce (16:9)</PresentationFormat>
  <Paragraphs>258</Paragraphs>
  <Slides>57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1" baseType="lpstr">
      <vt:lpstr>Arial</vt:lpstr>
      <vt:lpstr>Calibri</vt:lpstr>
      <vt:lpstr>Verdana</vt:lpstr>
      <vt:lpstr>Motiv systému Office</vt:lpstr>
      <vt:lpstr>Odbor výstavby a rozvoje města  Mgr. Vojtěch Marvan radní pro investice </vt:lpstr>
      <vt:lpstr>STADION – výsledkové tabule</vt:lpstr>
      <vt:lpstr>Zvýšení bezpečnosti přechodu v ul. Školní</vt:lpstr>
      <vt:lpstr>ŠKOLSKÁ ZAŘÍZENÍ 2020</vt:lpstr>
      <vt:lpstr>MŠ Souběžná - miniaréna</vt:lpstr>
      <vt:lpstr>Sala terrena - oprava korunní římsy</vt:lpstr>
      <vt:lpstr>Rekonstrukce parkové zdi - ul. Vodní</vt:lpstr>
      <vt:lpstr>Hala I.P. Verne – rekonstrukce střechy</vt:lpstr>
      <vt:lpstr>ZŠ Petlérská - ul. Havlíčkova – výměna oken</vt:lpstr>
      <vt:lpstr>Hrad Šumná – záchranné práce IV. etapa</vt:lpstr>
      <vt:lpstr>Rekonstrukce lávky přes Klášterecký potok</vt:lpstr>
      <vt:lpstr>FK Rašovice – rekonstrukce hřiště</vt:lpstr>
      <vt:lpstr>KULTURNÍ DŮM – modernizace a dostavba</vt:lpstr>
      <vt:lpstr>CYKLOSTEZKA Klášterecký potok</vt:lpstr>
      <vt:lpstr>Dopravní terminál ul. Nádražní</vt:lpstr>
      <vt:lpstr>Odbor finanční  Bc. Pavla Zemančíková radní pro ekonomiku </vt:lpstr>
      <vt:lpstr>Rozbor hospodaření města k 31.08.2020 </vt:lpstr>
      <vt:lpstr>Příjem ze sdílených daní  (porovnání s rokem 2019)</vt:lpstr>
      <vt:lpstr>Příjem ze sdílených daní  (porovnání s rozpočtem 2020)</vt:lpstr>
      <vt:lpstr>Odbor správy majetku a bytového fondu  Bc. Pavla Zemančíková radní pro správu majetku</vt:lpstr>
      <vt:lpstr>  Výběrové řízení na dodavatele zemního plynu pro období 2021 - 2022</vt:lpstr>
      <vt:lpstr>Prezentace aplikace PowerPoint</vt:lpstr>
      <vt:lpstr>   Výběrové řízení na dodavatele elektrické energie pro období 9/2020 - 12/2021 </vt:lpstr>
      <vt:lpstr>Prezentace aplikace PowerPoint</vt:lpstr>
      <vt:lpstr>Prodej bytové jednotky B. Němcové 366/9</vt:lpstr>
      <vt:lpstr>Odbor komunikace a cestovního ruchu  Mgr. Vojtěch Marvan radní pro komunikaci a cestovní ruch</vt:lpstr>
      <vt:lpstr>Společně pro Klášterec</vt:lpstr>
      <vt:lpstr>Klášterecké noviny</vt:lpstr>
      <vt:lpstr>Veřejná sbírka pro Františka</vt:lpstr>
      <vt:lpstr>Dar od ZF Electronics, s.r.o.</vt:lpstr>
      <vt:lpstr>Dny evropského dědictví</vt:lpstr>
      <vt:lpstr>350. narozeniny kostela Nejsvětější Trojice na farní zahradě</vt:lpstr>
      <vt:lpstr>Turistické informační centrum</vt:lpstr>
      <vt:lpstr>Turistické informační centrum</vt:lpstr>
      <vt:lpstr>Galerie Kryt – V jiném světle</vt:lpstr>
      <vt:lpstr>Galerie Kryt - Pohlazení</vt:lpstr>
      <vt:lpstr>Galerie Kryt – Unie ROSKA</vt:lpstr>
      <vt:lpstr>Křest nové publikace</vt:lpstr>
      <vt:lpstr>Odbor sociálních věcí, školství a sportu  PhDr. Jiřina Malastová radní pro školství</vt:lpstr>
      <vt:lpstr>Zahájení školního roku</vt:lpstr>
      <vt:lpstr>Zahájení školního roku</vt:lpstr>
      <vt:lpstr>Poznáváme společně</vt:lpstr>
      <vt:lpstr>Hurá už je tu škola</vt:lpstr>
      <vt:lpstr>Mateřská škola</vt:lpstr>
      <vt:lpstr>Základní škola Krátká</vt:lpstr>
      <vt:lpstr>Nadaní žáci</vt:lpstr>
      <vt:lpstr>Městský ústav sociálních služeb</vt:lpstr>
      <vt:lpstr>Městský ústav sociálních služeb</vt:lpstr>
      <vt:lpstr>Městský ústav sociálních služeb</vt:lpstr>
      <vt:lpstr>Proběhlé akce</vt:lpstr>
      <vt:lpstr>Odbor místního hospodářství,  dopravy a životního prostředí  Ing. Jiří Jaroš radní pro místní hospodářství</vt:lpstr>
      <vt:lpstr>Dětské hřiště v Klášterecké Jeseni</vt:lpstr>
      <vt:lpstr>Fitness u gymnázia</vt:lpstr>
      <vt:lpstr>Agility hřiště</vt:lpstr>
      <vt:lpstr>Placené parkování v ul. Dlouhá</vt:lpstr>
      <vt:lpstr>Výměna svítidel Petlérská</vt:lpstr>
      <vt:lpstr>Kontejnerové stání v Ciboušově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Hodicová Radka, Dr. Ing.</cp:lastModifiedBy>
  <cp:revision>24</cp:revision>
  <cp:lastPrinted>2020-09-21T05:32:27Z</cp:lastPrinted>
  <dcterms:created xsi:type="dcterms:W3CDTF">2018-10-31T08:36:17Z</dcterms:created>
  <dcterms:modified xsi:type="dcterms:W3CDTF">2020-09-23T06:26:42Z</dcterms:modified>
</cp:coreProperties>
</file>