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0" r:id="rId3"/>
  </p:sldMasterIdLst>
  <p:notesMasterIdLst>
    <p:notesMasterId r:id="rId64"/>
  </p:notesMasterIdLst>
  <p:handoutMasterIdLst>
    <p:handoutMasterId r:id="rId65"/>
  </p:handoutMasterIdLst>
  <p:sldIdLst>
    <p:sldId id="256" r:id="rId4"/>
    <p:sldId id="630" r:id="rId5"/>
    <p:sldId id="631" r:id="rId6"/>
    <p:sldId id="632" r:id="rId7"/>
    <p:sldId id="633" r:id="rId8"/>
    <p:sldId id="634" r:id="rId9"/>
    <p:sldId id="635" r:id="rId10"/>
    <p:sldId id="636" r:id="rId11"/>
    <p:sldId id="637" r:id="rId12"/>
    <p:sldId id="638" r:id="rId13"/>
    <p:sldId id="639" r:id="rId14"/>
    <p:sldId id="640" r:id="rId15"/>
    <p:sldId id="641" r:id="rId16"/>
    <p:sldId id="643" r:id="rId17"/>
    <p:sldId id="276" r:id="rId18"/>
    <p:sldId id="577" r:id="rId19"/>
    <p:sldId id="578" r:id="rId20"/>
    <p:sldId id="579" r:id="rId21"/>
    <p:sldId id="580" r:id="rId22"/>
    <p:sldId id="612" r:id="rId23"/>
    <p:sldId id="613" r:id="rId24"/>
    <p:sldId id="614" r:id="rId25"/>
    <p:sldId id="615" r:id="rId26"/>
    <p:sldId id="616" r:id="rId27"/>
    <p:sldId id="617" r:id="rId28"/>
    <p:sldId id="257" r:id="rId29"/>
    <p:sldId id="624" r:id="rId30"/>
    <p:sldId id="625" r:id="rId31"/>
    <p:sldId id="626" r:id="rId32"/>
    <p:sldId id="628" r:id="rId33"/>
    <p:sldId id="629" r:id="rId34"/>
    <p:sldId id="262" r:id="rId35"/>
    <p:sldId id="581" r:id="rId36"/>
    <p:sldId id="588" r:id="rId37"/>
    <p:sldId id="598" r:id="rId38"/>
    <p:sldId id="587" r:id="rId39"/>
    <p:sldId id="584" r:id="rId40"/>
    <p:sldId id="583" r:id="rId41"/>
    <p:sldId id="595" r:id="rId42"/>
    <p:sldId id="590" r:id="rId43"/>
    <p:sldId id="591" r:id="rId44"/>
    <p:sldId id="592" r:id="rId45"/>
    <p:sldId id="599" r:id="rId46"/>
    <p:sldId id="600" r:id="rId47"/>
    <p:sldId id="601" r:id="rId48"/>
    <p:sldId id="593" r:id="rId49"/>
    <p:sldId id="597" r:id="rId50"/>
    <p:sldId id="594" r:id="rId51"/>
    <p:sldId id="596" r:id="rId52"/>
    <p:sldId id="585" r:id="rId53"/>
    <p:sldId id="589" r:id="rId54"/>
    <p:sldId id="586" r:id="rId55"/>
    <p:sldId id="603" r:id="rId56"/>
    <p:sldId id="604" r:id="rId57"/>
    <p:sldId id="605" r:id="rId58"/>
    <p:sldId id="606" r:id="rId59"/>
    <p:sldId id="607" r:id="rId60"/>
    <p:sldId id="608" r:id="rId61"/>
    <p:sldId id="609" r:id="rId62"/>
    <p:sldId id="610" r:id="rId63"/>
  </p:sldIdLst>
  <p:sldSz cx="9144000" cy="6858000" type="screen4x3"/>
  <p:notesSz cx="10234613" cy="70993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9771" autoAdjust="0"/>
  </p:normalViewPr>
  <p:slideViewPr>
    <p:cSldViewPr>
      <p:cViewPr>
        <p:scale>
          <a:sx n="124" d="100"/>
          <a:sy n="124" d="100"/>
        </p:scale>
        <p:origin x="162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85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814\AppData\Local\Microsoft\Windows\Temporary%20Internet%20Files\Content.Outlook\382X98QT\prezentace_podklad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814\Documents\ZM\ZM%202018\27%20ZM%2021.06.2018\prezentace_podklad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ser>
          <c:idx val="3"/>
          <c:order val="3"/>
          <c:tx>
            <c:strRef>
              <c:f>'[prezentace_podklady.xlsx]provozní rozpočet'!$A$11</c:f>
              <c:strCache>
                <c:ptCount val="1"/>
                <c:pt idx="0">
                  <c:v>Zůstatek na BÚ k 31.12.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cat>
            <c:numRef>
              <c:f>'[prezentace_podklady.xlsx]provozní rozpočet'!$B$2:$E$2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 formatCode="0">
                  <c:v>2016</c:v>
                </c:pt>
                <c:pt idx="3" formatCode="0">
                  <c:v>2017</c:v>
                </c:pt>
              </c:numCache>
            </c:numRef>
          </c:cat>
          <c:val>
            <c:numRef>
              <c:f>'[prezentace_podklady.xlsx]provozní rozpočet'!$B$11:$E$11</c:f>
              <c:numCache>
                <c:formatCode>#,##0.0</c:formatCode>
                <c:ptCount val="4"/>
                <c:pt idx="0">
                  <c:v>62580</c:v>
                </c:pt>
                <c:pt idx="1">
                  <c:v>85094.1</c:v>
                </c:pt>
                <c:pt idx="2">
                  <c:v>138700.5</c:v>
                </c:pt>
                <c:pt idx="3">
                  <c:v>146439.6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13C-4101-AF00-F750E0C09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059200"/>
        <c:axId val="35060736"/>
      </c:areaChart>
      <c:barChart>
        <c:barDir val="col"/>
        <c:grouping val="clustered"/>
        <c:varyColors val="0"/>
        <c:ser>
          <c:idx val="0"/>
          <c:order val="0"/>
          <c:tx>
            <c:strRef>
              <c:f>'[prezentace_podklady.xlsx]provozní rozpočet'!$A$6</c:f>
              <c:strCache>
                <c:ptCount val="1"/>
                <c:pt idx="0">
                  <c:v>Provozní příjmy celkem </c:v>
                </c:pt>
              </c:strCache>
            </c:strRef>
          </c:tx>
          <c:invertIfNegative val="0"/>
          <c:cat>
            <c:numRef>
              <c:f>'[prezentace_podklady.xlsx]provozní rozpočet'!$B$2:$E$2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 formatCode="0">
                  <c:v>2016</c:v>
                </c:pt>
                <c:pt idx="3" formatCode="0">
                  <c:v>2017</c:v>
                </c:pt>
              </c:numCache>
            </c:numRef>
          </c:cat>
          <c:val>
            <c:numRef>
              <c:f>'[prezentace_podklady.xlsx]provozní rozpočet'!$B$6:$E$6</c:f>
              <c:numCache>
                <c:formatCode>#,##0.0</c:formatCode>
                <c:ptCount val="4"/>
                <c:pt idx="0">
                  <c:v>211452.19999999998</c:v>
                </c:pt>
                <c:pt idx="1">
                  <c:v>215147.9</c:v>
                </c:pt>
                <c:pt idx="2">
                  <c:v>245049.1</c:v>
                </c:pt>
                <c:pt idx="3">
                  <c:v>268075.09999999998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3C-4101-AF00-F750E0C090C5}"/>
            </c:ext>
          </c:extLst>
        </c:ser>
        <c:ser>
          <c:idx val="1"/>
          <c:order val="1"/>
          <c:tx>
            <c:strRef>
              <c:f>'[prezentace_podklady.xlsx]provozní rozpočet'!$A$8</c:f>
              <c:strCache>
                <c:ptCount val="1"/>
                <c:pt idx="0">
                  <c:v>Provozní výdaje celkem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'[prezentace_podklady.xlsx]provozní rozpočet'!$B$2:$E$2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 formatCode="0">
                  <c:v>2016</c:v>
                </c:pt>
                <c:pt idx="3" formatCode="0">
                  <c:v>2017</c:v>
                </c:pt>
              </c:numCache>
            </c:numRef>
          </c:cat>
          <c:val>
            <c:numRef>
              <c:f>'[prezentace_podklady.xlsx]provozní rozpočet'!$B$8:$E$8</c:f>
              <c:numCache>
                <c:formatCode>#,##0.0</c:formatCode>
                <c:ptCount val="4"/>
                <c:pt idx="0">
                  <c:v>160789.6</c:v>
                </c:pt>
                <c:pt idx="1">
                  <c:v>163102.29999999999</c:v>
                </c:pt>
                <c:pt idx="2">
                  <c:v>178393.5</c:v>
                </c:pt>
                <c:pt idx="3">
                  <c:v>204968.5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13C-4101-AF00-F750E0C09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59200"/>
        <c:axId val="35060736"/>
      </c:barChart>
      <c:lineChart>
        <c:grouping val="standard"/>
        <c:varyColors val="0"/>
        <c:ser>
          <c:idx val="2"/>
          <c:order val="2"/>
          <c:tx>
            <c:strRef>
              <c:f>'[prezentace_podklady.xlsx]provozní rozpočet'!$A$9</c:f>
              <c:strCache>
                <c:ptCount val="1"/>
                <c:pt idx="0">
                  <c:v>Saldo provozního rozpočtu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'[prezentace_podklady.xlsx]provozní rozpočet'!$B$2:$E$2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 formatCode="0">
                  <c:v>2016</c:v>
                </c:pt>
                <c:pt idx="3" formatCode="0">
                  <c:v>2017</c:v>
                </c:pt>
              </c:numCache>
            </c:numRef>
          </c:cat>
          <c:val>
            <c:numRef>
              <c:f>'[prezentace_podklady.xlsx]provozní rozpočet'!$B$9:$E$9</c:f>
              <c:numCache>
                <c:formatCode>#,##0.0</c:formatCode>
                <c:ptCount val="4"/>
                <c:pt idx="0">
                  <c:v>50662.599999999977</c:v>
                </c:pt>
                <c:pt idx="1">
                  <c:v>52045.600000000006</c:v>
                </c:pt>
                <c:pt idx="2">
                  <c:v>66655.600000000006</c:v>
                </c:pt>
                <c:pt idx="3">
                  <c:v>63106.599999999977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13C-4101-AF00-F750E0C09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59200"/>
        <c:axId val="35060736"/>
      </c:lineChart>
      <c:catAx>
        <c:axId val="35059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060736"/>
        <c:crosses val="autoZero"/>
        <c:auto val="1"/>
        <c:lblAlgn val="ctr"/>
        <c:lblOffset val="100"/>
        <c:noMultiLvlLbl val="0"/>
      </c:catAx>
      <c:valAx>
        <c:axId val="350607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50592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 dirty="0" err="1"/>
              <a:t>Vybrané</a:t>
            </a:r>
            <a:r>
              <a:rPr lang="en-US" sz="3200" dirty="0"/>
              <a:t> </a:t>
            </a:r>
            <a:r>
              <a:rPr lang="en-US" sz="3200" dirty="0" err="1"/>
              <a:t>výdaje</a:t>
            </a:r>
            <a:r>
              <a:rPr lang="en-US" sz="3200" dirty="0"/>
              <a:t> </a:t>
            </a:r>
            <a:r>
              <a:rPr lang="en-US" sz="3200" dirty="0" err="1"/>
              <a:t>rozpočtu</a:t>
            </a:r>
            <a:endParaRPr lang="en-US" sz="32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oblasti!$B$3</c:f>
              <c:strCache>
                <c:ptCount val="1"/>
                <c:pt idx="0">
                  <c:v>Pozemní komunikace</c:v>
                </c:pt>
              </c:strCache>
            </c:strRef>
          </c:tx>
          <c:spPr>
            <a:ln w="5715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oblasti!$D$2:$F$2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oblasti!$D$3:$F$3</c:f>
              <c:numCache>
                <c:formatCode>#,##0</c:formatCode>
                <c:ptCount val="3"/>
                <c:pt idx="0">
                  <c:v>16512.803</c:v>
                </c:pt>
                <c:pt idx="1">
                  <c:v>23739.530999999999</c:v>
                </c:pt>
                <c:pt idx="2">
                  <c:v>36509.699999999997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oblasti!$B$5</c:f>
              <c:strCache>
                <c:ptCount val="1"/>
                <c:pt idx="0">
                  <c:v>Kultura, církve, sděl. prostředky</c:v>
                </c:pt>
              </c:strCache>
            </c:strRef>
          </c:tx>
          <c:spPr>
            <a:ln w="57150">
              <a:solidFill>
                <a:schemeClr val="accent4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oblasti!$D$2:$F$2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oblasti!$D$5:$F$5</c:f>
              <c:numCache>
                <c:formatCode>#,##0</c:formatCode>
                <c:ptCount val="3"/>
                <c:pt idx="0">
                  <c:v>19213.073</c:v>
                </c:pt>
                <c:pt idx="1">
                  <c:v>20572.941999999999</c:v>
                </c:pt>
                <c:pt idx="2">
                  <c:v>33740.182999999997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oblasti!$B$6</c:f>
              <c:strCache>
                <c:ptCount val="1"/>
                <c:pt idx="0">
                  <c:v>Tělovýchova a zájmová činnost</c:v>
                </c:pt>
              </c:strCache>
            </c:strRef>
          </c:tx>
          <c:spPr>
            <a:ln w="5715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oblasti!$D$2:$F$2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oblasti!$D$6:$F$6</c:f>
              <c:numCache>
                <c:formatCode>#,##0</c:formatCode>
                <c:ptCount val="3"/>
                <c:pt idx="0">
                  <c:v>21001.947</c:v>
                </c:pt>
                <c:pt idx="1">
                  <c:v>25046.782999999999</c:v>
                </c:pt>
                <c:pt idx="2">
                  <c:v>26718.276000000002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oblasti!$B$7</c:f>
              <c:strCache>
                <c:ptCount val="1"/>
                <c:pt idx="0">
                  <c:v>Sociální péče (Naděje, MÚSS...)</c:v>
                </c:pt>
              </c:strCache>
            </c:strRef>
          </c:tx>
          <c:spPr>
            <a:ln w="5715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oblasti!$D$2:$F$2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oblasti!$D$7:$F$7</c:f>
              <c:numCache>
                <c:formatCode>#,##0</c:formatCode>
                <c:ptCount val="3"/>
                <c:pt idx="0">
                  <c:v>13058.487999999999</c:v>
                </c:pt>
                <c:pt idx="1">
                  <c:v>13212.865</c:v>
                </c:pt>
                <c:pt idx="2">
                  <c:v>18634.601999999999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174656"/>
        <c:axId val="35184640"/>
      </c:lineChart>
      <c:catAx>
        <c:axId val="3517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35184640"/>
        <c:crosses val="autoZero"/>
        <c:auto val="1"/>
        <c:lblAlgn val="ctr"/>
        <c:lblOffset val="100"/>
        <c:noMultiLvlLbl val="0"/>
      </c:catAx>
      <c:valAx>
        <c:axId val="35184640"/>
        <c:scaling>
          <c:orientation val="minMax"/>
        </c:scaling>
        <c:delete val="0"/>
        <c:axPos val="l"/>
        <c:majorGridlines>
          <c:spPr>
            <a:ln w="12700"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 sz="1600" dirty="0" smtClean="0"/>
                  <a:t>Údaje v tis. Kč</a:t>
                </a:r>
                <a:endParaRPr lang="cs-CZ" sz="1600" dirty="0"/>
              </a:p>
            </c:rich>
          </c:tx>
          <c:layout/>
          <c:overlay val="0"/>
        </c:title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351746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/>
            </a:pPr>
            <a:r>
              <a:rPr lang="cs-CZ" sz="3600"/>
              <a:t>Schválené </a:t>
            </a:r>
            <a:r>
              <a:rPr lang="en-US" sz="3600"/>
              <a:t>dotace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dotace</c:v>
          </c:tx>
          <c:invertIfNegative val="0"/>
          <c:cat>
            <c:numRef>
              <c:f>dotace!$C$1:$E$1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dotace!$C$9:$E$9</c:f>
              <c:numCache>
                <c:formatCode>#,##0</c:formatCode>
                <c:ptCount val="3"/>
                <c:pt idx="0">
                  <c:v>4985.1229999999996</c:v>
                </c:pt>
                <c:pt idx="1">
                  <c:v>5353.8</c:v>
                </c:pt>
                <c:pt idx="2">
                  <c:v>5695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255424"/>
        <c:axId val="35256960"/>
      </c:barChart>
      <c:catAx>
        <c:axId val="3525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35256960"/>
        <c:crosses val="autoZero"/>
        <c:auto val="1"/>
        <c:lblAlgn val="ctr"/>
        <c:lblOffset val="100"/>
        <c:noMultiLvlLbl val="0"/>
      </c:catAx>
      <c:valAx>
        <c:axId val="352569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 sz="1400" dirty="0"/>
                  <a:t>Údaje</a:t>
                </a:r>
                <a:r>
                  <a:rPr lang="cs-CZ" sz="1400" baseline="0" dirty="0"/>
                  <a:t> v tis. Kč</a:t>
                </a:r>
                <a:endParaRPr lang="cs-CZ" sz="1400" dirty="0"/>
              </a:p>
            </c:rich>
          </c:tx>
          <c:layout/>
          <c:overlay val="0"/>
        </c:title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35255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48" y="0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r">
              <a:defRPr sz="1200"/>
            </a:lvl1pPr>
          </a:lstStyle>
          <a:p>
            <a:fld id="{8DED767E-4D51-4FA6-AA5B-E29C80B45813}" type="datetimeFigureOut">
              <a:rPr lang="cs-CZ" smtClean="0"/>
              <a:t>20.6.2018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6743104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48" y="6743104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r">
              <a:defRPr sz="1200"/>
            </a:lvl1pPr>
          </a:lstStyle>
          <a:p>
            <a:fld id="{72BDD809-E348-40B4-A5B5-F546B59B3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170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48" y="0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r">
              <a:defRPr sz="1200"/>
            </a:lvl1pPr>
          </a:lstStyle>
          <a:p>
            <a:fld id="{9F285381-AEEB-45AF-BC12-73AA73DE5F23}" type="datetimeFigureOut">
              <a:rPr lang="cs-CZ" smtClean="0"/>
              <a:t>20.6.2018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0" tIns="47380" rIns="94760" bIns="4738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3" y="3372168"/>
            <a:ext cx="8187690" cy="3194685"/>
          </a:xfrm>
          <a:prstGeom prst="rect">
            <a:avLst/>
          </a:prstGeom>
        </p:spPr>
        <p:txBody>
          <a:bodyPr vert="horz" lIns="94760" tIns="47380" rIns="94760" bIns="4738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6743104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48" y="6743104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r">
              <a:defRPr sz="1200"/>
            </a:lvl1pPr>
          </a:lstStyle>
          <a:p>
            <a:fld id="{77280773-25C4-4524-AB51-7F7B335FF2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02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43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E0F8-2B5D-4E88-AF2C-D84D849FE3CC}" type="datetime1">
              <a:rPr lang="cs-CZ" smtClean="0"/>
              <a:t>20.6.2018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E974-4B77-44BC-B0B8-5243E6E39164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5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63DC-D246-4E7C-ADAC-E89B3A4573E0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627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6453336"/>
            <a:ext cx="3464024" cy="36512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346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00AB7-ACB3-4601-A18D-485227D6C6EE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009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109F-1987-4F75-ADAA-FDF32AFB16E8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005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59C-CDB5-4063-8888-FDFDBCD7EE75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41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38AB-7D9C-4DAF-AD05-06830EF84318}" type="datetime1">
              <a:rPr lang="cs-CZ" smtClean="0"/>
              <a:t>20.6.2018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03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40BF-951D-4F22-84F3-F0ADCC90071E}" type="datetime1">
              <a:rPr lang="cs-CZ" smtClean="0"/>
              <a:t>20.6.2018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465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B83F-466E-41F3-9DA4-98C3207891B5}" type="datetime1">
              <a:rPr lang="cs-CZ" smtClean="0"/>
              <a:t>20.6.2018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31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E659-617D-4279-B3E5-8C78C7BD0C12}" type="datetime1">
              <a:rPr lang="cs-CZ" smtClean="0"/>
              <a:t>20.6.2018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61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95536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9" name="Picture 2" descr="C:\Users\0814\Desktop\logo_zakladni_variant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7224"/>
            <a:ext cx="2376264" cy="31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97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2E88-4CD0-4C45-84A4-B2099BD336F1}" type="datetime1">
              <a:rPr lang="cs-CZ" smtClean="0"/>
              <a:t>20.6.2018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115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9030-7353-4CCC-8831-1E3302016919}" type="datetime1">
              <a:rPr lang="cs-CZ" smtClean="0"/>
              <a:t>20.6.2018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087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0782-AD66-4BFA-9C56-3E376B5A9E12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316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C7EC-99F4-4F1E-8056-4F52942E30DF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506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7E7F-9057-4681-984D-0F9B161B5E1C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232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D1F26-D2E9-4569-A255-D668009F2FE7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48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83D9-2C25-4832-A928-F2C84E3CE1A3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757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487-EE26-4311-813F-C2930F4FE48C}" type="datetime1">
              <a:rPr lang="cs-CZ" smtClean="0"/>
              <a:t>20.6.2018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885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217-AE73-4E7F-AD7F-8783558C1FC6}" type="datetime1">
              <a:rPr lang="cs-CZ" smtClean="0"/>
              <a:t>20.6.2018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785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D68-B20D-474B-BF7F-06724716BD69}" type="datetime1">
              <a:rPr lang="cs-CZ" smtClean="0"/>
              <a:t>20.6.2018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92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8C729-EE94-4C01-B417-680B51D3AFDA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015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1C7-0AB3-4D9B-9425-117BB12ADE15}" type="datetime1">
              <a:rPr lang="cs-CZ" smtClean="0"/>
              <a:t>20.6.2018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754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4FCE-8B86-4F59-873D-CC5E1C3FBCA6}" type="datetime1">
              <a:rPr lang="cs-CZ" smtClean="0"/>
              <a:t>20.6.2018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28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AC92-93AB-4DBC-8FCE-7B923D0BAB81}" type="datetime1">
              <a:rPr lang="cs-CZ" smtClean="0"/>
              <a:t>20.6.2018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079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506B-1EF7-4CBC-9668-E55702D17CC7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192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BD135-83C1-4066-B2FD-E68430057C6D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67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B106F-6C8E-4F93-8B43-00026B6E7E8E}" type="datetime1">
              <a:rPr lang="cs-CZ" smtClean="0"/>
              <a:t>20.6.2018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32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33F2-1D63-4CA4-AC64-7BE685FFE592}" type="datetime1">
              <a:rPr lang="cs-CZ" smtClean="0"/>
              <a:t>20.6.2018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96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20.6.2018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58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8DB7-D111-4E5C-AE24-3928FDB0DFCD}" type="datetime1">
              <a:rPr lang="cs-CZ" smtClean="0"/>
              <a:t>20.6.2018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28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B6EE-4C09-4FED-A599-B4A89A6F63FC}" type="datetime1">
              <a:rPr lang="cs-CZ" smtClean="0"/>
              <a:t>20.6.2018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30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747D-0B99-4EF8-B32F-D0A6DFB98F4E}" type="datetime1">
              <a:rPr lang="cs-CZ" smtClean="0"/>
              <a:t>20.6.2018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39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4C559-FD3C-4325-BF9B-4C3EBFF9AEC5}" type="datetime1">
              <a:rPr lang="cs-CZ" smtClean="0"/>
              <a:t>20.6.2018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97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903CC-91E1-4670-9867-B7E7B15653D4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96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BD2F-6A3A-4658-9FDE-10DC8D65E6B1}" type="datetime1">
              <a:rPr lang="cs-CZ" smtClean="0"/>
              <a:t>20.6.2018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50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5121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výstavby a rozvoje města</a:t>
            </a: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Petr Hybner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investice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48DB-94B2-4744-98D6-3DFBDF4E4F14}" type="datetime1">
              <a:rPr lang="cs-CZ" smtClean="0"/>
              <a:t>20.6.2018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46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Regenerace ul. Sportovní, Luční, Ječná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2" b="10504"/>
          <a:stretch/>
        </p:blipFill>
        <p:spPr>
          <a:xfrm>
            <a:off x="457200" y="1484783"/>
            <a:ext cx="7211144" cy="43593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85" y="3645024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Parkoviště ul. </a:t>
            </a: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Petlérská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20416"/>
          <a:stretch/>
        </p:blipFill>
        <p:spPr>
          <a:xfrm>
            <a:off x="457200" y="1403745"/>
            <a:ext cx="8229600" cy="42948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221088"/>
            <a:ext cx="2747797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Parkoviště ul. 17. listopadu 478 - 481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3"/>
          <a:stretch/>
        </p:blipFill>
        <p:spPr>
          <a:xfrm>
            <a:off x="457200" y="1484783"/>
            <a:ext cx="6347048" cy="35710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4" b="15829"/>
          <a:stretch/>
        </p:blipFill>
        <p:spPr>
          <a:xfrm>
            <a:off x="4372126" y="4149080"/>
            <a:ext cx="4314675" cy="2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9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chodníku ul. Větrná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5972"/>
          <a:stretch/>
        </p:blipFill>
        <p:spPr>
          <a:xfrm>
            <a:off x="457200" y="1412776"/>
            <a:ext cx="7619283" cy="39604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13052"/>
          <a:stretch/>
        </p:blipFill>
        <p:spPr>
          <a:xfrm>
            <a:off x="4834880" y="4149080"/>
            <a:ext cx="3851920" cy="22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Konzervace stěny jižní budovy hradu ŠUMNÁ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7" y="1484784"/>
            <a:ext cx="7416823" cy="41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B91D-1EC7-42F4-8A6B-4EB0B5668D89}" type="datetime1">
              <a:rPr lang="cs-CZ" smtClean="0"/>
              <a:t>20.6.2018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94421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finanční</a:t>
            </a:r>
          </a:p>
          <a:p>
            <a:pPr marL="0" indent="0" algn="ctr">
              <a:buNone/>
            </a:pPr>
            <a:r>
              <a:rPr lang="cs-CZ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správy majetku a bytového fondu</a:t>
            </a:r>
          </a:p>
          <a:p>
            <a:pPr marL="0" indent="0" algn="ctr">
              <a:buNone/>
            </a:pP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Štěpán Kostelník</a:t>
            </a:r>
          </a:p>
          <a:p>
            <a:pPr marL="0" indent="0" algn="ctr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425127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9425026"/>
              </p:ext>
            </p:extLst>
          </p:nvPr>
        </p:nvGraphicFramePr>
        <p:xfrm>
          <a:off x="395536" y="908722"/>
          <a:ext cx="8136904" cy="537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6153"/>
                <a:gridCol w="3719729"/>
                <a:gridCol w="1291022"/>
              </a:tblGrid>
              <a:tr h="100811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24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Dotační program</a:t>
                      </a:r>
                    </a:p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Podpora </a:t>
                      </a:r>
                      <a:r>
                        <a:rPr lang="cs-CZ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projektů v oblasti tělovýchovy, sportu a volnočasových aktivit dětí a mládeže pro rok 2018 - 2. kolo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7701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Žadatel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Název projektu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Výše dotace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0042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FK Klášterec nad Ohří</a:t>
                      </a:r>
                      <a:endParaRPr lang="cs-CZ" sz="1800" b="0" i="0" u="none" strike="noStrike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Letní soustředení mládeže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16 700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042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Martin </a:t>
                      </a:r>
                      <a:r>
                        <a:rPr lang="cs-CZ" sz="18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Rytych</a:t>
                      </a:r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cs-CZ" sz="1800" b="0" i="0" u="none" strike="noStrike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Wembloudovy hrby 2018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15 000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042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Martin </a:t>
                      </a:r>
                      <a:r>
                        <a:rPr lang="cs-CZ" sz="18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Rytych</a:t>
                      </a:r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cs-CZ" sz="1800" b="0" i="0" u="none" strike="noStrike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Klášterecko - Petlérské okruhy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5 000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042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Ivana Toušová</a:t>
                      </a:r>
                      <a:endParaRPr lang="cs-CZ" sz="1800" b="0" i="0" u="none" strike="noStrike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Jógový tábor pro děti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25 000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542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AVZO TSČ ČR </a:t>
                      </a:r>
                      <a:r>
                        <a:rPr lang="cs-CZ" sz="18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z.s</a:t>
                      </a:r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Střelci Klášterec nad Ohří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Střelecký den v Loděnici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3 000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042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TJ Klášterec nad Ohří 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Běh zámeckým parkem 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15 000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042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TJ Klášterec nad Ohří </a:t>
                      </a:r>
                      <a:endParaRPr lang="cs-CZ" sz="1800" b="0" i="0" u="none" strike="noStrike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Soustředění mládeže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25 000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042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Pohár Peruna </a:t>
                      </a:r>
                      <a:r>
                        <a:rPr lang="cs-CZ" sz="18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z.s</a:t>
                      </a:r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Pohár Peruna a Perun Junior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25 000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7175">
                <a:tc>
                  <a:txBody>
                    <a:bodyPr/>
                    <a:lstStyle/>
                    <a:p>
                      <a:pPr algn="l" fontAlgn="ctr"/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součet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129 700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2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2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délník 3"/>
          <p:cNvSpPr/>
          <p:nvPr/>
        </p:nvSpPr>
        <p:spPr>
          <a:xfrm>
            <a:off x="1043608" y="980728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Bilance provozního rozpočtu (v tis. Kč)</a:t>
            </a:r>
          </a:p>
        </p:txBody>
      </p:sp>
    </p:spTree>
    <p:extLst>
      <p:ext uri="{BB962C8B-B14F-4D97-AF65-F5344CB8AC3E}">
        <p14:creationId xmlns:p14="http://schemas.microsoft.com/office/powerpoint/2010/main" val="126289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624621"/>
              </p:ext>
            </p:extLst>
          </p:nvPr>
        </p:nvGraphicFramePr>
        <p:xfrm>
          <a:off x="457200" y="981075"/>
          <a:ext cx="8229600" cy="514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898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62755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272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Parkoviště ul. Zahradní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" b="6625"/>
          <a:stretch/>
        </p:blipFill>
        <p:spPr>
          <a:xfrm>
            <a:off x="457200" y="1412776"/>
            <a:ext cx="6948264" cy="46000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20278"/>
          <a:stretch/>
        </p:blipFill>
        <p:spPr>
          <a:xfrm>
            <a:off x="4860032" y="4152200"/>
            <a:ext cx="3826768" cy="22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Rozvoj cyklostezek v Klášterci nad Ohří</a:t>
            </a:r>
            <a:b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Cyklostezka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Ohře – etapa 1, projektová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majetkoprávní příprava</a:t>
            </a:r>
            <a:b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investice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Ústeckého kraje (Klášterec nad Ohří –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Černýš)</a:t>
            </a:r>
            <a:b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trasa prodloužena v délce cca 1,2 km, </a:t>
            </a:r>
            <a:b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městem uzavřena smlouva o výpůjčce na pozemky města</a:t>
            </a:r>
            <a:b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Cyklostezka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podél Kláštereckého potoka,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probíhá řízení o vydání územního rozhodnutí a majetkoprávní příprava</a:t>
            </a:r>
            <a:b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Cyklostezka od lázeňského areálu k hradu Šumná u Klášterce nad Ohří, vydané stavební povolení a probíhá majetkoprávní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příprava </a:t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20.6.2018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87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2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7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Cyklostezka </a:t>
            </a: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Ohře – etapa </a:t>
            </a:r>
            <a:r>
              <a:rPr lang="cs-CZ" sz="27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cs-CZ" sz="2700" b="1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pPr/>
              <a:t>20.6.2018</a:t>
            </a:fld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0891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88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Cyklostezka podél Kláštereckého potoka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20.6.2018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84887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9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Cyklostezka od lázeňského areálu k hradu Šumná u Klášterce nad Ohří</a:t>
            </a:r>
            <a:endParaRPr lang="cs-CZ" sz="2400" b="1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20.6.2018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089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8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Majetkoprávní vztahy v lyžařském areálu </a:t>
            </a:r>
            <a:r>
              <a:rPr lang="cs-CZ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Alšovka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20.6.2018</a:t>
            </a:fld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848871" cy="50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60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Zahradní ulice č. p. 26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20.6.2018</a:t>
            </a:fld>
            <a:endParaRPr lang="cs-CZ"/>
          </a:p>
        </p:txBody>
      </p:sp>
      <p:pic>
        <p:nvPicPr>
          <p:cNvPr id="4" name="Obrázek 3" descr="C:\Users\0398.RADNICE\Pictures\2015-04-15\0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848872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3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komunikace a cestovního ruchu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Vladimír Klíma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komunikaci a cestovní ruch</a:t>
            </a:r>
          </a:p>
          <a:p>
            <a:pPr marL="0" indent="0" algn="ctr">
              <a:buNone/>
            </a:pPr>
            <a:endParaRPr lang="cs-CZ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6EBF-55F9-43B1-B5C6-D05095B0EC36}" type="datetime1">
              <a:rPr lang="cs-CZ" smtClean="0"/>
              <a:t>20.6.2018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7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Veletrh v Mostě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 června 2018</a:t>
            </a: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ročník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Fotka uÅ¾ivatele Dagmara HejtmÃ¡nkovÃ¡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65110"/>
            <a:ext cx="3713708" cy="48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ka uÅ¾ivatele Dagmara HejtmÃ¡nkovÃ¡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73" y="2800140"/>
            <a:ext cx="2716602" cy="362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41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Putovní česko-německá výstava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června – 13. června 2018</a:t>
            </a: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odpořena dotací ze Saska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068960"/>
            <a:ext cx="5040598" cy="336011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08920"/>
            <a:ext cx="3456464" cy="230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6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Máme rádi Klášterec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15. června – 1. července 2018</a:t>
            </a: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výběr do kalendáře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32" y="2564904"/>
            <a:ext cx="5255568" cy="39416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24944"/>
            <a:ext cx="3097360" cy="21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AQUAPARK – oprava obkladů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 b="7646"/>
          <a:stretch/>
        </p:blipFill>
        <p:spPr>
          <a:xfrm>
            <a:off x="751749" y="1484784"/>
            <a:ext cx="7640501" cy="473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7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Tvůrčí dílny v galerii Kryt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 Dni otců</a:t>
            </a: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rámci ZUŠ OPEN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224" y="2996952"/>
            <a:ext cx="5184576" cy="34563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1" y="2756707"/>
            <a:ext cx="3312368" cy="22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4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Publikace Marie </a:t>
            </a: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Prebslové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Českoněmecký fond</a:t>
            </a:r>
          </a:p>
          <a:p>
            <a:pPr marL="0" indent="0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budoucnosti</a:t>
            </a: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 spolupráci s gymnázii</a:t>
            </a:r>
          </a:p>
          <a:p>
            <a:pPr marL="0" indent="0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v Praze a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Parsbergu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r="15894"/>
          <a:stretch/>
        </p:blipFill>
        <p:spPr>
          <a:xfrm>
            <a:off x="5004048" y="1534389"/>
            <a:ext cx="3457578" cy="46081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21907"/>
            <a:ext cx="34563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 smtClean="0"/>
              <a:t>20.6.2018</a:t>
            </a:fld>
            <a:endParaRPr lang="cs-CZ" dirty="0"/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67544" y="2708920"/>
            <a:ext cx="82296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sociálních věcí, školství a sportu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Mgr. Lenka Kodytková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139363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OSV\17.5\verejnĂ© setkĂˇnĂ­\verejné setkání\P51788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0" b="5476"/>
          <a:stretch/>
        </p:blipFill>
        <p:spPr bwMode="auto">
          <a:xfrm>
            <a:off x="4075093" y="3930037"/>
            <a:ext cx="4444090" cy="236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:\OSV\17.5\verejnĂ© setkĂˇnĂ­\verejné setkání\P51787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10535" r="6311" b="15508"/>
          <a:stretch/>
        </p:blipFill>
        <p:spPr bwMode="auto">
          <a:xfrm>
            <a:off x="3047333" y="2653393"/>
            <a:ext cx="1584176" cy="101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KOMUNITNÍ DEN „START PRO VŠECHNY“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1029" name="Picture 5" descr="U:\OSV\17.5\verejnĂ© setkĂˇnĂ­\verejné setkání\P5178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5675" y="2127100"/>
            <a:ext cx="3231029" cy="24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:\OSV\17.5\verejnĂ© setkĂˇnĂ­\verejné setkání\P51789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24699" r="4542" b="7738"/>
          <a:stretch/>
        </p:blipFill>
        <p:spPr bwMode="auto">
          <a:xfrm>
            <a:off x="4716016" y="1723221"/>
            <a:ext cx="3607355" cy="241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U:\OSV\17.5\verejnĂ© setkĂˇnĂ­\verejné setkání\P51787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" t="8841" r="4345" b="12229"/>
          <a:stretch/>
        </p:blipFill>
        <p:spPr bwMode="auto">
          <a:xfrm>
            <a:off x="1259632" y="4658761"/>
            <a:ext cx="2568961" cy="164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962826" y="1916832"/>
            <a:ext cx="1753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17.05.2018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1689\Documents\MATERIÁL RM a ZM\ZM\Prezentace\21.6\IMG_20180601_082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383" y="2924944"/>
            <a:ext cx="25382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KOMUNITNÍ DEN „START PRO VŠECHNY“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2050" name="Picture 2" descr="C:\Users\1689\Documents\MATERIÁL RM a ZM\ZM\Prezentace\21.6\IMG_20180601_0824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5" b="9166"/>
          <a:stretch/>
        </p:blipFill>
        <p:spPr bwMode="auto">
          <a:xfrm>
            <a:off x="5792714" y="1844824"/>
            <a:ext cx="2970696" cy="314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689\Documents\MATERIÁL RM a ZM\ZM\Prezentace\21.6\IMG_20180601_0825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1425" y="-12766675"/>
            <a:ext cx="676656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1689\Documents\MATERIÁL RM a ZM\ZM\Prezentace\21.6\IMG_20180607_1241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7"/>
          <a:stretch/>
        </p:blipFill>
        <p:spPr bwMode="auto">
          <a:xfrm>
            <a:off x="443611" y="1844824"/>
            <a:ext cx="2355045" cy="280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87824" y="1844824"/>
            <a:ext cx="261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Výstava</a:t>
            </a:r>
          </a:p>
        </p:txBody>
      </p:sp>
    </p:spTree>
    <p:extLst>
      <p:ext uri="{BB962C8B-B14F-4D97-AF65-F5344CB8AC3E}">
        <p14:creationId xmlns:p14="http://schemas.microsoft.com/office/powerpoint/2010/main" val="403574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REVOLUTION TRAIN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5122" name="Picture 2" descr="U:\OSV\17.5\verejnĂ© setkĂˇnĂ­\verejné setkání\P5178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66651" y="2318910"/>
            <a:ext cx="4255704" cy="319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86947"/>
            <a:ext cx="3129439" cy="425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88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ŠKOLSTVÍ</a:t>
            </a: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Zápis do 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MŠ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" lvl="1" indent="0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 zápisu se dostavilo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118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dětí, z toho je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dětí, které dovrší 3 roky po 31.12.</a:t>
            </a:r>
          </a:p>
          <a:p>
            <a:pPr marL="400050" lvl="1" indent="0"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Předpoklad počtu dětí v září je 449, z toho 127 s povinnou školní docházkou.</a:t>
            </a:r>
          </a:p>
          <a:p>
            <a:pPr marL="400050" lvl="1" indent="0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2050" name="Picture 2" descr="C:\Users\1689\Documents\MATERIÁL RM a ZM\ZM\Prezentace\21.6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46" y="3861048"/>
            <a:ext cx="3799309" cy="212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místo v soutěži Česko se hýbe</a:t>
            </a:r>
          </a:p>
          <a:p>
            <a:pPr marL="0" indent="0">
              <a:buNone/>
            </a:pPr>
            <a:endParaRPr lang="cs-CZ" sz="1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6" name="Obrázek 5" descr="C:\Users\PC\AppData\Local\Microsoft\Windows\INetCache\IE\Y8MDAN5M\IMG_20180323_1227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5724656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56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25. Olympiáda MŠ</a:t>
            </a:r>
          </a:p>
          <a:p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ořadatel MŠ Souběžná, účast 20 družstev</a:t>
            </a:r>
          </a:p>
          <a:p>
            <a:pPr marL="0" indent="0">
              <a:buNone/>
            </a:pPr>
            <a:endParaRPr lang="cs-CZ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1. místo MŠ </a:t>
            </a: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Bruslička</a:t>
            </a:r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místo MŠ Hvězdička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Kadaň</a:t>
            </a:r>
          </a:p>
          <a:p>
            <a:pPr marL="0" indent="0">
              <a:buNone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3. místo 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MŠ Čtyřlístek, Olgy Havlové, Kadaň</a:t>
            </a: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1026" name="Picture 2" descr="C:\Users\1689\AppData\Local\Microsoft\Windows\Temporary Internet Files\Content.Outlook\SHSODC97\OH MŠ 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/>
          <a:stretch/>
        </p:blipFill>
        <p:spPr bwMode="auto">
          <a:xfrm>
            <a:off x="539552" y="3647830"/>
            <a:ext cx="3764698" cy="243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689\AppData\Local\Microsoft\Windows\Temporary Internet Files\Content.Outlook\SHSODC97\OH MŠ 2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" b="5286"/>
          <a:stretch/>
        </p:blipFill>
        <p:spPr bwMode="auto">
          <a:xfrm>
            <a:off x="4465315" y="3457575"/>
            <a:ext cx="421196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2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KRÁTKÁ</a:t>
            </a:r>
          </a:p>
          <a:p>
            <a:pPr marL="0" indent="0"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místa ve sportovní akci "Česko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vesluje" v Labe Aréna Račice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1026" name="Picture 2" descr="C:\Users\1689\Documents\MATERIÁL RM a ZM\ZM\Prezentace\21.6\ZŠ Krátká\Česko vesluje - smíšené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67" y="1988840"/>
            <a:ext cx="2960866" cy="20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689\Documents\MATERIÁL RM a ZM\ZM\Prezentace\21.6\ZŠ Krátká\Česko vesluje - chlapc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2960866" cy="20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689\Documents\MATERIÁL RM a ZM\ZM\Prezentace\21.6\ZŠ Krátká\IMG-20180515-WA00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32508" r="7206" b="2839"/>
          <a:stretch/>
        </p:blipFill>
        <p:spPr bwMode="auto">
          <a:xfrm>
            <a:off x="2429381" y="3861048"/>
            <a:ext cx="4285238" cy="239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AQUAPARK – bazénová fólie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b="11805"/>
          <a:stretch/>
        </p:blipFill>
        <p:spPr>
          <a:xfrm>
            <a:off x="629816" y="1484784"/>
            <a:ext cx="7884368" cy="478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ŠKOLNÍ</a:t>
            </a:r>
          </a:p>
          <a:p>
            <a:pPr marL="0" indent="0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22.05.2018 vernisáž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 „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Spojovačce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</a:p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„Má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 – mámě“</a:t>
            </a: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6" name="Picture 2" descr="C:\Users\bartova\Desktop\DSCN32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" b="5750"/>
          <a:stretch/>
        </p:blipFill>
        <p:spPr bwMode="auto">
          <a:xfrm>
            <a:off x="4860032" y="2204864"/>
            <a:ext cx="2650703" cy="177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1" r="4160" b="14427"/>
          <a:stretch/>
        </p:blipFill>
        <p:spPr>
          <a:xfrm>
            <a:off x="1411330" y="2564904"/>
            <a:ext cx="2679661" cy="1630880"/>
          </a:xfrm>
          <a:prstGeom prst="rect">
            <a:avLst/>
          </a:prstGeom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1" b="17009"/>
          <a:stretch/>
        </p:blipFill>
        <p:spPr>
          <a:xfrm>
            <a:off x="1130981" y="4480439"/>
            <a:ext cx="3240360" cy="1722064"/>
          </a:xfrm>
          <a:prstGeom prst="rect">
            <a:avLst/>
          </a:prstGeom>
          <a:ln>
            <a:noFill/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02783"/>
            <a:ext cx="2675624" cy="20067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9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Sportovní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 </a:t>
            </a: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žáky 7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- 9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tříd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základních škol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10" name="Picture 2" descr="C:\Users\bartova\AppData\Local\Microsoft\Windows\Temporary Internet Files\Content.Outlook\HY4BJ9L2\IMG-20180611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2" y="2209936"/>
            <a:ext cx="3492801" cy="196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bartova\AppData\Local\Microsoft\Windows\Temporary Internet Files\Content.Outlook\HY4BJ9L2\IMG-20180611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9936"/>
            <a:ext cx="3492800" cy="196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bartova\AppData\Local\Microsoft\Windows\Temporary Internet Files\Content.Outlook\HY4BJ9L2\IMG-20180608-WA0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6" b="16160"/>
          <a:stretch/>
        </p:blipFill>
        <p:spPr bwMode="auto">
          <a:xfrm>
            <a:off x="2880709" y="4437111"/>
            <a:ext cx="3382582" cy="180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27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Motýlí zahrádka aneb od housenky po motýla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7" name="Picture 3" descr="S:\5 - Foto\2017-2018\Nová složka\IMG-20180612-WA0022.jpg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5"/>
            <a:ext cx="2964156" cy="222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:\5 - Foto\2017-2018\Nová složka\IMG-20180612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2964156" cy="222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bartova\AppData\Local\Microsoft\Windows\Temporary Internet Files\Content.Outlook\HY4BJ9L2\IMG_20180606_1231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 bwMode="auto">
          <a:xfrm>
            <a:off x="4860032" y="4221088"/>
            <a:ext cx="2964156" cy="187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bartova\AppData\Local\Microsoft\Windows\Temporary Internet Files\Content.Outlook\HY4BJ9L2\IMG_20180606_1244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0"/>
          <a:stretch/>
        </p:blipFill>
        <p:spPr bwMode="auto">
          <a:xfrm>
            <a:off x="1259632" y="4221088"/>
            <a:ext cx="2964156" cy="187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1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PETLÉRSKÁ</a:t>
            </a:r>
          </a:p>
          <a:p>
            <a:pPr marL="0" indent="0">
              <a:buNone/>
            </a:pP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 dětí </a:t>
            </a: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Radek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Banga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preventivní program pro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druhý stupeň</a:t>
            </a: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6146" name="Picture 2" descr="C:\Users\1689\Documents\MATERIÁL RM a ZM\ZM\Prezentace\21.6\ZŠ Petlérská\Radek Banga preventivní program pro druhy stup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 b="11701"/>
          <a:stretch/>
        </p:blipFill>
        <p:spPr bwMode="auto">
          <a:xfrm>
            <a:off x="1547664" y="2780928"/>
            <a:ext cx="6048672" cy="30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5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 dětí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7171" name="Picture 3" descr="C:\Users\1689\Documents\MATERIÁL RM a ZM\ZM\Prezentace\21.6\ZŠ Petlérská\Den deti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3706368" cy="27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689\Documents\MATERIÁL RM a ZM\ZM\Prezentace\21.6\ZŠ Petlérská\Den deti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/>
          <a:stretch/>
        </p:blipFill>
        <p:spPr bwMode="auto">
          <a:xfrm>
            <a:off x="2718816" y="3780064"/>
            <a:ext cx="3706368" cy="257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1689\Documents\MATERIÁL RM a ZM\ZM\Prezentace\21.6\ZŠ Petlérská\Den deti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10477" b="4935"/>
          <a:stretch/>
        </p:blipFill>
        <p:spPr bwMode="auto">
          <a:xfrm>
            <a:off x="539552" y="1732009"/>
            <a:ext cx="3592777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47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4" name="Picture 22" descr="C:\Users\1689\Documents\MATERIÁL RM a ZM\ZM\Prezentace\21.6\ZŠ Petlérská\po rekonstrukci (1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4"/>
          <a:stretch/>
        </p:blipFill>
        <p:spPr bwMode="auto">
          <a:xfrm>
            <a:off x="6228184" y="1983617"/>
            <a:ext cx="1974318" cy="134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Revitalizace zeleně v okolí školy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	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    </a:t>
            </a:r>
            <a:r>
              <a:rPr lang="cs-CZ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</a:t>
            </a:r>
            <a:endParaRPr lang="cs-CZ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8197" name="Picture 5" descr="C:\Users\1689\Documents\MATERIÁL RM a ZM\ZM\Prezentace\21.6\ZŠ Petlérská\pred rekonstrukci (4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9" y="1988840"/>
            <a:ext cx="156576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1689\Documents\MATERIÁL RM a ZM\ZM\Prezentace\21.6\ZŠ Petlérská\pred rekonstrukci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1567298" cy="20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1689\Documents\MATERIÁL RM a ZM\ZM\Prezentace\21.6\ZŠ Petlérská\pred rekonstrukci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9" y="4149080"/>
            <a:ext cx="1567899" cy="209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 descr="C:\Users\1689\Documents\MATERIÁL RM a ZM\ZM\Prezentace\21.6\ZŠ Petlérská\pred rekonstrukci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49080"/>
            <a:ext cx="1567297" cy="20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C:\Users\1689\Documents\MATERIÁL RM a ZM\ZM\Prezentace\21.6\ZŠ Petlérská\po rekonstrukci (6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47" y="1988840"/>
            <a:ext cx="156576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C:\Users\1689\Documents\MATERIÁL RM a ZM\ZM\Prezentace\21.6\ZŠ Petlérská\po rekonstrukci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47" y="4149080"/>
            <a:ext cx="156576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C:\Users\1689\Documents\MATERIÁL RM a ZM\ZM\Prezentace\21.6\ZŠ Petlérská\po rekonstrukci (3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40968"/>
            <a:ext cx="2087687" cy="156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Picture 21" descr="C:\Users\1689\Documents\MATERIÁL RM a ZM\ZM\Prezentace\21.6\ZŠ Petlérská\po rekonstrukci (5)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3"/>
          <a:stretch/>
        </p:blipFill>
        <p:spPr bwMode="auto">
          <a:xfrm>
            <a:off x="6228184" y="4318906"/>
            <a:ext cx="1565766" cy="191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9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ZÁKLADNÍ UMĚLECKÁ ŠKOLA</a:t>
            </a:r>
          </a:p>
          <a:p>
            <a:pPr marL="0" indent="0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soutěže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MŠMT pro ZUŠ – 2x stříbrné místo </a:t>
            </a:r>
          </a:p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hudební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obor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Ondřej 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Nechvátal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hra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trubku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             pod vedením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Viliama </a:t>
            </a:r>
            <a:r>
              <a:rPr lang="cs-CZ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Béreše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taneční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obor  - v sólové choreografii </a:t>
            </a: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Lucie </a:t>
            </a:r>
            <a:r>
              <a:rPr lang="cs-CZ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Kačalová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pod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vedením Zory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Breczkové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2050" name="Picture 2" descr="C:\Users\1689\Documents\MATERIÁL RM a ZM\ZM\Prezentace\21.6\ZUŠ\IMG_33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9927" b="5981"/>
          <a:stretch/>
        </p:blipFill>
        <p:spPr bwMode="auto">
          <a:xfrm>
            <a:off x="899591" y="3573016"/>
            <a:ext cx="3502429" cy="252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689\Documents\MATERIÁL RM a ZM\ZM\Prezentace\21.6\ZUŠ\DSCF89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3" t="31859" r="13917"/>
          <a:stretch/>
        </p:blipFill>
        <p:spPr bwMode="auto">
          <a:xfrm>
            <a:off x="4716016" y="3582852"/>
            <a:ext cx="3673496" cy="251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7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aneční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obor (Olga Rambousková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přímá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nominace a účast v celostátní přehlídce dětského scénického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tance 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přímý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postup do celostátní přehlídky mládeže a dospělých TANEC, TANEC + získání postupu na festival Jiráskův Hronov + postup na mezinárodním festivalu v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Chorvatsku</a:t>
            </a:r>
          </a:p>
          <a:p>
            <a:pPr marL="0" indent="0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udební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obor (Oldřiška </a:t>
            </a:r>
            <a:r>
              <a:rPr lang="cs-CZ" sz="2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Krymová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Pavlína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Oláhová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postup do Celostátního kola pěvecké soutěže Zpěváček 2018 – Děti a píseň v Brně (lidová píseň)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5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ZUŠ OPEN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celorepublikové oslavy základního uměleckého vzdělávání</a:t>
            </a:r>
          </a:p>
          <a:p>
            <a:pPr marL="0" indent="0">
              <a:buNone/>
            </a:pP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Výtvarně divadelní projekt </a:t>
            </a:r>
          </a:p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„Co se děje v zámeckém parku?“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4098" name="Picture 2" descr="C:\Users\1689\Documents\MATERIÁL RM a ZM\ZM\Prezentace\21.6\ZUŠ\Prezentace_ZUS_Open_1920x1080p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43793" cy="25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689\Documents\MATERIÁL RM a ZM\ZM\Prezentace\21.6\ZUŠ\op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5689" r="2882" b="58558"/>
          <a:stretch/>
        </p:blipFill>
        <p:spPr bwMode="auto">
          <a:xfrm>
            <a:off x="4725955" y="3933056"/>
            <a:ext cx="3983208" cy="213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9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Ocenění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 mimořádnou pedagogickou práci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taneční tvorbu a dlouhodobé výrazné výsledky v oblasti tvořivé taneční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techniky</a:t>
            </a:r>
          </a:p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Zoře </a:t>
            </a:r>
            <a:r>
              <a:rPr lang="cs-CZ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Breczkové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Ocenění z pověření Ministerstva kultury</a:t>
            </a:r>
          </a:p>
          <a:p>
            <a:pPr marL="0" indent="0">
              <a:buNone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 záštitou ministra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kultury</a:t>
            </a:r>
          </a:p>
          <a:p>
            <a:pPr marL="0" indent="0">
              <a:buNone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předalo 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NIPOS Praha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1026" name="Picture 2" descr="C:\Users\1689\Documents\MATERIÁL RM a ZM\ZM\Prezentace\21.6\2337_001-page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81645" y="2731323"/>
            <a:ext cx="4083074" cy="28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5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Čp. 10 ul. Zahradní – výměna oken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090" y="1412776"/>
            <a:ext cx="2211710" cy="294894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5820139" cy="43651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517441"/>
            <a:ext cx="240973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MĚSTSKÝ ÚSTAV SOCIÁLNÍCH SLUŽEB</a:t>
            </a:r>
          </a:p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20. VÝROČÍ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2050" name="Picture 2" descr="C:\Users\1689\Documents\MATERIÁL RM a ZM\ZM\Prezentace\21.6\MÚSS\Oslavy 1. den Divad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4563" y="2054821"/>
            <a:ext cx="1848106" cy="138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689\Documents\MATERIÁL RM a ZM\ZM\Prezentace\21.6\MÚSS\oslavy 2. den Vladimír Hr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77582"/>
            <a:ext cx="2659110" cy="199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689\Documents\MATERIÁL RM a ZM\ZM\Prezentace\21.6\MÚSS\Oslavy 4. den Němc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3"/>
          <a:stretch/>
        </p:blipFill>
        <p:spPr bwMode="auto">
          <a:xfrm>
            <a:off x="4355976" y="3861048"/>
            <a:ext cx="4027262" cy="238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689\Documents\MATERIÁL RM a ZM\ZM\Prezentace\21.6\MÚSS\oslavy 5.den  dravci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3166475" cy="23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689\Documents\MATERIÁL RM a ZM\ZM\Prezentace\21.6\MÚSS\Oslavy 1.de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" r="5675" b="7465"/>
          <a:stretch/>
        </p:blipFill>
        <p:spPr bwMode="auto">
          <a:xfrm>
            <a:off x="2854699" y="2226835"/>
            <a:ext cx="2134703" cy="14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8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ubař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MDDr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ERNEST GRLÁK  (Prime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s.r.o. – zubní ordinace Most),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dojíždí za klienty    a ordinuje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přímo v 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Domově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seniory 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jednání optik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3076" name="Picture 4" descr="C:\Users\1689\Documents\MATERIÁL RM a ZM\ZM\Prezentace\21.6\8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489" y="2924944"/>
            <a:ext cx="3913659" cy="30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6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ZÁMEK Klášterec nad Ohří</a:t>
            </a: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20.6.2018</a:t>
            </a:fld>
            <a:endParaRPr lang="cs-CZ" dirty="0"/>
          </a:p>
        </p:txBody>
      </p:sp>
      <p:pic>
        <p:nvPicPr>
          <p:cNvPr id="9218" name="Picture 2" descr="C:\Users\1689\Documents\MATERIÁL RM a ZM\ZM\Prezentace\21.6\Zámek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300869" cy="324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689\Documents\MATERIÁL RM a ZM\ZM\Prezentace\21.6\Zámek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32995"/>
            <a:ext cx="2399937" cy="338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689\Documents\MATERIÁL RM a ZM\ZM\Prezentace\21.6\Zámek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763" y="4618248"/>
            <a:ext cx="3886475" cy="17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1689\Documents\MATERIÁL RM a ZM\ZM\Prezentace\21.6\Zámek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492">
            <a:off x="3131840" y="1700808"/>
            <a:ext cx="1008000" cy="142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1689\Documents\MATERIÁL RM a ZM\ZM\Prezentace\21.6\Zámek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734">
            <a:off x="5004048" y="1700808"/>
            <a:ext cx="1008000" cy="142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1689\Documents\MATERIÁL RM a ZM\ZM\Prezentace\21.6\Zámek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4903">
            <a:off x="3131840" y="3183273"/>
            <a:ext cx="1008000" cy="142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1689\Documents\MATERIÁL RM a ZM\ZM\Prezentace\21.6\Zámek\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286">
            <a:off x="5004048" y="3183272"/>
            <a:ext cx="1008000" cy="142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1689\Documents\MATERIÁL RM a ZM\ZM\Prezentace\21.6\Zámek\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995" y="2560268"/>
            <a:ext cx="1246009" cy="12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20.6.2018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místního hospodářství, </a:t>
            </a:r>
          </a:p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dopravy a životního prostředí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Stanislav Pechouš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místní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hospodářství</a:t>
            </a: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20.6.2018</a:t>
            </a:fld>
            <a:endParaRPr lang="cs-CZ" dirty="0"/>
          </a:p>
        </p:txBody>
      </p:sp>
      <p:sp>
        <p:nvSpPr>
          <p:cNvPr id="5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Vybudování zpevněné plochy a veřejného ohniště v loděnici</a:t>
            </a: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U:\OMH\Libor\úřední dokumenty\FOTKY 2018\2. únor 2018\19.2.2018\loděnice-společně pro Klášterec, zastřešená terasa, zpevněné plochy\P219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4" y="1729600"/>
            <a:ext cx="3590932" cy="2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A:\Emil\Loděnice\IMG_20180528_1434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11" y="1694839"/>
            <a:ext cx="3597201" cy="238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:\OMH\Libor\úřední dokumenty\FOTKY 2018\2. únor 2018\19.2.2018\loděnice-společně pro Klášterec, zastřešená terasa, zpevněné plochy\P219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5" y="4221088"/>
            <a:ext cx="359093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:\Emil\Loděnice\IMG_20180608_1027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352839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1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20.6.2018</a:t>
            </a:fld>
            <a:endParaRPr lang="cs-CZ" dirty="0"/>
          </a:p>
        </p:txBody>
      </p:sp>
      <p:sp>
        <p:nvSpPr>
          <p:cNvPr id="5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Čištění jímky v Zahradní ulici u č.p. 508-509</a:t>
            </a:r>
          </a:p>
        </p:txBody>
      </p:sp>
      <p:pic>
        <p:nvPicPr>
          <p:cNvPr id="3074" name="Picture 2" descr="U:\OMH\Libor\úřední dokumenty\FOTKY 2018\4. duben 2018\3.4.2018\Zahradní-výstavba parkoviště\P403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5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U:\OMH\Libor\úřední dokumenty\FOTKY 2018\4. duben 2018\3.4.2018\Zahradní-výstavba parkoviště\P403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35138"/>
            <a:ext cx="4186808" cy="314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2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20.6.2018</a:t>
            </a:fld>
            <a:endParaRPr lang="cs-CZ" dirty="0"/>
          </a:p>
        </p:txBody>
      </p:sp>
      <p:sp>
        <p:nvSpPr>
          <p:cNvPr id="5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Renovace parčíku v Zahradní ulici</a:t>
            </a:r>
          </a:p>
        </p:txBody>
      </p:sp>
      <p:pic>
        <p:nvPicPr>
          <p:cNvPr id="4098" name="Picture 2" descr="U:\OMH\Libor\úřední dokumenty\FOTKY 2018\3. březen 2018\28.3.2018\Zahradní - parčík-čištění cestiček\DSCF6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8920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U:\OMH\Libor\úřední dokumenty\FOTKY 2018\5. květen 2018\14.5.2018\Zahradní-dětské hřiště-parčík před Manou\P514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123828"/>
            <a:ext cx="4330824" cy="324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20.6.2018</a:t>
            </a:fld>
            <a:endParaRPr lang="cs-CZ" dirty="0"/>
          </a:p>
        </p:txBody>
      </p:sp>
      <p:sp>
        <p:nvSpPr>
          <p:cNvPr id="5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Frézování pařezů</a:t>
            </a:r>
          </a:p>
        </p:txBody>
      </p:sp>
      <p:pic>
        <p:nvPicPr>
          <p:cNvPr id="5122" name="Picture 2" descr="U:\OMH\Libor\úřední dokumenty\FOTKY 2018\4. duben 2018\17.4.2018\Školní ul. - frézování pařezů\20180416_084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7"/>
            <a:ext cx="3826768" cy="510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U:\OMH\Libor\úřední dokumenty\FOTKY 2018\4. duben 2018\17.4.2018\Školní ul. - frézování pařezů\20180417_121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3007"/>
            <a:ext cx="381388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94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20.6.2018</a:t>
            </a:fld>
            <a:endParaRPr lang="cs-CZ" dirty="0"/>
          </a:p>
        </p:txBody>
      </p:sp>
      <p:sp>
        <p:nvSpPr>
          <p:cNvPr id="5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Stavba </a:t>
            </a:r>
            <a:r>
              <a:rPr lang="cs-CZ" sz="25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parkourového</a:t>
            </a: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hřiště za ulicí Žitná</a:t>
            </a: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6" name="Picture 2" descr="U:\OMH\Libor\úřední dokumenty\FOTKY 2018\6. červen 2018\14.6.2018\IMG_20180614_110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27" y="3028646"/>
            <a:ext cx="4331973" cy="324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U:\OMH\Libor\úřední dokumenty\FOTKY 2018\1. leden 2018\30.1.2018\za Žitnou-basketbalové hřiště-odstraněné koše\P13001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64" y="1556792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20.6.2018</a:t>
            </a:fld>
            <a:endParaRPr lang="cs-CZ" dirty="0"/>
          </a:p>
        </p:txBody>
      </p:sp>
      <p:sp>
        <p:nvSpPr>
          <p:cNvPr id="5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Oprava studánky v Útočišti</a:t>
            </a:r>
          </a:p>
        </p:txBody>
      </p:sp>
      <p:pic>
        <p:nvPicPr>
          <p:cNvPr id="7171" name="Picture 3" descr="U:\OMH\Libor\úřední dokumenty\FOTKY 2018\4. duben 2018\24.4.2018\Útočiště-pramen,hledání autovraku\P4240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9" y="1450821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:\OMH\Libor\úřední dokumenty\FOTKY 2018\4. duben 2018\24.4.2018\Útočiště-pramen,hledání autovraku\P4240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50821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:\Emil\Útočiště - jímky\Fotografie7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81" y="3789039"/>
            <a:ext cx="3738055" cy="273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7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Čp. 10 ul. Zahradní – 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střechy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1"/>
          <a:stretch/>
        </p:blipFill>
        <p:spPr>
          <a:xfrm>
            <a:off x="462930" y="1494681"/>
            <a:ext cx="7493446" cy="46314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70183"/>
            <a:ext cx="2602632" cy="19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4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20.6.2018</a:t>
            </a:fld>
            <a:endParaRPr lang="cs-CZ" dirty="0"/>
          </a:p>
        </p:txBody>
      </p:sp>
      <p:sp>
        <p:nvSpPr>
          <p:cNvPr id="5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Závěsné květináče</a:t>
            </a:r>
          </a:p>
        </p:txBody>
      </p:sp>
      <p:pic>
        <p:nvPicPr>
          <p:cNvPr id="8194" name="Picture 2" descr="U:\OMH\Libor\úřední dokumenty\FOTKY 2018\6. červen 2018\13.6.2018\P613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280831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U:\OMH\Libor\úřední dokumenty\FOTKY 2018\6. červen 2018\13.6.2018\P613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757" y="1700808"/>
            <a:ext cx="495604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82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Čp. 207 ul. Chomutovská</a:t>
            </a: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oprava terasy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84" y="1412776"/>
            <a:ext cx="6284516" cy="47133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21088"/>
            <a:ext cx="3035829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ZUŠ– rekonstrukce učebny výtvarného oboru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6804248" cy="51031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800" y="3356992"/>
            <a:ext cx="2160000" cy="162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800" y="1632883"/>
            <a:ext cx="2160000" cy="162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55818"/>
            <a:ext cx="2159999" cy="162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800" y="5085184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20.6.2018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MÚSS – výměna dveří služebního vchodu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3"/>
          <a:stretch/>
        </p:blipFill>
        <p:spPr>
          <a:xfrm>
            <a:off x="777891" y="1484784"/>
            <a:ext cx="7588217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5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793</Words>
  <Application>Microsoft Office PowerPoint</Application>
  <PresentationFormat>Předvádění na obrazovce (4:3)</PresentationFormat>
  <Paragraphs>235</Paragraphs>
  <Slides>60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60</vt:i4>
      </vt:variant>
    </vt:vector>
  </HeadingPairs>
  <TitlesOfParts>
    <vt:vector size="63" baseType="lpstr">
      <vt:lpstr>Motiv systému Office</vt:lpstr>
      <vt:lpstr>1_Vlastní návrh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Rozvoj cyklostezek v Klášterci nad Ohří  Cyklostezka Ohře – etapa 1, projektová a majetkoprávní příprava investice Ústeckého kraje (Klášterec nad Ohří – Černýš) trasa prodloužena v délce cca 1,2 km,  s městem uzavřena smlouva o výpůjčce na pozemky města  Cyklostezka podél Kláštereckého potoka, probíhá řízení o vydání územního rozhodnutí a majetkoprávní příprava  Cyklostezka od lázeňského areálu k hradu Šumná u Klášterce nad Ohří, vydané stavební povolení a probíhá majetkoprávní příprava  </vt:lpstr>
      <vt:lpstr> Cyklostezka Ohře – etapa 1 </vt:lpstr>
      <vt:lpstr>Cyklostezka podél Kláštereckého potoka</vt:lpstr>
      <vt:lpstr>Cyklostezka od lázeňského areálu k hradu Šumná u Klášterce nad Ohří</vt:lpstr>
      <vt:lpstr>Majetkoprávní vztahy v lyžařském areálu Alšovka</vt:lpstr>
      <vt:lpstr>Zahradní ulice č. p. 26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Zásady pro poskytování dotací  z rozpočtu města Klášterce nad Ohří</dc:title>
  <dc:creator>Dlouhá Veronika, Ing.</dc:creator>
  <cp:lastModifiedBy>Dokoupil Vlastimil</cp:lastModifiedBy>
  <cp:revision>294</cp:revision>
  <cp:lastPrinted>2018-06-18T12:01:47Z</cp:lastPrinted>
  <dcterms:created xsi:type="dcterms:W3CDTF">2016-08-10T07:20:46Z</dcterms:created>
  <dcterms:modified xsi:type="dcterms:W3CDTF">2018-06-20T08:03:02Z</dcterms:modified>
</cp:coreProperties>
</file>