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01" r:id="rId3"/>
    <p:sldId id="302" r:id="rId4"/>
    <p:sldId id="303" r:id="rId5"/>
    <p:sldId id="304" r:id="rId6"/>
    <p:sldId id="305" r:id="rId7"/>
    <p:sldId id="306" r:id="rId8"/>
    <p:sldId id="258" r:id="rId9"/>
    <p:sldId id="283" r:id="rId10"/>
    <p:sldId id="284" r:id="rId11"/>
    <p:sldId id="285" r:id="rId12"/>
    <p:sldId id="286" r:id="rId13"/>
    <p:sldId id="260" r:id="rId14"/>
    <p:sldId id="308" r:id="rId15"/>
    <p:sldId id="309" r:id="rId16"/>
    <p:sldId id="262" r:id="rId17"/>
    <p:sldId id="295" r:id="rId18"/>
    <p:sldId id="296" r:id="rId19"/>
    <p:sldId id="297" r:id="rId20"/>
    <p:sldId id="298" r:id="rId21"/>
    <p:sldId id="299" r:id="rId22"/>
    <p:sldId id="300" r:id="rId23"/>
    <p:sldId id="264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6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15" d="100"/>
          <a:sy n="115" d="100"/>
        </p:scale>
        <p:origin x="15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7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4743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062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75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22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09.12.2020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09.12.2020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09.12.2020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Ing. Petr Hybner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cs-CZ" dirty="0"/>
              <a:t>Příjem ze sdílených </a:t>
            </a:r>
            <a:r>
              <a:rPr lang="cs-CZ" dirty="0" smtClean="0"/>
              <a:t>daní (porovnání </a:t>
            </a:r>
            <a:r>
              <a:rPr lang="cs-CZ" dirty="0"/>
              <a:t>s rokem </a:t>
            </a:r>
            <a:r>
              <a:rPr lang="cs-CZ" dirty="0" smtClean="0"/>
              <a:t>2019)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/>
          </p:nvPr>
        </p:nvGraphicFramePr>
        <p:xfrm>
          <a:off x="1115615" y="1851670"/>
          <a:ext cx="6912769" cy="2743202"/>
        </p:xfrm>
        <a:graphic>
          <a:graphicData uri="http://schemas.openxmlformats.org/drawingml/2006/table">
            <a:tbl>
              <a:tblPr/>
              <a:tblGrid>
                <a:gridCol w="2880320">
                  <a:extLst>
                    <a:ext uri="{9D8B030D-6E8A-4147-A177-3AD203B41FA5}">
                      <a16:colId xmlns:a16="http://schemas.microsoft.com/office/drawing/2014/main" xmlns="" val="2407542697"/>
                    </a:ext>
                  </a:extLst>
                </a:gridCol>
                <a:gridCol w="1164835">
                  <a:extLst>
                    <a:ext uri="{9D8B030D-6E8A-4147-A177-3AD203B41FA5}">
                      <a16:colId xmlns:a16="http://schemas.microsoft.com/office/drawing/2014/main" xmlns="" val="3445676415"/>
                    </a:ext>
                  </a:extLst>
                </a:gridCol>
                <a:gridCol w="1103224">
                  <a:extLst>
                    <a:ext uri="{9D8B030D-6E8A-4147-A177-3AD203B41FA5}">
                      <a16:colId xmlns:a16="http://schemas.microsoft.com/office/drawing/2014/main" xmlns="" val="1757642813"/>
                    </a:ext>
                  </a:extLst>
                </a:gridCol>
                <a:gridCol w="1103224">
                  <a:extLst>
                    <a:ext uri="{9D8B030D-6E8A-4147-A177-3AD203B41FA5}">
                      <a16:colId xmlns:a16="http://schemas.microsoft.com/office/drawing/2014/main" xmlns="" val="2760815842"/>
                    </a:ext>
                  </a:extLst>
                </a:gridCol>
                <a:gridCol w="661166">
                  <a:extLst>
                    <a:ext uri="{9D8B030D-6E8A-4147-A177-3AD203B41FA5}">
                      <a16:colId xmlns:a16="http://schemas.microsoft.com/office/drawing/2014/main" xmlns="" val="1249131876"/>
                    </a:ext>
                  </a:extLst>
                </a:gridCol>
              </a:tblGrid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Sdílené daně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stav k </a:t>
                      </a:r>
                      <a:b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30.11.2019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stav k </a:t>
                      </a:r>
                      <a:b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30.11.2020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rozdíl</a:t>
                      </a:r>
                      <a:b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2020-2019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5793567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Daň z přidané hodnoty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93.126.500,23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91.472.756,80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-1.653.743,43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98,22%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8963937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Daň z příjmů fyzických osob vybíraná srážkou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4.507.884,34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4.489.892,03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-17.992,31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99,60%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859457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Daň z příjmů fyzických osob placená poplatníky (OSVČ)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1.005.569,10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429.726,96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-575.842,14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42,73%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8376034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effectLst/>
                          <a:latin typeface="Arial" panose="020B0604020202020204" pitchFamily="34" charset="0"/>
                        </a:rPr>
                        <a:t>Daň z příjmů fyzických osob placená plátci (zaměstnanci)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50.350.666,08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46.773.906,34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-3.576.759,74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92,90%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6517555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effectLst/>
                          <a:latin typeface="Arial" panose="020B0604020202020204" pitchFamily="34" charset="0"/>
                        </a:rPr>
                        <a:t>Daň z příjmů právnických osob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37.736.260,74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29.147.514,49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-8.588.746,25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>
                          <a:effectLst/>
                          <a:latin typeface="Arial" panose="020B0604020202020204" pitchFamily="34" charset="0"/>
                        </a:rPr>
                        <a:t>77,24%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4533604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Součet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186.726.880,49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172.313.796,62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effectLst/>
                          <a:latin typeface="Arial" panose="020B0604020202020204" pitchFamily="34" charset="0"/>
                        </a:rPr>
                        <a:t>-14.413.083,87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00" b="0" i="0" u="none" strike="noStrike" dirty="0">
                          <a:effectLst/>
                          <a:latin typeface="Arial" panose="020B0604020202020204" pitchFamily="34" charset="0"/>
                        </a:rPr>
                        <a:t>92,28%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541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46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57659"/>
          </a:xfrm>
        </p:spPr>
        <p:txBody>
          <a:bodyPr>
            <a:noAutofit/>
          </a:bodyPr>
          <a:lstStyle/>
          <a:p>
            <a:r>
              <a:rPr lang="pl-PL" sz="3200" dirty="0"/>
              <a:t>Rozdělení dotací v dotačním programu</a:t>
            </a:r>
            <a:br>
              <a:rPr lang="pl-PL" sz="3200" dirty="0"/>
            </a:br>
            <a:r>
              <a:rPr lang="pl-PL" sz="3200" dirty="0"/>
              <a:t>na činnost v roce </a:t>
            </a:r>
            <a:r>
              <a:rPr lang="pl-PL" sz="3200" dirty="0" smtClean="0"/>
              <a:t>2021</a:t>
            </a:r>
            <a:endParaRPr lang="cs-CZ" sz="3200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/>
          </p:nvPr>
        </p:nvGraphicFramePr>
        <p:xfrm>
          <a:off x="467544" y="1779662"/>
          <a:ext cx="8219256" cy="277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856">
                  <a:extLst>
                    <a:ext uri="{9D8B030D-6E8A-4147-A177-3AD203B41FA5}">
                      <a16:colId xmlns:a16="http://schemas.microsoft.com/office/drawing/2014/main" xmlns="" val="336849349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30806982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3135215096"/>
                    </a:ext>
                  </a:extLst>
                </a:gridCol>
              </a:tblGrid>
              <a:tr h="99109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Kompetentní orgán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Počet 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žádostí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Celková 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výše dotací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63221704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Rada 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255.000 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Kč</a:t>
                      </a: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3066903139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Zastupitelstvo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3.995.000 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Kč</a:t>
                      </a: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3137947138"/>
                  </a:ext>
                </a:extLst>
              </a:tr>
              <a:tr h="593635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součet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4286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4.250.000 Kč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257175" marT="9525" marB="0" anchor="ctr"/>
                </a:tc>
                <a:extLst>
                  <a:ext uri="{0D108BD9-81ED-4DB2-BD59-A6C34878D82A}">
                    <a16:rowId xmlns:a16="http://schemas.microsoft.com/office/drawing/2014/main" xmlns="" val="1255772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479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Místní poplatek z pobytu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400" dirty="0" smtClean="0"/>
              <a:t>byl zaveden k 01.01.2020 – sazba </a:t>
            </a:r>
            <a:r>
              <a:rPr lang="cs-CZ" sz="2400" smtClean="0"/>
              <a:t>16 Kč/den</a:t>
            </a:r>
            <a:endParaRPr lang="cs-CZ" sz="2400" dirty="0" smtClean="0"/>
          </a:p>
          <a:p>
            <a:r>
              <a:rPr lang="cs-CZ" sz="2400" dirty="0" smtClean="0"/>
              <a:t>příjem k 30.11.2020 – 150.210 Kč</a:t>
            </a:r>
          </a:p>
          <a:p>
            <a:r>
              <a:rPr lang="cs-CZ" sz="2400" dirty="0" smtClean="0"/>
              <a:t>poplatek nahradil dva dřívější poplatky:</a:t>
            </a:r>
          </a:p>
          <a:p>
            <a:pPr marL="0" indent="0">
              <a:buNone/>
            </a:pPr>
            <a:r>
              <a:rPr lang="cs-CZ" sz="2400" dirty="0" smtClean="0"/>
              <a:t>	za lázeňský a rekreační pobyt (10 Kč/den)</a:t>
            </a:r>
          </a:p>
          <a:p>
            <a:pPr marL="0" indent="0">
              <a:buNone/>
            </a:pPr>
            <a:r>
              <a:rPr lang="cs-CZ" sz="2400" dirty="0" smtClean="0"/>
              <a:t>	a z ubytovací kapacity (6 Kč/den)</a:t>
            </a:r>
          </a:p>
          <a:p>
            <a:r>
              <a:rPr lang="cs-CZ" sz="2400" dirty="0" smtClean="0"/>
              <a:t>příjem z těchto poplatků – 2019 - 154.468 Kč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                          - 2018 – 122.114 Kč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33468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</a:t>
            </a:r>
            <a:r>
              <a:rPr lang="cs-CZ" sz="4000" b="1" dirty="0" smtClean="0"/>
              <a:t>majetku</a:t>
            </a:r>
            <a:br>
              <a:rPr lang="cs-CZ" sz="4000" b="1" dirty="0" smtClean="0"/>
            </a:br>
            <a:r>
              <a:rPr lang="cs-CZ" sz="4000" b="1" dirty="0" smtClean="0"/>
              <a:t>a </a:t>
            </a:r>
            <a:r>
              <a:rPr lang="cs-CZ" sz="4000" b="1" dirty="0"/>
              <a:t>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Bc. 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Prodej bytové jednotky B. Němcové 366/9</a:t>
            </a:r>
            <a:endParaRPr lang="cs-CZ" sz="24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40" y="1595871"/>
            <a:ext cx="3395749" cy="2602633"/>
          </a:xfrm>
        </p:spPr>
      </p:pic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3347864" y="1200151"/>
            <a:ext cx="5338936" cy="33944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200" dirty="0" smtClean="0"/>
              <a:t>bytová </a:t>
            </a:r>
            <a:r>
              <a:rPr lang="cs-CZ" sz="2200" dirty="0"/>
              <a:t>jednotka je o velikosti </a:t>
            </a:r>
            <a:r>
              <a:rPr lang="cs-CZ" sz="2200" dirty="0" smtClean="0"/>
              <a:t>1+3, umístěná </a:t>
            </a:r>
            <a:r>
              <a:rPr lang="cs-CZ" sz="2200" dirty="0"/>
              <a:t>ve 3. nadzemním podlaží jako půdní vestavba, celková plocha s příslušenstvím je 79,04 </a:t>
            </a:r>
            <a:r>
              <a:rPr lang="cs-CZ" sz="2200" dirty="0" smtClean="0"/>
              <a:t>m</a:t>
            </a:r>
            <a:r>
              <a:rPr lang="cs-CZ" sz="2200" baseline="30000" dirty="0" smtClean="0"/>
              <a:t>2</a:t>
            </a:r>
            <a:endParaRPr lang="cs-CZ" sz="2200" dirty="0" smtClean="0"/>
          </a:p>
          <a:p>
            <a:pPr algn="just"/>
            <a:r>
              <a:rPr lang="cs-CZ" sz="2200" dirty="0"/>
              <a:t>nejnižší nabídková kupní cena je stanovena ve výši 1.480.000 </a:t>
            </a:r>
            <a:r>
              <a:rPr lang="cs-CZ" sz="2200" dirty="0" smtClean="0"/>
              <a:t>Kč</a:t>
            </a:r>
          </a:p>
          <a:p>
            <a:pPr algn="just"/>
            <a:r>
              <a:rPr lang="cs-CZ" sz="2200" dirty="0"/>
              <a:t>t</a:t>
            </a:r>
            <a:r>
              <a:rPr lang="cs-CZ" sz="2200" dirty="0" smtClean="0"/>
              <a:t>ermín pro podání nabídek do </a:t>
            </a:r>
            <a:r>
              <a:rPr lang="cs-CZ" sz="2200" dirty="0" smtClean="0"/>
              <a:t>18.01.2021 </a:t>
            </a:r>
            <a:r>
              <a:rPr lang="cs-CZ" sz="2200" dirty="0"/>
              <a:t>do 12.00 </a:t>
            </a:r>
            <a:r>
              <a:rPr lang="cs-CZ" sz="2200" dirty="0" smtClean="0"/>
              <a:t>hodin</a:t>
            </a:r>
          </a:p>
          <a:p>
            <a:pPr algn="just"/>
            <a:r>
              <a:rPr lang="cs-CZ" sz="2200" dirty="0" smtClean="0"/>
              <a:t>termín prohlídek po telefonické domluvě na odboru správy majetku a bytového fondu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1901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Pilotní projekt pronájem parkovacích míst v Dlouhé ulici</a:t>
            </a: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151"/>
            <a:ext cx="4258816" cy="3394472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000" dirty="0" smtClean="0"/>
              <a:t>15.07.2020 schválena Pravidla pro pronájem parkovacích míst radou města</a:t>
            </a:r>
          </a:p>
          <a:p>
            <a:pPr algn="just"/>
            <a:r>
              <a:rPr lang="cs-CZ" sz="2000" dirty="0" smtClean="0"/>
              <a:t>Od 20.07.2020 započal příjem žádostí o pronájem</a:t>
            </a:r>
          </a:p>
          <a:p>
            <a:pPr algn="just"/>
            <a:r>
              <a:rPr lang="cs-CZ" sz="2000" dirty="0" smtClean="0"/>
              <a:t>Od 01.10.2020 spuštěn pilotní projekt</a:t>
            </a:r>
          </a:p>
          <a:p>
            <a:pPr algn="just"/>
            <a:r>
              <a:rPr lang="cs-CZ" sz="2000" dirty="0" smtClean="0"/>
              <a:t>Uzavřeno 84 smluv na pronájem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45921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</a:t>
            </a:r>
            <a:r>
              <a:rPr lang="cs-CZ" sz="3200" dirty="0" smtClean="0"/>
              <a:t>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/>
              <a:t>Společně pro Klášterec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489373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Do 15.12.2020 probíhá hlasování – odkaz na webu města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1026" name="Picture 2" descr="psí pisoá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6" y="1846246"/>
            <a:ext cx="1768013" cy="117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řiště p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/>
          <a:stretch/>
        </p:blipFill>
        <p:spPr bwMode="auto">
          <a:xfrm>
            <a:off x="798022" y="3132205"/>
            <a:ext cx="1751387" cy="100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lášterecká Jese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45" y="1846246"/>
            <a:ext cx="1785938" cy="11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ašovice p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18" y="3126906"/>
            <a:ext cx="1785938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yhlídk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2"/>
          <a:stretch/>
        </p:blipFill>
        <p:spPr bwMode="auto">
          <a:xfrm>
            <a:off x="4564294" y="1846247"/>
            <a:ext cx="1785938" cy="11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ávka přes poto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" b="11632"/>
          <a:stretch/>
        </p:blipFill>
        <p:spPr bwMode="auto">
          <a:xfrm>
            <a:off x="4558984" y="3126906"/>
            <a:ext cx="1804124" cy="106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ašovice dětské hřiště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743" y="1830351"/>
            <a:ext cx="1777565" cy="11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8210"/>
          <a:stretch/>
        </p:blipFill>
        <p:spPr bwMode="auto">
          <a:xfrm>
            <a:off x="6454936" y="3123480"/>
            <a:ext cx="1785938" cy="106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5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/>
              <a:t>Veřejná sbírka pro Františka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Probíhala do 20.11.2020 a vynesla 150.940 Kč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6146" name="Picture 2" descr="Den pro Františka: Klášterec staví na nohy tříletého kloučka - Chomutovský  dení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7306"/>
          <a:stretch/>
        </p:blipFill>
        <p:spPr bwMode="auto">
          <a:xfrm>
            <a:off x="4415515" y="2026334"/>
            <a:ext cx="3956114" cy="25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33" y="2026334"/>
            <a:ext cx="3647111" cy="25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69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/>
              <a:t>Galerie Kryt – Unie ROSKA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Do konce roku – benefiční výstava, výtěžek z prodeje nově vzniklé pobočce ROSKY v CV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2050" name="Picture 2" descr="https://scontent.fprg3-1.fna.fbcdn.net/v/t1.0-9/125995208_3689011131156396_270964515398683983_o.jpg?_nc_cat=106&amp;ccb=2&amp;_nc_sid=e3f864&amp;_nc_ohc=-dD3afAQGdoAX-LXYyZ&amp;_nc_ht=scontent.fprg3-1.fna&amp;oh=b450e35694b3489da7b96ff80be558ab&amp;oe=5FF332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1" y="1707478"/>
            <a:ext cx="238218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prg3-1.fna.fbcdn.net/v/t1.0-9/129214137_2924784891103066_1477393098692901243_o.jpg?_nc_cat=111&amp;ccb=2&amp;_nc_sid=730e14&amp;_nc_ohc=9jrPOMRBJuQAX8jgWM1&amp;_nc_ht=scontent.fprg3-1.fna&amp;oh=b4374dced7956959ec9aa0c44e9fd8be&amp;oe=5FF55C1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7" y="209226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prg3-1.fna.fbcdn.net/v/t1.0-9/129717787_2924784991103056_9204680206962852785_o.jpg?_nc_cat=105&amp;ccb=2&amp;_nc_sid=730e14&amp;_nc_ohc=Xtk9vEC3VLgAX_nCg5y&amp;_nc_ht=scontent.fprg3-1.fna&amp;oh=1f171f785cca6692ae9c74f915bcb0d6&amp;oe=5FF439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63" y="278747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5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95778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/>
              <a:t>Nová publikace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Kniha v rámci publikačního plánu města, letos o historii kláštereckého divadla</a:t>
            </a:r>
          </a:p>
          <a:p>
            <a:pPr marL="0" indent="0">
              <a:buNone/>
            </a:pP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14" y="2228090"/>
            <a:ext cx="3418115" cy="25635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77" y="1746398"/>
            <a:ext cx="2283960" cy="30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80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/>
              <a:t>Virtuální závod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7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Více než 30 účastníků, na jaře skutečný závod vítězů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8" y="1710099"/>
            <a:ext cx="2227500" cy="297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84" y="1709057"/>
            <a:ext cx="2970000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27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/>
              <a:t>Klášterecké noviny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Nyní vychází prosincové číslo</a:t>
            </a:r>
          </a:p>
          <a:p>
            <a:pPr>
              <a:buFontTx/>
              <a:buChar char="-"/>
            </a:pPr>
            <a:r>
              <a:rPr lang="cs-CZ" sz="2000" dirty="0"/>
              <a:t>Investice v roce 2020</a:t>
            </a:r>
          </a:p>
          <a:p>
            <a:pPr>
              <a:buFontTx/>
              <a:buChar char="-"/>
            </a:pPr>
            <a:r>
              <a:rPr lang="cs-CZ" sz="2000" dirty="0"/>
              <a:t>Nový jízdní řád MHD</a:t>
            </a:r>
          </a:p>
          <a:p>
            <a:pPr>
              <a:buFontTx/>
              <a:buChar char="-"/>
            </a:pPr>
            <a:r>
              <a:rPr lang="cs-CZ" sz="2000" dirty="0"/>
              <a:t>Rozhovor s moderní pekařkou</a:t>
            </a:r>
          </a:p>
          <a:p>
            <a:pPr>
              <a:buFontTx/>
              <a:buChar char="-"/>
            </a:pPr>
            <a:r>
              <a:rPr lang="cs-CZ" sz="2000" dirty="0"/>
              <a:t>Nová </a:t>
            </a:r>
            <a:r>
              <a:rPr lang="cs-CZ" sz="2000" dirty="0" err="1"/>
              <a:t>cestománie</a:t>
            </a:r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Výročí v roce 2021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7165" t="9140" r="40207" b="75974"/>
          <a:stretch/>
        </p:blipFill>
        <p:spPr>
          <a:xfrm>
            <a:off x="3644619" y="3292546"/>
            <a:ext cx="5042181" cy="12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89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</a:t>
            </a:r>
            <a:r>
              <a:rPr lang="cs-CZ" sz="3200" b="1" dirty="0" err="1"/>
              <a:t>Malastová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Informace z odboru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ve spolupráci s Potravinovou bankou a dobrovolnými hasiči zajišťujeme potravinovou pomoc nejen pro seniory v Domově pro seniory a terénu, ale především pro ostatní potřebné, zejména matky samoživitelky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99742"/>
            <a:ext cx="1747493" cy="2329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41" y="2499742"/>
            <a:ext cx="1730790" cy="2307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4" y="2499742"/>
            <a:ext cx="1747493" cy="23299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6969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Mateřská škola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/>
          </a:bodyPr>
          <a:lstStyle/>
          <a:p>
            <a:r>
              <a:rPr lang="cs-CZ" sz="2000" dirty="0"/>
              <a:t>v</a:t>
            </a:r>
            <a:r>
              <a:rPr lang="cs-CZ" sz="2000" dirty="0" smtClean="0"/>
              <a:t> provozu po celou dobu všechna pracoviště</a:t>
            </a:r>
          </a:p>
          <a:p>
            <a:endParaRPr lang="cs-CZ" sz="2000" dirty="0" smtClean="0"/>
          </a:p>
          <a:p>
            <a:r>
              <a:rPr lang="cs-CZ" sz="2000" b="1" dirty="0" smtClean="0"/>
              <a:t>ŘÍJEN</a:t>
            </a:r>
            <a:r>
              <a:rPr lang="cs-CZ" sz="2000" dirty="0" smtClean="0"/>
              <a:t> ø docházka dětí </a:t>
            </a:r>
            <a:r>
              <a:rPr lang="cs-CZ" sz="2000" b="1" dirty="0" smtClean="0"/>
              <a:t>42 %</a:t>
            </a:r>
            <a:r>
              <a:rPr lang="cs-CZ" sz="2000" dirty="0" smtClean="0"/>
              <a:t> ze všech přihlášených</a:t>
            </a:r>
          </a:p>
          <a:p>
            <a:endParaRPr lang="cs-CZ" sz="2000" dirty="0" smtClean="0"/>
          </a:p>
          <a:p>
            <a:r>
              <a:rPr lang="cs-CZ" sz="2000" b="1" dirty="0" smtClean="0"/>
              <a:t>LISTOPAD</a:t>
            </a:r>
            <a:r>
              <a:rPr lang="cs-CZ" sz="2000" dirty="0" smtClean="0"/>
              <a:t> ø docházka </a:t>
            </a:r>
            <a:r>
              <a:rPr lang="cs-CZ" sz="2000" dirty="0"/>
              <a:t>dětí </a:t>
            </a:r>
            <a:r>
              <a:rPr lang="cs-CZ" sz="2000" b="1" dirty="0" smtClean="0"/>
              <a:t>48 %</a:t>
            </a:r>
            <a:r>
              <a:rPr lang="cs-CZ" sz="2000" dirty="0" smtClean="0"/>
              <a:t> ze všech přihlášených</a:t>
            </a: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140372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Mateřská škola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děti nakreslily</a:t>
            </a:r>
            <a:r>
              <a:rPr lang="cs-CZ" sz="2000" dirty="0"/>
              <a:t>, </a:t>
            </a:r>
            <a:r>
              <a:rPr lang="cs-CZ" sz="2000" dirty="0" smtClean="0"/>
              <a:t>namalovaly a vystříhaly obrázky</a:t>
            </a:r>
            <a:r>
              <a:rPr lang="cs-CZ" sz="2000" dirty="0"/>
              <a:t>, které </a:t>
            </a:r>
            <a:r>
              <a:rPr lang="cs-CZ" sz="2000" dirty="0" smtClean="0"/>
              <a:t>byly předány do Městského ústavu sociálních služeb pro zpříjemnění dlouhých chvil</a:t>
            </a:r>
            <a:endParaRPr lang="cs-CZ" sz="20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7" name="Obrázek 6" descr="C:\Users\Lesní\Desktop\Fotograf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2"/>
          <a:stretch/>
        </p:blipFill>
        <p:spPr bwMode="auto">
          <a:xfrm>
            <a:off x="4564225" y="2211710"/>
            <a:ext cx="3528432" cy="25198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/>
          <a:stretch/>
        </p:blipFill>
        <p:spPr>
          <a:xfrm>
            <a:off x="1492973" y="2211710"/>
            <a:ext cx="2035479" cy="25198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9699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školy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v současné době prezenční výuka 1. stupně základních škol a rotační výuka 2. stupně</a:t>
            </a:r>
          </a:p>
          <a:p>
            <a:r>
              <a:rPr lang="cs-CZ" sz="2000" dirty="0" smtClean="0"/>
              <a:t>na školách byl upraven rozvrh, žákům začíná výuka v různých časech, stejně tak jim i končí, dodržování homogenity třídy, omezen pohyb mimo třídy</a:t>
            </a:r>
          </a:p>
          <a:p>
            <a:r>
              <a:rPr lang="cs-CZ" sz="2000" dirty="0" smtClean="0"/>
              <a:t>v provozu všechny školní družiny i jídelny s ohledem na dodržování protiepidemických opatření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09549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škola </a:t>
            </a:r>
            <a:r>
              <a:rPr lang="cs-CZ" sz="2800" b="1" dirty="0" err="1" smtClean="0"/>
              <a:t>Petlérská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distanční výuka doplněna o úkoly ve formě tvorby videí, esejí, zpracovávání pracovních listů a praktických úkolů</a:t>
            </a:r>
          </a:p>
          <a:p>
            <a:endParaRPr lang="cs-CZ" sz="2000" dirty="0" smtClean="0"/>
          </a:p>
          <a:p>
            <a:r>
              <a:rPr lang="cs-CZ" sz="2000" dirty="0" smtClean="0"/>
              <a:t>byly realizovány i třídnické hodiny a třídní schůzky</a:t>
            </a:r>
          </a:p>
          <a:p>
            <a:endParaRPr lang="cs-CZ" sz="2000" dirty="0" smtClean="0"/>
          </a:p>
          <a:p>
            <a:r>
              <a:rPr lang="cs-CZ" sz="2000" dirty="0" smtClean="0"/>
              <a:t>škola zakoupila 24 nových notebooků do všech tříd, tablety pro žáky za sociálně slabých rodin z projektu MŠMT a byla využita nabídka od firmy T-mobile v podobě SIM karet s mobilními daty 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409622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škola </a:t>
            </a:r>
            <a:r>
              <a:rPr lang="cs-CZ" sz="2800" b="1" dirty="0" err="1" smtClean="0"/>
              <a:t>Petlérská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pokračuje se v dalším vzdělávání pedagogů, včetně on-line školení s ELIXÍREM do škol</a:t>
            </a:r>
          </a:p>
          <a:p>
            <a:r>
              <a:rPr lang="cs-CZ" sz="2000" dirty="0" smtClean="0"/>
              <a:t>pokusy se realizovaly s dětmi přes </a:t>
            </a:r>
            <a:r>
              <a:rPr lang="cs-CZ" sz="2000" dirty="0" err="1" smtClean="0"/>
              <a:t>Teams</a:t>
            </a:r>
            <a:endParaRPr lang="cs-CZ" sz="2400" dirty="0" smtClean="0"/>
          </a:p>
        </p:txBody>
      </p:sp>
      <p:pic>
        <p:nvPicPr>
          <p:cNvPr id="5" name="Obrázek 4" descr="Elixír a badatelský kroužek - praktikant.jpg"/>
          <p:cNvPicPr>
            <a:picLocks noChangeAspect="1"/>
          </p:cNvPicPr>
          <p:nvPr/>
        </p:nvPicPr>
        <p:blipFill>
          <a:blip r:embed="rId2"/>
          <a:srcRect b="3628"/>
          <a:stretch>
            <a:fillRect/>
          </a:stretch>
        </p:blipFill>
        <p:spPr>
          <a:xfrm>
            <a:off x="4786314" y="2357436"/>
            <a:ext cx="3357467" cy="2428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 descr="Badatelský kroužek - distančně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9" y="2357436"/>
            <a:ext cx="3213145" cy="241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842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CYKLOSTEZKA Klášterecký potok</a:t>
            </a:r>
            <a:endParaRPr lang="cs-CZ" sz="28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7410"/>
            <a:ext cx="5111077" cy="339407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63228"/>
            <a:ext cx="3034680" cy="20152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322726"/>
            <a:ext cx="1714837" cy="11387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8" t="3098" r="6165"/>
          <a:stretch/>
        </p:blipFill>
        <p:spPr>
          <a:xfrm>
            <a:off x="7380312" y="3322726"/>
            <a:ext cx="1306488" cy="113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22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škola </a:t>
            </a:r>
            <a:r>
              <a:rPr lang="cs-CZ" sz="2800" b="1" dirty="0" err="1" smtClean="0"/>
              <a:t>Petlérská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Provoz </a:t>
            </a:r>
            <a:r>
              <a:rPr lang="cs-CZ" sz="2000" b="1" dirty="0" smtClean="0"/>
              <a:t>DDM Volňásek je od 7.12. znovu obnoven</a:t>
            </a:r>
            <a:r>
              <a:rPr lang="cs-CZ" sz="2000" dirty="0" smtClean="0"/>
              <a:t>, tzn. jsou otevřeny všechny pravidelné činnosti, avšak jen v max. počtu 10 účastníků v kroužku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452606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škola Školní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pokračuje projekt </a:t>
            </a:r>
            <a:r>
              <a:rPr lang="cs-CZ" sz="2000" b="1" dirty="0" smtClean="0"/>
              <a:t>Erasmus+</a:t>
            </a:r>
            <a:r>
              <a:rPr lang="cs-CZ" sz="2000" dirty="0" smtClean="0"/>
              <a:t> </a:t>
            </a:r>
          </a:p>
          <a:p>
            <a:pPr>
              <a:buNone/>
            </a:pPr>
            <a:r>
              <a:rPr lang="cs-CZ" sz="2000" dirty="0" smtClean="0"/>
              <a:t>	- </a:t>
            </a:r>
            <a:r>
              <a:rPr lang="cs-CZ" sz="1800" dirty="0" smtClean="0"/>
              <a:t>v měsíci listopadu proběhla online mezinárodní </a:t>
            </a:r>
            <a:r>
              <a:rPr lang="cs-CZ" sz="1800" b="1" dirty="0" smtClean="0"/>
              <a:t>konference o školství v </a:t>
            </a:r>
            <a:r>
              <a:rPr lang="cs-CZ" sz="1800" b="1" dirty="0" err="1" smtClean="0"/>
              <a:t>Jáen</a:t>
            </a:r>
            <a:r>
              <a:rPr lang="cs-CZ" sz="1800" b="1" dirty="0" smtClean="0"/>
              <a:t>, </a:t>
            </a:r>
            <a:r>
              <a:rPr lang="cs-CZ" sz="1800" dirty="0" smtClean="0"/>
              <a:t>na začátku prosince pak</a:t>
            </a:r>
            <a:r>
              <a:rPr lang="cs-CZ" sz="1800" b="1" dirty="0" smtClean="0"/>
              <a:t> </a:t>
            </a:r>
            <a:r>
              <a:rPr lang="cs-CZ" sz="1800" dirty="0" smtClean="0"/>
              <a:t>online konference Školství v </a:t>
            </a:r>
            <a:r>
              <a:rPr lang="cs-CZ" sz="1800" dirty="0" err="1" smtClean="0"/>
              <a:t>Ljubljaně</a:t>
            </a:r>
            <a:r>
              <a:rPr lang="cs-CZ" sz="1800" dirty="0" smtClean="0"/>
              <a:t> -  </a:t>
            </a:r>
            <a:r>
              <a:rPr lang="cs-CZ" sz="1800" b="1" dirty="0" err="1" smtClean="0"/>
              <a:t>EDUvision</a:t>
            </a:r>
            <a:endParaRPr lang="cs-CZ" sz="1800" b="1" dirty="0" smtClean="0"/>
          </a:p>
          <a:p>
            <a:pPr>
              <a:buNone/>
            </a:pPr>
            <a:r>
              <a:rPr lang="cs-CZ" sz="2000" dirty="0" smtClean="0"/>
              <a:t>	-</a:t>
            </a:r>
            <a:r>
              <a:rPr lang="cs-CZ" sz="2000" b="1" dirty="0" smtClean="0"/>
              <a:t> </a:t>
            </a:r>
            <a:r>
              <a:rPr lang="cs-CZ" sz="1800" dirty="0" smtClean="0"/>
              <a:t>na mezinárodním online kongresu v Lisabonu, v půlce prosince, budou prezentovány práce žáků školy</a:t>
            </a:r>
          </a:p>
          <a:p>
            <a:pPr>
              <a:buNone/>
            </a:pPr>
            <a:endParaRPr lang="cs-CZ" sz="1800" dirty="0" smtClean="0"/>
          </a:p>
          <a:p>
            <a:r>
              <a:rPr lang="cs-CZ" sz="2000" dirty="0" smtClean="0"/>
              <a:t>Online třídní schůzky s rodiči – 14.12. od 16:00 a 17:00 – konzultace</a:t>
            </a:r>
          </a:p>
          <a:p>
            <a:r>
              <a:rPr lang="cs-CZ" sz="2000" dirty="0" smtClean="0"/>
              <a:t>Online akce – Prevence rizikového chování </a:t>
            </a:r>
            <a:endParaRPr lang="cs-CZ" sz="1800" dirty="0" smtClean="0"/>
          </a:p>
          <a:p>
            <a:pPr>
              <a:buNone/>
            </a:pPr>
            <a:endParaRPr lang="cs-CZ" sz="1800" dirty="0" smtClean="0"/>
          </a:p>
          <a:p>
            <a:pPr>
              <a:buNone/>
            </a:pPr>
            <a:endParaRPr lang="cs-CZ" sz="2000" b="1" dirty="0" smtClean="0"/>
          </a:p>
          <a:p>
            <a:pPr>
              <a:buNone/>
            </a:pPr>
            <a:endParaRPr 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518819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škola Krátká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v rámci modernizace IT techniky se buduje ze společenské místnosti KONFERENČNÍ MÍSTNOST – UČEBNA</a:t>
            </a:r>
          </a:p>
          <a:p>
            <a:r>
              <a:rPr lang="cs-CZ" sz="2000" dirty="0" smtClean="0"/>
              <a:t>instalace profesionálních konferenčních systémů pro výuku na dálku, především na 1. stupni, ale i konání konferencí</a:t>
            </a:r>
          </a:p>
          <a:p>
            <a:endParaRPr lang="cs-CZ" sz="1800" dirty="0" smtClean="0"/>
          </a:p>
          <a:p>
            <a:pPr>
              <a:buNone/>
            </a:pPr>
            <a:endParaRPr lang="cs-CZ" sz="1800" dirty="0" smtClean="0"/>
          </a:p>
          <a:p>
            <a:pPr>
              <a:buNone/>
            </a:pPr>
            <a:endParaRPr lang="cs-CZ" sz="2000" b="1" dirty="0" smtClean="0"/>
          </a:p>
          <a:p>
            <a:pPr>
              <a:buNone/>
            </a:pPr>
            <a:endParaRPr lang="cs-CZ" sz="20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7952" r="4255"/>
          <a:stretch>
            <a:fillRect/>
          </a:stretch>
        </p:blipFill>
        <p:spPr bwMode="auto">
          <a:xfrm>
            <a:off x="3500430" y="2571750"/>
            <a:ext cx="3214710" cy="2066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571750"/>
            <a:ext cx="1538286" cy="2051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571750"/>
            <a:ext cx="2762270" cy="2071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2917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umělecká škola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Nevšední koncerty </a:t>
            </a:r>
          </a:p>
          <a:p>
            <a:pPr>
              <a:buNone/>
            </a:pPr>
            <a:r>
              <a:rPr lang="cs-CZ" sz="2000" dirty="0" smtClean="0"/>
              <a:t>	- žáci ze všech oborů za podpory pedagogů natáčí v rámci 	distanční výuky ukázku hudby, přednesu a tance, 	které budou spojeny do daru ve formě vánočního 	videa nejen pro Městský ústav sociálních služeb</a:t>
            </a:r>
          </a:p>
          <a:p>
            <a:pPr>
              <a:buNone/>
            </a:pPr>
            <a:r>
              <a:rPr lang="cs-CZ" sz="2000" dirty="0" smtClean="0"/>
              <a:t>	- zároveň žáci z výtvarného oboru vytváří tematické 	dárky</a:t>
            </a:r>
          </a:p>
        </p:txBody>
      </p:sp>
    </p:spTree>
    <p:extLst>
      <p:ext uri="{BB962C8B-B14F-4D97-AF65-F5344CB8AC3E}">
        <p14:creationId xmlns:p14="http://schemas.microsoft.com/office/powerpoint/2010/main" val="678453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umělecká škola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7524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příprava minutového </a:t>
            </a:r>
            <a:r>
              <a:rPr lang="cs-CZ" sz="2000" b="1" dirty="0" smtClean="0"/>
              <a:t>Adventního koncertu učitelů </a:t>
            </a:r>
            <a:r>
              <a:rPr lang="cs-CZ" sz="2000" dirty="0" smtClean="0"/>
              <a:t>jako náhrada neuskutečněného projektu Adventních hudebních sobot, bude i ve vysílání TV OKO1</a:t>
            </a:r>
            <a:endParaRPr lang="cs-CZ" sz="2400" dirty="0" smtClean="0"/>
          </a:p>
        </p:txBody>
      </p:sp>
      <p:pic>
        <p:nvPicPr>
          <p:cNvPr id="6" name="Obrázek 5" descr="Advent T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2285998"/>
            <a:ext cx="4143404" cy="23306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211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4389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od 11.11. pravidelné testování klientů domova a následně i zaměstnanců 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5" name="Obrázek 4" descr="125033579_3277258199038887_1519811626827174784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643056"/>
            <a:ext cx="4143380" cy="3107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9502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04389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od 24.11. k dispozici návštěvní místnost s oddělenými vchody a zabezpečením tak, aby nedošlo k případné nákaze</a:t>
            </a:r>
          </a:p>
          <a:p>
            <a:endParaRPr lang="cs-CZ" sz="2000" dirty="0" smtClean="0"/>
          </a:p>
          <a:p>
            <a:r>
              <a:rPr lang="cs-CZ" sz="2000" dirty="0" smtClean="0"/>
              <a:t>od 5.12. jsou již povoleny</a:t>
            </a:r>
          </a:p>
          <a:p>
            <a:pPr marL="0" indent="0">
              <a:buNone/>
            </a:pPr>
            <a:r>
              <a:rPr lang="cs-CZ" sz="2000" dirty="0" smtClean="0"/>
              <a:t>    návštěvy, ale jen s negativním</a:t>
            </a:r>
          </a:p>
          <a:p>
            <a:pPr>
              <a:buNone/>
            </a:pPr>
            <a:r>
              <a:rPr lang="cs-CZ" sz="2000" dirty="0" smtClean="0"/>
              <a:t>	antigenním testem</a:t>
            </a:r>
            <a:endParaRPr lang="cs-CZ" sz="1400" dirty="0" smtClean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6" name="Obrázek 5" descr="received_713604319538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000246"/>
            <a:ext cx="3429023" cy="25717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5261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Ovoce od společnosti </a:t>
            </a:r>
            <a:r>
              <a:rPr lang="cs-CZ" sz="2000" dirty="0" err="1" smtClean="0"/>
              <a:t>Tesco</a:t>
            </a:r>
            <a:r>
              <a:rPr lang="cs-CZ" sz="2000" dirty="0" smtClean="0"/>
              <a:t> – Klášterec nad Ohří </a:t>
            </a:r>
          </a:p>
          <a:p>
            <a:r>
              <a:rPr lang="cs-CZ" sz="2000" dirty="0" smtClean="0"/>
              <a:t>Zajištění dvouměsíční kúry Vitaminu D pro klienty domova, pro posílení imunity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5" name="Obrázek 4" descr="128512972_3326867060744667_4820862061258175483_n.jpg"/>
          <p:cNvPicPr>
            <a:picLocks noChangeAspect="1"/>
          </p:cNvPicPr>
          <p:nvPr/>
        </p:nvPicPr>
        <p:blipFill>
          <a:blip r:embed="rId2"/>
          <a:srcRect t="10000"/>
          <a:stretch>
            <a:fillRect/>
          </a:stretch>
        </p:blipFill>
        <p:spPr>
          <a:xfrm>
            <a:off x="5214942" y="2071684"/>
            <a:ext cx="2143140" cy="25717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 descr="127728352_3312741288823911_1334456427840212340_o.jpg"/>
          <p:cNvPicPr>
            <a:picLocks noChangeAspect="1"/>
          </p:cNvPicPr>
          <p:nvPr/>
        </p:nvPicPr>
        <p:blipFill>
          <a:blip r:embed="rId3" cstate="print"/>
          <a:srcRect l="10000" r="13999" b="33333"/>
          <a:stretch>
            <a:fillRect/>
          </a:stretch>
        </p:blipFill>
        <p:spPr>
          <a:xfrm>
            <a:off x="1428728" y="2500312"/>
            <a:ext cx="3071834" cy="20209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8963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Zámek Klášterec nad Ohří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středisko Zámek</a:t>
            </a:r>
          </a:p>
          <a:p>
            <a:pPr>
              <a:buNone/>
            </a:pPr>
            <a:r>
              <a:rPr lang="cs-CZ" sz="2000" dirty="0" smtClean="0"/>
              <a:t>	- otevřeno od středy do pátku, od 9 do 15 hod, skupinky max. 10 osob</a:t>
            </a:r>
          </a:p>
          <a:p>
            <a:endParaRPr lang="cs-CZ" sz="2000" dirty="0" smtClean="0"/>
          </a:p>
          <a:p>
            <a:r>
              <a:rPr lang="cs-CZ" sz="2000" b="1" dirty="0" smtClean="0"/>
              <a:t>středisko Knihovna</a:t>
            </a:r>
          </a:p>
          <a:p>
            <a:pPr>
              <a:buNone/>
            </a:pPr>
            <a:r>
              <a:rPr lang="cs-CZ" sz="2000" dirty="0" smtClean="0"/>
              <a:t>	- otevřeno v běžné pracovní době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smtClean="0"/>
              <a:t>- čtenáři prodloužené výpůjčky do konce prosince</a:t>
            </a:r>
          </a:p>
          <a:p>
            <a:pPr>
              <a:buNone/>
            </a:pPr>
            <a:endParaRPr lang="cs-CZ" sz="2000" dirty="0" smtClean="0"/>
          </a:p>
          <a:p>
            <a:r>
              <a:rPr lang="cs-CZ" sz="2000" b="1" dirty="0" smtClean="0"/>
              <a:t>středisko Kino </a:t>
            </a:r>
            <a:r>
              <a:rPr lang="cs-CZ" sz="2000" dirty="0" smtClean="0"/>
              <a:t>– uzavřeno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28120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Restaurování soch MERKURA a VENUŠE</a:t>
            </a:r>
            <a:endParaRPr lang="cs-CZ" sz="28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2079" y="1703328"/>
            <a:ext cx="3810823" cy="2530624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090982" cy="338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72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Úklid listí ve městě 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5576" y="4185127"/>
            <a:ext cx="793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	Dodavatelé: Klášterecká Kyselka s.r.o. , VPP	</a:t>
            </a:r>
          </a:p>
          <a:p>
            <a:r>
              <a:rPr lang="cs-CZ" dirty="0"/>
              <a:t>	</a:t>
            </a:r>
            <a:r>
              <a:rPr lang="cs-CZ" dirty="0" smtClean="0"/>
              <a:t>Náklady: 1 700 000 Kč vč. DPH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7" y="1207777"/>
            <a:ext cx="8048465" cy="30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1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411510"/>
            <a:ext cx="8229600" cy="85725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Úklid listí ve městě 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444625"/>
            <a:ext cx="7762875" cy="290512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475656" y="43497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Dodavatelé: Klášterecká Kyselka s.r.o</a:t>
            </a:r>
            <a:r>
              <a:rPr lang="cs-CZ" dirty="0" smtClean="0"/>
              <a:t>., VPP</a:t>
            </a:r>
            <a:endParaRPr lang="cs-CZ" dirty="0"/>
          </a:p>
          <a:p>
            <a:r>
              <a:rPr lang="cs-CZ" dirty="0" smtClean="0"/>
              <a:t>Náklady</a:t>
            </a:r>
            <a:r>
              <a:rPr lang="cs-CZ" dirty="0"/>
              <a:t>: 1 700 000 Kč vč. DPH</a:t>
            </a:r>
          </a:p>
        </p:txBody>
      </p:sp>
    </p:spTree>
    <p:extLst>
      <p:ext uri="{BB962C8B-B14F-4D97-AF65-F5344CB8AC3E}">
        <p14:creationId xmlns:p14="http://schemas.microsoft.com/office/powerpoint/2010/main" val="3667520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Výstavba epitafů</a:t>
            </a:r>
            <a:endParaRPr lang="cs-CZ" sz="32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06483" y="3936512"/>
            <a:ext cx="444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</a:t>
            </a:r>
            <a:r>
              <a:rPr lang="cs-CZ" dirty="0" smtClean="0"/>
              <a:t>     Dodavatel: Klášterecká Kyselka s.r.o.         </a:t>
            </a:r>
          </a:p>
          <a:p>
            <a:r>
              <a:rPr lang="cs-CZ" dirty="0" smtClean="0"/>
              <a:t>      Náklady</a:t>
            </a:r>
            <a:r>
              <a:rPr lang="cs-CZ" dirty="0"/>
              <a:t>: </a:t>
            </a:r>
            <a:r>
              <a:rPr lang="cs-CZ" dirty="0" smtClean="0"/>
              <a:t>80 000 Kč vč. DPH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63229"/>
            <a:ext cx="3816424" cy="28623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0018" y="1543283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26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517"/>
            <a:ext cx="8229600" cy="579711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Dendrologický průzkum stromů</a:t>
            </a:r>
            <a:endParaRPr lang="cs-CZ" sz="32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063228"/>
            <a:ext cx="2466824" cy="328909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82851"/>
            <a:ext cx="2466824" cy="32890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67" y="1082851"/>
            <a:ext cx="2452108" cy="326947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331640" y="4587974"/>
            <a:ext cx="658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Dodavatel: </a:t>
            </a:r>
            <a:r>
              <a:rPr lang="cs-CZ" dirty="0" err="1" smtClean="0"/>
              <a:t>Safe</a:t>
            </a:r>
            <a:r>
              <a:rPr lang="cs-CZ" dirty="0" smtClean="0"/>
              <a:t> </a:t>
            </a:r>
            <a:r>
              <a:rPr lang="cs-CZ" dirty="0" err="1" smtClean="0"/>
              <a:t>Trees</a:t>
            </a:r>
            <a:r>
              <a:rPr lang="cs-CZ" dirty="0" smtClean="0"/>
              <a:t> s.r.o.		Náklady: 112 000 Kč vč. DPH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8518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99417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Kácení a prořezávky stromů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198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500" dirty="0" smtClean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500" dirty="0" smtClean="0"/>
          </a:p>
          <a:p>
            <a:pPr marL="0" indent="0">
              <a:buNone/>
            </a:pPr>
            <a:r>
              <a:rPr lang="cs-CZ" sz="1300" dirty="0"/>
              <a:t> </a:t>
            </a:r>
            <a:r>
              <a:rPr lang="cs-CZ" sz="1300" dirty="0" smtClean="0"/>
              <a:t>  Dodavatelé: Petr Šafařík, Klášterecká Kyselka s.r.o., </a:t>
            </a:r>
            <a:r>
              <a:rPr lang="cs-CZ" sz="1300" dirty="0" err="1" smtClean="0"/>
              <a:t>Arborea</a:t>
            </a:r>
            <a:r>
              <a:rPr lang="cs-CZ" sz="1300" dirty="0" smtClean="0"/>
              <a:t> Rakovník s.r.o., Jiří Platil </a:t>
            </a:r>
          </a:p>
          <a:p>
            <a:pPr marL="0" indent="0">
              <a:buNone/>
            </a:pPr>
            <a:r>
              <a:rPr lang="cs-CZ" sz="1300" dirty="0" smtClean="0"/>
              <a:t>   Náklady: 500 000 Kč vč. DPH</a:t>
            </a:r>
            <a:endParaRPr lang="cs-CZ" sz="13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59582"/>
            <a:ext cx="4315503" cy="32403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3" y="1059582"/>
            <a:ext cx="243027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4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Kácení a prořezávky stromů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64" y="990799"/>
            <a:ext cx="1878858" cy="3340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5" y="990799"/>
            <a:ext cx="2511960" cy="33492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92" y="990798"/>
            <a:ext cx="2499902" cy="3333203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11560" y="4155926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 smtClean="0"/>
          </a:p>
          <a:p>
            <a:r>
              <a:rPr lang="cs-CZ" sz="1400" dirty="0" smtClean="0"/>
              <a:t>   Dodavatelé</a:t>
            </a:r>
            <a:r>
              <a:rPr lang="cs-CZ" sz="1400" dirty="0"/>
              <a:t>: Petr Šafařík, Klášterecká Kyselka s.r.o., </a:t>
            </a:r>
            <a:r>
              <a:rPr lang="cs-CZ" sz="1400" dirty="0" err="1"/>
              <a:t>Arborea</a:t>
            </a:r>
            <a:r>
              <a:rPr lang="cs-CZ" sz="1400" dirty="0"/>
              <a:t> Rakovník s.r.o., </a:t>
            </a:r>
            <a:r>
              <a:rPr lang="cs-CZ" sz="1400" dirty="0" smtClean="0"/>
              <a:t>Jiří </a:t>
            </a:r>
            <a:r>
              <a:rPr lang="cs-CZ" sz="1400" dirty="0"/>
              <a:t>Platil 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Náklady</a:t>
            </a:r>
            <a:r>
              <a:rPr lang="cs-CZ" sz="1400" dirty="0"/>
              <a:t>: 500 000 Kč vč. DPH</a:t>
            </a:r>
          </a:p>
        </p:txBody>
      </p:sp>
    </p:spTree>
    <p:extLst>
      <p:ext uri="{BB962C8B-B14F-4D97-AF65-F5344CB8AC3E}">
        <p14:creationId xmlns:p14="http://schemas.microsoft.com/office/powerpoint/2010/main" val="3671740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8111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Výstavba přístřešku v Rašovicích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-324544" y="4321951"/>
            <a:ext cx="8458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		Dodavatelé: František a Hana </a:t>
            </a:r>
            <a:r>
              <a:rPr lang="cs-CZ" dirty="0" err="1" smtClean="0"/>
              <a:t>Putyerovi</a:t>
            </a:r>
            <a:r>
              <a:rPr lang="cs-CZ" dirty="0" smtClean="0"/>
              <a:t>, David Holeček, Vít Nádeník </a:t>
            </a:r>
          </a:p>
          <a:p>
            <a:r>
              <a:rPr lang="cs-CZ" dirty="0"/>
              <a:t>	</a:t>
            </a:r>
            <a:r>
              <a:rPr lang="cs-CZ" dirty="0" smtClean="0"/>
              <a:t>	Náklady: 250 000 Kč vč. DPH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56376" y="1154726"/>
            <a:ext cx="4001600" cy="3001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77834"/>
            <a:ext cx="3970789" cy="29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79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518"/>
            <a:ext cx="8229600" cy="1141635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Výměna svítidel veřejného osvětlení Chomutovská a V Zátiší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00150"/>
            <a:ext cx="8507288" cy="36038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1500" dirty="0" smtClean="0"/>
          </a:p>
          <a:p>
            <a:pPr marL="0" indent="0">
              <a:buNone/>
            </a:pPr>
            <a:endParaRPr lang="cs-CZ" sz="1500" dirty="0" smtClean="0"/>
          </a:p>
          <a:p>
            <a:pPr marL="0" indent="0">
              <a:buNone/>
            </a:pP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  Dodavatel: </a:t>
            </a:r>
            <a:r>
              <a:rPr lang="cs-CZ" sz="1500" dirty="0" err="1" smtClean="0"/>
              <a:t>Elektronovy</a:t>
            </a:r>
            <a:r>
              <a:rPr lang="cs-CZ" sz="1500" dirty="0"/>
              <a:t> </a:t>
            </a:r>
            <a:r>
              <a:rPr lang="cs-CZ" sz="1500" dirty="0" smtClean="0"/>
              <a:t>- </a:t>
            </a:r>
            <a:r>
              <a:rPr lang="cs-CZ" sz="1500" dirty="0" err="1" smtClean="0"/>
              <a:t>Trade</a:t>
            </a:r>
            <a:r>
              <a:rPr lang="cs-CZ" sz="1500" dirty="0" smtClean="0"/>
              <a:t> </a:t>
            </a:r>
            <a:r>
              <a:rPr lang="cs-CZ" sz="1500" dirty="0" err="1" smtClean="0"/>
              <a:t>s.r.o</a:t>
            </a:r>
            <a:r>
              <a:rPr lang="cs-CZ" sz="1500"/>
              <a:t> </a:t>
            </a:r>
            <a:r>
              <a:rPr lang="cs-CZ" sz="1500" smtClean="0"/>
              <a:t>     </a:t>
            </a:r>
            <a:r>
              <a:rPr lang="cs-CZ" sz="1500" dirty="0" smtClean="0"/>
              <a:t>Náklady: 290 000 Kč vč. DPH </a:t>
            </a:r>
            <a:endParaRPr lang="cs-CZ" sz="15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4" y="1608816"/>
            <a:ext cx="3468863" cy="26016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1" y="1608816"/>
            <a:ext cx="5086967" cy="260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Dopravní terminál ul. Nádražní</a:t>
            </a:r>
            <a:endParaRPr lang="cs-CZ" sz="28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111077" cy="3394075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3"/>
          <a:stretch/>
        </p:blipFill>
        <p:spPr>
          <a:xfrm>
            <a:off x="5652121" y="1063227"/>
            <a:ext cx="3034680" cy="172454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r="17701" b="25680"/>
          <a:stretch/>
        </p:blipFill>
        <p:spPr>
          <a:xfrm>
            <a:off x="5652121" y="2859782"/>
            <a:ext cx="3009115" cy="15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04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FK Rašovice – rekonstrukce hřiště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6" y="1063228"/>
            <a:ext cx="6048846" cy="3394075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063228"/>
            <a:ext cx="2098577" cy="20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4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dirty="0" smtClean="0"/>
              <a:t>KULTURNÍ DŮM – modernizace a dostavba</a:t>
            </a:r>
            <a:endParaRPr lang="cs-CZ" sz="2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111077" cy="339407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829" y="1075814"/>
            <a:ext cx="3011752" cy="19999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829" y="3176751"/>
            <a:ext cx="1928361" cy="12805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2"/>
          <a:stretch/>
        </p:blipFill>
        <p:spPr>
          <a:xfrm rot="5400000" flipV="1">
            <a:off x="7560491" y="3334002"/>
            <a:ext cx="1283559" cy="9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6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Bc. 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cs-CZ" dirty="0"/>
              <a:t>Rozbor hospodaření města k </a:t>
            </a:r>
            <a:r>
              <a:rPr lang="cs-CZ" dirty="0" smtClean="0"/>
              <a:t>31.10.2020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3815" y="2975050"/>
            <a:ext cx="10005929" cy="424329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52" y="1746895"/>
            <a:ext cx="80966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7969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853</Words>
  <Application>Microsoft Office PowerPoint</Application>
  <PresentationFormat>Předvádění na obrazovce (16:9)</PresentationFormat>
  <Paragraphs>212</Paragraphs>
  <Slides>47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Verdana</vt:lpstr>
      <vt:lpstr>Motiv systému Office</vt:lpstr>
      <vt:lpstr>Odbor výstavby a rozvoje města  Ing. Petr Hybner radní pro investice </vt:lpstr>
      <vt:lpstr>Odbor výstavby a rozvoje města  Mgr. Vojtěch Marvan radní pro investice </vt:lpstr>
      <vt:lpstr>CYKLOSTEZKA Klášterecký potok</vt:lpstr>
      <vt:lpstr>Restaurování soch MERKURA a VENUŠE</vt:lpstr>
      <vt:lpstr>Dopravní terminál ul. Nádražní</vt:lpstr>
      <vt:lpstr>FK Rašovice – rekonstrukce hřiště</vt:lpstr>
      <vt:lpstr>KULTURNÍ DŮM – modernizace a dostavba</vt:lpstr>
      <vt:lpstr>Odbor finanční  Bc. Pavla Zemančíková radní pro ekonomiku </vt:lpstr>
      <vt:lpstr>Rozbor hospodaření města k 31.10.2020 </vt:lpstr>
      <vt:lpstr>Příjem ze sdílených daní (porovnání s rokem 2019)</vt:lpstr>
      <vt:lpstr>Rozdělení dotací v dotačním programu na činnost v roce 2021</vt:lpstr>
      <vt:lpstr>Místní poplatek z pobytu</vt:lpstr>
      <vt:lpstr>Odbor správy majetku a bytového fondu  Bc. Pavla Zemančíková radní pro správu majetku</vt:lpstr>
      <vt:lpstr>Prodej bytové jednotky B. Němcové 366/9</vt:lpstr>
      <vt:lpstr>Pilotní projekt pronájem parkovacích míst v Dlouhé ulici</vt:lpstr>
      <vt:lpstr>Odbor komunikace a cestovního ruchu  Mgr. Vojtěch Marvan radní pro komunikaci a cestovní ruch</vt:lpstr>
      <vt:lpstr>Společně pro Klášterec</vt:lpstr>
      <vt:lpstr>Veřejná sbírka pro Františka</vt:lpstr>
      <vt:lpstr>Galerie Kryt – Unie ROSKA</vt:lpstr>
      <vt:lpstr>Nová publikace</vt:lpstr>
      <vt:lpstr>Virtuální závod</vt:lpstr>
      <vt:lpstr>Klášterecké noviny</vt:lpstr>
      <vt:lpstr>Odbor sociálních věcí, školství a sportu  PhDr. Jiřina Malastová radní pro školství</vt:lpstr>
      <vt:lpstr>Informace z odboru</vt:lpstr>
      <vt:lpstr>Mateřská škola</vt:lpstr>
      <vt:lpstr>Mateřská škola</vt:lpstr>
      <vt:lpstr>Základní školy</vt:lpstr>
      <vt:lpstr>Základní škola Petlérská</vt:lpstr>
      <vt:lpstr>Základní škola Petlérská</vt:lpstr>
      <vt:lpstr>Základní škola Petlérská</vt:lpstr>
      <vt:lpstr>Základní škola Školní</vt:lpstr>
      <vt:lpstr>Základní škola Krátká</vt:lpstr>
      <vt:lpstr>Základní umělecká škola</vt:lpstr>
      <vt:lpstr>Základní umělecká škola</vt:lpstr>
      <vt:lpstr>Městský ústav sociálních služeb</vt:lpstr>
      <vt:lpstr>Městský ústav sociálních služeb</vt:lpstr>
      <vt:lpstr>Městský ústav sociálních služeb</vt:lpstr>
      <vt:lpstr>Zámek Klášterec nad Ohří</vt:lpstr>
      <vt:lpstr>Odbor místního hospodářství,  dopravy a životního prostředí  Ing. Jiří Jaroš radní pro místní hospodářství</vt:lpstr>
      <vt:lpstr>Úklid listí ve městě </vt:lpstr>
      <vt:lpstr>Úklid listí ve městě </vt:lpstr>
      <vt:lpstr>Výstavba epitafů</vt:lpstr>
      <vt:lpstr>Dendrologický průzkum stromů</vt:lpstr>
      <vt:lpstr>Kácení a prořezávky stromů</vt:lpstr>
      <vt:lpstr>Kácení a prořezávky stromů</vt:lpstr>
      <vt:lpstr>Výstavba přístřešku v Rašovicích</vt:lpstr>
      <vt:lpstr>Výměna svítidel veřejného osvětlení Chomutovská a V Zátiší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Frajbišová Kateřina</cp:lastModifiedBy>
  <cp:revision>20</cp:revision>
  <dcterms:created xsi:type="dcterms:W3CDTF">2018-10-31T08:36:17Z</dcterms:created>
  <dcterms:modified xsi:type="dcterms:W3CDTF">2020-12-09T07:38:27Z</dcterms:modified>
</cp:coreProperties>
</file>