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298" r:id="rId3"/>
    <p:sldId id="299" r:id="rId4"/>
    <p:sldId id="300" r:id="rId5"/>
    <p:sldId id="301" r:id="rId6"/>
    <p:sldId id="331" r:id="rId7"/>
    <p:sldId id="303" r:id="rId8"/>
    <p:sldId id="304" r:id="rId9"/>
    <p:sldId id="332" r:id="rId10"/>
    <p:sldId id="305" r:id="rId11"/>
    <p:sldId id="258" r:id="rId12"/>
    <p:sldId id="279" r:id="rId13"/>
    <p:sldId id="280" r:id="rId14"/>
    <p:sldId id="281" r:id="rId15"/>
    <p:sldId id="282" r:id="rId16"/>
    <p:sldId id="283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262" r:id="rId27"/>
    <p:sldId id="329" r:id="rId28"/>
    <p:sldId id="333" r:id="rId29"/>
    <p:sldId id="330" r:id="rId30"/>
    <p:sldId id="334" r:id="rId31"/>
    <p:sldId id="263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35" r:id="rId40"/>
    <p:sldId id="264" r:id="rId41"/>
    <p:sldId id="268" r:id="rId42"/>
    <p:sldId id="269" r:id="rId43"/>
    <p:sldId id="270" r:id="rId44"/>
    <p:sldId id="271" r:id="rId45"/>
    <p:sldId id="272" r:id="rId46"/>
    <p:sldId id="273" r:id="rId47"/>
    <p:sldId id="274" r:id="rId48"/>
    <p:sldId id="275" r:id="rId49"/>
    <p:sldId id="276" r:id="rId50"/>
    <p:sldId id="277" r:id="rId51"/>
    <p:sldId id="278" r:id="rId52"/>
    <p:sldId id="266" r:id="rId53"/>
    <p:sldId id="315" r:id="rId54"/>
    <p:sldId id="316" r:id="rId55"/>
    <p:sldId id="317" r:id="rId56"/>
    <p:sldId id="318" r:id="rId57"/>
    <p:sldId id="319" r:id="rId58"/>
    <p:sldId id="320" r:id="rId59"/>
    <p:sldId id="321" r:id="rId60"/>
  </p:sldIdLst>
  <p:sldSz cx="9144000" cy="5143500" type="screen16x9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loušková Pavlína" initials="HP" lastIdx="1" clrIdx="0">
    <p:extLst>
      <p:ext uri="{19B8F6BF-5375-455C-9EA6-DF929625EA0E}">
        <p15:presenceInfo xmlns:p15="http://schemas.microsoft.com/office/powerpoint/2012/main" userId="S-1-5-21-343789615-1775522540-1683577903-16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39" autoAdjust="0"/>
  </p:normalViewPr>
  <p:slideViewPr>
    <p:cSldViewPr>
      <p:cViewPr varScale="1">
        <p:scale>
          <a:sx n="115" d="100"/>
          <a:sy n="115" d="100"/>
        </p:scale>
        <p:origin x="156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22" y="-7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955099952128625"/>
          <c:y val="0.1597790454764583"/>
          <c:w val="0.59037042539493889"/>
          <c:h val="0.7765756066206009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List1!$A$3</c:f>
              <c:strCache>
                <c:ptCount val="1"/>
                <c:pt idx="0">
                  <c:v>Daňové příjmy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2893081761006293E-3"/>
                  <c:y val="-0.170068027210884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DD9-488F-B2FE-84405ACC4B5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1928721174004195E-3"/>
                  <c:y val="-0.299319727891156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DD9-488F-B2FE-84405ACC4B5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867924528301886E-2"/>
                  <c:y val="-0.465986394557823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DD9-488F-B2FE-84405ACC4B5C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Verdana" panose="020B060403050404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List1!$C$2:$E$2</c:f>
              <c:strCache>
                <c:ptCount val="3"/>
                <c:pt idx="0">
                  <c:v>k 31.03.2019</c:v>
                </c:pt>
                <c:pt idx="1">
                  <c:v>k 30.06.2019</c:v>
                </c:pt>
                <c:pt idx="2">
                  <c:v>k 30.09.2019</c:v>
                </c:pt>
              </c:strCache>
            </c:strRef>
          </c:cat>
          <c:val>
            <c:numRef>
              <c:f>List1!$C$3:$E$3</c:f>
              <c:numCache>
                <c:formatCode>General</c:formatCode>
                <c:ptCount val="3"/>
                <c:pt idx="0">
                  <c:v>57214</c:v>
                </c:pt>
                <c:pt idx="1">
                  <c:v>133629.9</c:v>
                </c:pt>
                <c:pt idx="2">
                  <c:v>195513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DD9-488F-B2FE-84405ACC4B5C}"/>
            </c:ext>
          </c:extLst>
        </c:ser>
        <c:ser>
          <c:idx val="1"/>
          <c:order val="1"/>
          <c:tx>
            <c:strRef>
              <c:f>List1!$A$4</c:f>
              <c:strCache>
                <c:ptCount val="1"/>
                <c:pt idx="0">
                  <c:v>Nedaňové příjmy</c:v>
                </c:pt>
              </c:strCache>
            </c:strRef>
          </c:tx>
          <c:invertIfNegative val="0"/>
          <c:cat>
            <c:strRef>
              <c:f>List1!$C$2:$E$2</c:f>
              <c:strCache>
                <c:ptCount val="3"/>
                <c:pt idx="0">
                  <c:v>k 31.03.2019</c:v>
                </c:pt>
                <c:pt idx="1">
                  <c:v>k 30.06.2019</c:v>
                </c:pt>
                <c:pt idx="2">
                  <c:v>k 30.09.2019</c:v>
                </c:pt>
              </c:strCache>
            </c:strRef>
          </c:cat>
          <c:val>
            <c:numRef>
              <c:f>List1!$C$4:$E$4</c:f>
              <c:numCache>
                <c:formatCode>General</c:formatCode>
                <c:ptCount val="3"/>
                <c:pt idx="0">
                  <c:v>1902.6</c:v>
                </c:pt>
                <c:pt idx="1">
                  <c:v>4856.7</c:v>
                </c:pt>
                <c:pt idx="2">
                  <c:v>8315.2999999999993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DD9-488F-B2FE-84405ACC4B5C}"/>
            </c:ext>
          </c:extLst>
        </c:ser>
        <c:ser>
          <c:idx val="2"/>
          <c:order val="2"/>
          <c:tx>
            <c:strRef>
              <c:f>List1!$A$5</c:f>
              <c:strCache>
                <c:ptCount val="1"/>
                <c:pt idx="0">
                  <c:v>Kapitálové příjmy</c:v>
                </c:pt>
              </c:strCache>
            </c:strRef>
          </c:tx>
          <c:invertIfNegative val="0"/>
          <c:cat>
            <c:strRef>
              <c:f>List1!$C$2:$E$2</c:f>
              <c:strCache>
                <c:ptCount val="3"/>
                <c:pt idx="0">
                  <c:v>k 31.03.2019</c:v>
                </c:pt>
                <c:pt idx="1">
                  <c:v>k 30.06.2019</c:v>
                </c:pt>
                <c:pt idx="2">
                  <c:v>k 30.09.2019</c:v>
                </c:pt>
              </c:strCache>
            </c:strRef>
          </c:cat>
          <c:val>
            <c:numRef>
              <c:f>List1!$C$5:$E$5</c:f>
              <c:numCache>
                <c:formatCode>General</c:formatCode>
                <c:ptCount val="3"/>
                <c:pt idx="0">
                  <c:v>61.7</c:v>
                </c:pt>
                <c:pt idx="1">
                  <c:v>510.8</c:v>
                </c:pt>
                <c:pt idx="2">
                  <c:v>831.3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DD9-488F-B2FE-84405ACC4B5C}"/>
            </c:ext>
          </c:extLst>
        </c:ser>
        <c:ser>
          <c:idx val="3"/>
          <c:order val="3"/>
          <c:tx>
            <c:strRef>
              <c:f>List1!$A$6</c:f>
              <c:strCache>
                <c:ptCount val="1"/>
                <c:pt idx="0">
                  <c:v>Přijaté transfery</c:v>
                </c:pt>
              </c:strCache>
            </c:strRef>
          </c:tx>
          <c:invertIfNegative val="0"/>
          <c:cat>
            <c:strRef>
              <c:f>List1!$C$2:$E$2</c:f>
              <c:strCache>
                <c:ptCount val="3"/>
                <c:pt idx="0">
                  <c:v>k 31.03.2019</c:v>
                </c:pt>
                <c:pt idx="1">
                  <c:v>k 30.06.2019</c:v>
                </c:pt>
                <c:pt idx="2">
                  <c:v>k 30.09.2019</c:v>
                </c:pt>
              </c:strCache>
            </c:strRef>
          </c:cat>
          <c:val>
            <c:numRef>
              <c:f>List1!$C$6:$E$6</c:f>
              <c:numCache>
                <c:formatCode>General</c:formatCode>
                <c:ptCount val="3"/>
                <c:pt idx="0">
                  <c:v>14196</c:v>
                </c:pt>
                <c:pt idx="1">
                  <c:v>21494.1</c:v>
                </c:pt>
                <c:pt idx="2">
                  <c:v>42331.6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DD9-488F-B2FE-84405ACC4B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6552488"/>
        <c:axId val="406554056"/>
        <c:axId val="0"/>
      </c:bar3DChart>
      <c:catAx>
        <c:axId val="406552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406554056"/>
        <c:crosses val="autoZero"/>
        <c:auto val="1"/>
        <c:lblAlgn val="ctr"/>
        <c:lblOffset val="100"/>
        <c:noMultiLvlLbl val="0"/>
      </c:catAx>
      <c:valAx>
        <c:axId val="40655405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>
                    <a:latin typeface="Verdana" panose="020B060403050404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pPr>
                <a:r>
                  <a:rPr lang="en-US">
                    <a:latin typeface="Verdana" panose="020B060403050404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údaje</a:t>
                </a:r>
                <a:r>
                  <a:rPr lang="cs-CZ">
                    <a:latin typeface="Verdana" panose="020B060403050404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v tis.</a:t>
                </a:r>
                <a:r>
                  <a:rPr lang="cs-CZ" baseline="0">
                    <a:latin typeface="Verdana" panose="020B060403050404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>
                    <a:latin typeface="Verdana" panose="020B060403050404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Kč</a:t>
                </a:r>
                <a:endParaRPr lang="en-US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c:rich>
          </c:tx>
          <c:overlay val="0"/>
        </c:title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406552488"/>
        <c:crosses val="autoZero"/>
        <c:crossBetween val="between"/>
      </c:valAx>
    </c:plotArea>
    <c:legend>
      <c:legendPos val="r"/>
      <c:legendEntry>
        <c:idx val="1"/>
        <c:txPr>
          <a:bodyPr/>
          <a:lstStyle/>
          <a:p>
            <a:pPr>
              <a:defRPr b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cs-CZ"/>
          </a:p>
        </c:txPr>
      </c:legendEntry>
      <c:legendEntry>
        <c:idx val="2"/>
        <c:txPr>
          <a:bodyPr/>
          <a:lstStyle/>
          <a:p>
            <a:pPr>
              <a:defRPr b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cs-CZ"/>
          </a:p>
        </c:txPr>
      </c:legendEntry>
      <c:overlay val="0"/>
      <c:txPr>
        <a:bodyPr/>
        <a:lstStyle/>
        <a:p>
          <a:pPr>
            <a:defRPr b="1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25290403056053"/>
          <c:y val="0.13795989607092565"/>
          <c:w val="0.55773065495525931"/>
          <c:h val="0.77454504584911776"/>
        </c:manualLayout>
      </c:layout>
      <c:lineChart>
        <c:grouping val="standard"/>
        <c:varyColors val="0"/>
        <c:ser>
          <c:idx val="0"/>
          <c:order val="0"/>
          <c:tx>
            <c:strRef>
              <c:f>List1!$A$8</c:f>
              <c:strCache>
                <c:ptCount val="1"/>
                <c:pt idx="0">
                  <c:v>Běžné výdaje</c:v>
                </c:pt>
              </c:strCache>
            </c:strRef>
          </c:tx>
          <c:spPr>
            <a:ln w="50800"/>
          </c:spPr>
          <c:marker>
            <c:symbol val="none"/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Verdana" panose="020B060403050404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List1!$C$2:$E$2</c:f>
              <c:strCache>
                <c:ptCount val="3"/>
                <c:pt idx="0">
                  <c:v>k 31.03.2019</c:v>
                </c:pt>
                <c:pt idx="1">
                  <c:v>k 30.06.2019</c:v>
                </c:pt>
                <c:pt idx="2">
                  <c:v>k 30.09.2019</c:v>
                </c:pt>
              </c:strCache>
            </c:strRef>
          </c:cat>
          <c:val>
            <c:numRef>
              <c:f>List1!$C$8:$E$8</c:f>
              <c:numCache>
                <c:formatCode>General</c:formatCode>
                <c:ptCount val="3"/>
                <c:pt idx="0">
                  <c:v>58231.5</c:v>
                </c:pt>
                <c:pt idx="1">
                  <c:v>112073.2</c:v>
                </c:pt>
                <c:pt idx="2">
                  <c:v>178159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E5F-4BCE-8068-3ECBBAC52229}"/>
            </c:ext>
          </c:extLst>
        </c:ser>
        <c:ser>
          <c:idx val="1"/>
          <c:order val="1"/>
          <c:tx>
            <c:strRef>
              <c:f>List1!$A$9</c:f>
              <c:strCache>
                <c:ptCount val="1"/>
                <c:pt idx="0">
                  <c:v>Kapitálové výdaje</c:v>
                </c:pt>
              </c:strCache>
            </c:strRef>
          </c:tx>
          <c:spPr>
            <a:ln w="50800"/>
          </c:spPr>
          <c:marker>
            <c:symbol val="none"/>
          </c:marker>
          <c:dLbls>
            <c:dLbl>
              <c:idx val="0"/>
              <c:layout>
                <c:manualLayout>
                  <c:x val="1.9801806952348736E-2"/>
                  <c:y val="2.01511335012594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E5F-4BCE-8068-3ECBBAC5222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4004400440044002E-3"/>
                  <c:y val="1.6792611251049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E5F-4BCE-8068-3ECBBAC5222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6006600660066007E-3"/>
                  <c:y val="6.71704450041981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E5F-4BCE-8068-3ECBBAC52229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Verdana" panose="020B060403050404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List1!$C$2:$E$2</c:f>
              <c:strCache>
                <c:ptCount val="3"/>
                <c:pt idx="0">
                  <c:v>k 31.03.2019</c:v>
                </c:pt>
                <c:pt idx="1">
                  <c:v>k 30.06.2019</c:v>
                </c:pt>
                <c:pt idx="2">
                  <c:v>k 30.09.2019</c:v>
                </c:pt>
              </c:strCache>
            </c:strRef>
          </c:cat>
          <c:val>
            <c:numRef>
              <c:f>List1!$C$9:$E$9</c:f>
              <c:numCache>
                <c:formatCode>General</c:formatCode>
                <c:ptCount val="3"/>
                <c:pt idx="0">
                  <c:v>11876.6</c:v>
                </c:pt>
                <c:pt idx="1">
                  <c:v>26128.2</c:v>
                </c:pt>
                <c:pt idx="2">
                  <c:v>50014.6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EE5F-4BCE-8068-3ECBBAC522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6550920"/>
        <c:axId val="406553664"/>
      </c:lineChart>
      <c:catAx>
        <c:axId val="4065509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406553664"/>
        <c:crosses val="autoZero"/>
        <c:auto val="1"/>
        <c:lblAlgn val="ctr"/>
        <c:lblOffset val="100"/>
        <c:noMultiLvlLbl val="0"/>
      </c:catAx>
      <c:valAx>
        <c:axId val="40655366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>
                    <a:latin typeface="Verdana" panose="020B060403050404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pPr>
                <a:r>
                  <a:rPr lang="cs-CZ">
                    <a:latin typeface="Verdana" panose="020B060403050404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údaje v tis. Kč</a:t>
                </a:r>
              </a:p>
            </c:rich>
          </c:tx>
          <c:overlay val="0"/>
        </c:title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40655092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b="1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22E6ADE-9E6E-4580-A84F-A016B71C361C}" type="datetimeFigureOut">
              <a:rPr lang="cs-CZ" smtClean="0"/>
              <a:t>06.11.2019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FAB6985-44AF-4C6C-93F0-61D7A05D4C5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0050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4A2E166-AF91-4A2F-9351-1D0B31BEC70C}" type="datetimeFigureOut">
              <a:rPr lang="cs-CZ" smtClean="0"/>
              <a:t>06.11.2019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8B3A3D8-E44F-4594-AFB7-B23F203CCB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925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355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* bude schvalovat ZM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351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1020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165100"/>
          </a:xfrm>
        </p:spPr>
        <p:txBody>
          <a:bodyPr/>
          <a:lstStyle/>
          <a:p>
            <a:fld id="{4EC2A1C6-F44E-4769-9596-2322F8F612D2}" type="datetimeFigureOut">
              <a:rPr lang="cs-CZ" smtClean="0"/>
              <a:t>06.11.2019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876005"/>
            <a:ext cx="2895600" cy="165101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332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06.11.2019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077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06.11.2019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868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06.11.2019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407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06.11.2019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884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31840" y="4840002"/>
            <a:ext cx="3464024" cy="273844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6799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876005"/>
            <a:ext cx="2133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EC2A1C6-F44E-4769-9596-2322F8F612D2}" type="datetimeFigureOut">
              <a:rPr lang="cs-CZ" smtClean="0"/>
              <a:pPr/>
              <a:t>06.11.2019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876005"/>
            <a:ext cx="2895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55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výstavby a rozvoje města</a:t>
            </a:r>
            <a:br>
              <a:rPr lang="cs-CZ" sz="4000" b="1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3200" b="1" dirty="0"/>
              <a:t>Ing. Petr Hybner</a:t>
            </a:r>
            <a:br>
              <a:rPr lang="cs-CZ" sz="3200" b="1" dirty="0"/>
            </a:br>
            <a:r>
              <a:rPr lang="cs-CZ" sz="3200" dirty="0"/>
              <a:t>radní pro investice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971360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prstClr val="black"/>
                </a:solidFill>
              </a:rPr>
              <a:t>KULTURNÍ DŮM - modernizace a dostavba</a:t>
            </a:r>
            <a:endParaRPr lang="cs-CZ" sz="2000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072366"/>
            <a:ext cx="7344815" cy="368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74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finanční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/>
              <a:t>Pavla Zemančíková</a:t>
            </a:r>
            <a:br>
              <a:rPr lang="cs-CZ" sz="3200" b="1" dirty="0"/>
            </a:br>
            <a:r>
              <a:rPr lang="cs-CZ" sz="3200" dirty="0"/>
              <a:t>radní pro ekonomiku </a:t>
            </a:r>
          </a:p>
        </p:txBody>
      </p:sp>
    </p:spTree>
    <p:extLst>
      <p:ext uri="{BB962C8B-B14F-4D97-AF65-F5344CB8AC3E}">
        <p14:creationId xmlns:p14="http://schemas.microsoft.com/office/powerpoint/2010/main" val="3650268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rmAutofit/>
          </a:bodyPr>
          <a:lstStyle/>
          <a:p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Rozdělení dotací v dotačním programu</a:t>
            </a:r>
            <a:b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"Podpora kulturních akcí a projektů pro rok 2019"</a:t>
            </a: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0514"/>
              </p:ext>
            </p:extLst>
          </p:nvPr>
        </p:nvGraphicFramePr>
        <p:xfrm>
          <a:off x="755576" y="1761660"/>
          <a:ext cx="7776864" cy="2191388"/>
        </p:xfrm>
        <a:graphic>
          <a:graphicData uri="http://schemas.openxmlformats.org/drawingml/2006/table">
            <a:tbl>
              <a:tblPr/>
              <a:tblGrid>
                <a:gridCol w="368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95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90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871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3786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č.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žadatel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název projektu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plánované</a:t>
                      </a:r>
                      <a:b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náklady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požadovaná dotace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Schválená</a:t>
                      </a:r>
                    </a:p>
                    <a:p>
                      <a:pPr algn="ctr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dotace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podíl dotace na celkových nákladech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720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Nezávislý spolek </a:t>
                      </a:r>
                      <a:r>
                        <a:rPr lang="cs-CZ" sz="11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Arte</a:t>
                      </a:r>
                      <a:r>
                        <a:rPr lang="cs-CZ" sz="1100" b="0" i="0" u="none" strike="noStrike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- spolek rodičů a přátel školy při Základní umělecké škole Klášterec nad Ohří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ADVENT - Hudební soboty 2019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35.000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30.000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30.000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85,71 %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7234">
                <a:tc gridSpan="7">
                  <a:txBody>
                    <a:bodyPr/>
                    <a:lstStyle/>
                    <a:p>
                      <a:pPr algn="l" font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Dotační program pro rok 2019 byl vyčerpán.</a:t>
                      </a:r>
                    </a:p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ctr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2800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Autofit/>
          </a:bodyPr>
          <a:lstStyle/>
          <a:p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Rozbor hospodaření města k 30.09.2019</a:t>
            </a:r>
            <a:endParaRPr lang="cs-CZ" sz="25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032530"/>
              </p:ext>
            </p:extLst>
          </p:nvPr>
        </p:nvGraphicFramePr>
        <p:xfrm>
          <a:off x="827585" y="1599641"/>
          <a:ext cx="7560838" cy="3152706"/>
        </p:xfrm>
        <a:graphic>
          <a:graphicData uri="http://schemas.openxmlformats.org/drawingml/2006/table">
            <a:tbl>
              <a:tblPr firstRow="1" firstCol="1" bandRow="1"/>
              <a:tblGrid>
                <a:gridCol w="23928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26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26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2266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42866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v tis. Kč</a:t>
                      </a:r>
                      <a:endParaRPr lang="cs-CZ" sz="16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Upravený rozpočet 2019</a:t>
                      </a:r>
                      <a:endParaRPr lang="cs-CZ" sz="16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Skutečnost </a:t>
                      </a:r>
                      <a:endParaRPr lang="cs-CZ" sz="16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k 30.09.2019</a:t>
                      </a:r>
                      <a:endParaRPr lang="cs-CZ" sz="16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Plnění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Daňové příjmy</a:t>
                      </a:r>
                      <a:endParaRPr lang="cs-CZ" sz="16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229.734,5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195.513,0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85,1 %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Nedaňové příjmy</a:t>
                      </a:r>
                      <a:endParaRPr lang="cs-CZ" sz="16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6.911,3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8.315,3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120,3 %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Kapitálové příjmy</a:t>
                      </a:r>
                      <a:endParaRPr lang="cs-CZ" sz="16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24.000,0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831,3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3,5</a:t>
                      </a:r>
                      <a:r>
                        <a:rPr lang="cs-CZ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Přijaté transfery</a:t>
                      </a:r>
                      <a:endParaRPr lang="cs-CZ" sz="16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53.628,9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42.331,6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78,9 %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Příjmy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314.274,7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246.991,4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78,6</a:t>
                      </a:r>
                      <a:r>
                        <a:rPr lang="cs-CZ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Běžné výdaje</a:t>
                      </a:r>
                      <a:endParaRPr lang="cs-CZ" sz="16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256.662,3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178.159,0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69,4 %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Kapitálové výdaje</a:t>
                      </a:r>
                      <a:endParaRPr lang="cs-CZ" sz="16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221.827,1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50.014,6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22,5</a:t>
                      </a:r>
                      <a:r>
                        <a:rPr lang="cs-CZ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Výdaje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478.489,3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228.176,6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47,7 %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Saldo Příjmy - Výdaje</a:t>
                      </a:r>
                      <a:endParaRPr lang="cs-CZ" sz="16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-164.214,6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18.817,8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Financování</a:t>
                      </a:r>
                      <a:endParaRPr lang="cs-CZ" sz="16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164.214,6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-18.817,8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5867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Autofit/>
          </a:bodyPr>
          <a:lstStyle/>
          <a:p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Rozbor hospodaření města po čtvrtletích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780526"/>
              </p:ext>
            </p:extLst>
          </p:nvPr>
        </p:nvGraphicFramePr>
        <p:xfrm>
          <a:off x="827585" y="1599641"/>
          <a:ext cx="7704855" cy="2772658"/>
        </p:xfrm>
        <a:graphic>
          <a:graphicData uri="http://schemas.openxmlformats.org/drawingml/2006/table">
            <a:tbl>
              <a:tblPr firstRow="1" firstCol="1" bandRow="1"/>
              <a:tblGrid>
                <a:gridCol w="15121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50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34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834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8341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2742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42866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v tis. Kč</a:t>
                      </a:r>
                      <a:endParaRPr lang="cs-CZ" sz="12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Upravený rozpočet 2019</a:t>
                      </a:r>
                      <a:endParaRPr lang="cs-CZ" sz="12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Skutečnost </a:t>
                      </a:r>
                    </a:p>
                    <a:p>
                      <a:pPr algn="ctr" rtl="0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za 1. čtvrtletí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Skutečnost </a:t>
                      </a:r>
                    </a:p>
                    <a:p>
                      <a:pPr algn="ctr" rtl="0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za 2. čtvrtletí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Skutečnost </a:t>
                      </a:r>
                    </a:p>
                    <a:p>
                      <a:pPr algn="ctr" rtl="0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za 3. čtvrtletí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Skutečnost </a:t>
                      </a:r>
                      <a:endParaRPr lang="cs-CZ" sz="12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k 30.09.2019</a:t>
                      </a:r>
                      <a:endParaRPr lang="cs-CZ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Daňové příjmy</a:t>
                      </a:r>
                      <a:endParaRPr lang="cs-CZ" sz="12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229.734,5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57.214,0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76.415,9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61.883,1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195.513,0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Nedaňové příjmy</a:t>
                      </a:r>
                      <a:endParaRPr lang="cs-CZ" sz="12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6.911,3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1.902,6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2.954,1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3.458,6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8.315,3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Kapitálové příjmy</a:t>
                      </a:r>
                      <a:endParaRPr lang="cs-CZ" sz="12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24.000,0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61,7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449,1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320,5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831,3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Přijaté transfery</a:t>
                      </a:r>
                      <a:endParaRPr lang="cs-CZ" sz="12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53.628,9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14.196,0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7.298,1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20.837,5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42.331,6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Příjmy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314.274,7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73.374,3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87.117,2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86.499,9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246.991,4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Běžné výdaje</a:t>
                      </a:r>
                      <a:endParaRPr lang="cs-CZ" sz="12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256.662,3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58.231,5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53.841,7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66.085,8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178.159,0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Kapitálové výdaje</a:t>
                      </a:r>
                      <a:endParaRPr lang="cs-CZ" sz="12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221.827,1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11.876,6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14.251,6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23.886,4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50.014,6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Výdaje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478.489,3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70.108,2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68.093,2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89.975,2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228.176,6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6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Saldo Příjmy - Výdaje</a:t>
                      </a:r>
                      <a:endParaRPr lang="cs-CZ" sz="12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-164.214,6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3.266,2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19.023,9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-3.472,3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18.817,8</a:t>
                      </a:r>
                    </a:p>
                  </a:txBody>
                  <a:tcPr marL="9525" marR="114300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1918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204" y="465516"/>
            <a:ext cx="8229600" cy="857250"/>
          </a:xfrm>
        </p:spPr>
        <p:txBody>
          <a:bodyPr>
            <a:noAutofit/>
          </a:bodyPr>
          <a:lstStyle/>
          <a:p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Vývoj příjmů v průběhu roku</a:t>
            </a:r>
            <a:b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cs-CZ" sz="25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83568" y="1599642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7" name="Graf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9046541"/>
              </p:ext>
            </p:extLst>
          </p:nvPr>
        </p:nvGraphicFramePr>
        <p:xfrm>
          <a:off x="467544" y="789552"/>
          <a:ext cx="8280920" cy="3830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49283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204" y="411510"/>
            <a:ext cx="8229600" cy="857250"/>
          </a:xfrm>
        </p:spPr>
        <p:txBody>
          <a:bodyPr>
            <a:noAutofit/>
          </a:bodyPr>
          <a:lstStyle/>
          <a:p>
            <a:r>
              <a:rPr lang="pl-PL" sz="25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Vývoj výdajů v průběhu roku</a:t>
            </a:r>
          </a:p>
        </p:txBody>
      </p:sp>
      <p:sp>
        <p:nvSpPr>
          <p:cNvPr id="4" name="Obdélník 3"/>
          <p:cNvSpPr/>
          <p:nvPr/>
        </p:nvSpPr>
        <p:spPr>
          <a:xfrm>
            <a:off x="683568" y="1599642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4132038"/>
              </p:ext>
            </p:extLst>
          </p:nvPr>
        </p:nvGraphicFramePr>
        <p:xfrm>
          <a:off x="1115617" y="951571"/>
          <a:ext cx="7056783" cy="3996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7754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59581"/>
            <a:ext cx="7772400" cy="3024337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správy majetku</a:t>
            </a:r>
            <a:br>
              <a:rPr lang="cs-CZ" sz="4000" b="1" dirty="0"/>
            </a:br>
            <a:r>
              <a:rPr lang="cs-CZ" sz="4000" b="1" dirty="0"/>
              <a:t>a bytového fondu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/>
              <a:t>Pavla Zemančíková</a:t>
            </a:r>
            <a:br>
              <a:rPr lang="cs-CZ" sz="3200" b="1" dirty="0"/>
            </a:br>
            <a:r>
              <a:rPr lang="cs-CZ" sz="3200" dirty="0"/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1653433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/>
              <a:t>Nabídka pronájmu mezonetových bytů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cs-CZ"/>
              <a:t>Do </a:t>
            </a:r>
            <a:r>
              <a:rPr lang="cs-CZ" smtClean="0"/>
              <a:t>11.11.2019 </a:t>
            </a:r>
            <a:r>
              <a:rPr lang="cs-CZ" dirty="0"/>
              <a:t>je ještě možnost podat žádosti o přidělení bytu a nabídky na výši nájemného. </a:t>
            </a:r>
          </a:p>
          <a:p>
            <a:pPr marL="0" indent="0" algn="just">
              <a:buNone/>
            </a:pPr>
            <a:r>
              <a:rPr lang="cs-CZ" dirty="0"/>
              <a:t>Jedná se o byt č. 15, J. Á. Komenského 462 a byt č. 14, J. Á. Komenského 466, oba byty o velikosti 3+1. </a:t>
            </a:r>
          </a:p>
          <a:p>
            <a:pPr marL="0" indent="0" algn="just">
              <a:buNone/>
            </a:pPr>
            <a:r>
              <a:rPr lang="cs-CZ" dirty="0"/>
              <a:t>Možnost individuálních prohlídek po telefonické domluvě. Veškeré informace na webových stránkách města nebo na telefonu 474 359 688 a 606 625 670 v úředních hodinách.</a:t>
            </a:r>
          </a:p>
        </p:txBody>
      </p:sp>
    </p:spTree>
    <p:extLst>
      <p:ext uri="{BB962C8B-B14F-4D97-AF65-F5344CB8AC3E}">
        <p14:creationId xmlns:p14="http://schemas.microsoft.com/office/powerpoint/2010/main" val="1527119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Byt J.Á. Komenského 462/15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7575"/>
            <a:ext cx="381642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29D23E84-B40A-44B8-806B-2A8471B30F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998956"/>
            <a:ext cx="4392488" cy="330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95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/>
              <a:t>MŠ Školní – hřiště v přírodním stylu</a:t>
            </a: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83" y="1200150"/>
            <a:ext cx="4847634" cy="363572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853" y="3507854"/>
            <a:ext cx="1750058" cy="13125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" r="36351"/>
          <a:stretch/>
        </p:blipFill>
        <p:spPr>
          <a:xfrm>
            <a:off x="6936742" y="1200150"/>
            <a:ext cx="1750058" cy="22322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2" y="3176768"/>
            <a:ext cx="2232248" cy="167418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9743" y="1437607"/>
            <a:ext cx="1899663" cy="142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6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38290"/>
            <a:ext cx="3816424" cy="2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99592" y="3075806"/>
            <a:ext cx="39604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Byt o velikosti 3+1 s celkovou výměrou 112,80 m</a:t>
            </a:r>
            <a:r>
              <a:rPr lang="cs-CZ" sz="160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Kauce ve výši 15.000 Kč</a:t>
            </a:r>
          </a:p>
          <a:p>
            <a:pPr algn="just"/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Minimální nájemné 6.768 Kč/měsíc + zálohy na služby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xmlns="" id="{A20C15FE-4E46-4039-9784-BDC9E4224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638291"/>
            <a:ext cx="4248472" cy="2437516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B658397-B4D4-4858-903B-E7796B63E4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219822"/>
            <a:ext cx="2564904" cy="167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97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Byt J.Á. Komenského 466/14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15565"/>
            <a:ext cx="3456384" cy="20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15566"/>
            <a:ext cx="417646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283968" y="2996824"/>
            <a:ext cx="437423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Byt o velikosti 3+1 s celkovou výměrou 109,60 m</a:t>
            </a:r>
            <a:r>
              <a:rPr lang="cs-CZ" sz="160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endParaRPr lang="cs-CZ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cs-CZ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Kauce ve výši 15.000 Kč</a:t>
            </a:r>
          </a:p>
          <a:p>
            <a:pPr algn="just"/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Minimální nájemné 6.576 Kč/měsíc + zálohy na služby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6D3FDF6F-44AA-454B-B312-F8D4FDA3A3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96824"/>
            <a:ext cx="3456383" cy="195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70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/>
              <a:t>Spekulativní hala – IP Verne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203598"/>
            <a:ext cx="4104456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082D0DE1-D77C-48A9-AB21-A73D5CDBF008}"/>
              </a:ext>
            </a:extLst>
          </p:cNvPr>
          <p:cNvSpPr txBox="1"/>
          <p:nvPr/>
        </p:nvSpPr>
        <p:spPr>
          <a:xfrm>
            <a:off x="4788024" y="1209736"/>
            <a:ext cx="352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Rada města schválila pronájem spekulativní haly společnosti </a:t>
            </a:r>
          </a:p>
          <a:p>
            <a:pPr algn="just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MK-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illuminations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s.r.o., za účelem skladování a údržby světelných dekorací.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3E293D3-F501-48E6-976B-7A2CEA070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80568"/>
            <a:ext cx="2154895" cy="161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007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Pravidla pro prodej pozemků v lokalitě </a:t>
            </a:r>
            <a:r>
              <a:rPr lang="cs-CZ" sz="2000" b="1" dirty="0" err="1"/>
              <a:t>Ciboušovská</a:t>
            </a:r>
            <a:endParaRPr lang="cs-CZ" sz="2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sz="2000" dirty="0"/>
              <a:t>Prodej 26 zasíťovaných pozemků určených na výstavbu rodinných domů</a:t>
            </a:r>
          </a:p>
          <a:p>
            <a:pPr algn="just"/>
            <a:r>
              <a:rPr lang="cs-CZ" sz="2000" dirty="0"/>
              <a:t>Velikost pozemků od 716 m</a:t>
            </a:r>
            <a:r>
              <a:rPr lang="cs-CZ" sz="2000" baseline="30000" dirty="0"/>
              <a:t>2</a:t>
            </a:r>
            <a:r>
              <a:rPr lang="cs-CZ" sz="2000" dirty="0"/>
              <a:t> do 1.290 m</a:t>
            </a:r>
            <a:r>
              <a:rPr lang="cs-CZ" sz="2000" baseline="30000" dirty="0"/>
              <a:t>2</a:t>
            </a:r>
            <a:endParaRPr lang="cs-CZ" sz="2000" dirty="0"/>
          </a:p>
          <a:p>
            <a:pPr algn="just"/>
            <a:r>
              <a:rPr lang="cs-CZ" sz="2000" dirty="0"/>
              <a:t>Kupní cena 1.490 Kč/m</a:t>
            </a:r>
            <a:r>
              <a:rPr lang="cs-CZ" sz="2000" baseline="30000" dirty="0"/>
              <a:t>2</a:t>
            </a:r>
            <a:r>
              <a:rPr lang="cs-CZ" sz="2000" dirty="0"/>
              <a:t> a 1.390 Kč/m</a:t>
            </a:r>
            <a:r>
              <a:rPr lang="cs-CZ" sz="2000" baseline="30000" dirty="0"/>
              <a:t>2</a:t>
            </a:r>
            <a:endParaRPr lang="cs-CZ" sz="2000" dirty="0"/>
          </a:p>
          <a:p>
            <a:pPr algn="just"/>
            <a:r>
              <a:rPr lang="cs-CZ" sz="2000" dirty="0"/>
              <a:t>Povinnost úhrady 100.000 Kč při podání žádosti o prodej pozemku, úhrada 50 % kupní ceny po uzavření smlouvy o smlouvě budoucí kupní, zbylá část kupní ceny po uzavření kupní smlouvy</a:t>
            </a:r>
          </a:p>
          <a:p>
            <a:pPr algn="just"/>
            <a:r>
              <a:rPr lang="cs-CZ" sz="2000" dirty="0"/>
              <a:t>Vyplacení cílové prémie 10 % z kupní ceny při dokončení stavby rodinného domu do 30 měsíců od podpisu kupní smlouvy</a:t>
            </a:r>
          </a:p>
          <a:p>
            <a:pPr algn="just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90155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Předběžný harmonogram prodeje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000" dirty="0"/>
              <a:t>Listopad 2019 až leden 2020 příjem žádostí o prodej pozemku</a:t>
            </a:r>
          </a:p>
          <a:p>
            <a:pPr algn="just"/>
            <a:r>
              <a:rPr lang="cs-CZ" sz="2000" dirty="0"/>
              <a:t>Únor 2020 losování pořadí pro výběr pozemku – proběhne veřejně na zasedání zastupitelstva</a:t>
            </a:r>
          </a:p>
          <a:p>
            <a:pPr algn="just"/>
            <a:r>
              <a:rPr lang="cs-CZ" sz="2000" dirty="0"/>
              <a:t>Březen 2020 až květen 2020 výběr pozemku</a:t>
            </a:r>
          </a:p>
          <a:p>
            <a:pPr algn="just"/>
            <a:r>
              <a:rPr lang="cs-CZ" sz="2000" dirty="0"/>
              <a:t>Srpen 2020 až listopad 2020 uzavírání smluv o smlouvách budoucích kupních</a:t>
            </a:r>
          </a:p>
          <a:p>
            <a:pPr algn="just"/>
            <a:r>
              <a:rPr lang="cs-CZ" sz="2000" dirty="0"/>
              <a:t>Duben 2021 až červenec 2021 uzavírání kupních smluv</a:t>
            </a:r>
          </a:p>
          <a:p>
            <a:pPr marL="0" indent="0" algn="just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9369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5979"/>
            <a:ext cx="3322711" cy="459377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211960" y="141962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Dokončení technické a dopravní infrastruktury nejpozději do 30.06.2021</a:t>
            </a:r>
          </a:p>
        </p:txBody>
      </p:sp>
    </p:spTree>
    <p:extLst>
      <p:ext uri="{BB962C8B-B14F-4D97-AF65-F5344CB8AC3E}">
        <p14:creationId xmlns:p14="http://schemas.microsoft.com/office/powerpoint/2010/main" val="1354601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komunikace a cestovního ruchu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Mgr. Vojtěch Marvan</a:t>
            </a:r>
            <a:br>
              <a:rPr lang="cs-CZ" sz="3200" b="1" dirty="0"/>
            </a:br>
            <a:r>
              <a:rPr lang="cs-CZ" sz="3200" dirty="0"/>
              <a:t>radní pro komunikaci a cestovní ruch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602820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57200" y="555526"/>
            <a:ext cx="8229600" cy="507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Osudové devítky: Lenka Hatašová a Miroslav Rada</a:t>
            </a:r>
          </a:p>
          <a:p>
            <a:r>
              <a:rPr lang="cs-CZ" sz="2000" b="1" dirty="0" smtClean="0"/>
              <a:t>08.11.-06.12.2019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03598"/>
            <a:ext cx="2448272" cy="346163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203598"/>
            <a:ext cx="5199030" cy="34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92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67544" y="729293"/>
            <a:ext cx="8229600" cy="507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Osudové devítky: Josef Čapek</a:t>
            </a:r>
          </a:p>
          <a:p>
            <a:r>
              <a:rPr lang="cs-CZ" sz="2000" b="1" dirty="0" smtClean="0"/>
              <a:t>13.12.2019-31.01.2020</a:t>
            </a:r>
          </a:p>
          <a:p>
            <a:endParaRPr 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52" y="1270312"/>
            <a:ext cx="2483642" cy="324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75606"/>
            <a:ext cx="2697417" cy="3240000"/>
          </a:xfrm>
          <a:prstGeom prst="rect">
            <a:avLst/>
          </a:prstGeom>
        </p:spPr>
      </p:pic>
      <p:pic>
        <p:nvPicPr>
          <p:cNvPr id="2050" name="Picture 2" descr="Josef Čap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77" y="1270312"/>
            <a:ext cx="2159999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073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57200" y="555526"/>
            <a:ext cx="8229600" cy="507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30 let svobody: RETRO</a:t>
            </a:r>
            <a:endParaRPr lang="cs-CZ" sz="2000" dirty="0"/>
          </a:p>
        </p:txBody>
      </p:sp>
      <p:pic>
        <p:nvPicPr>
          <p:cNvPr id="2050" name="Picture 2" descr="Na obrázku může být: 1 person, 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603" y="1063228"/>
            <a:ext cx="2550693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299" y="1063228"/>
            <a:ext cx="254570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93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/>
              <a:t>Šumná – zajištění čelní hradby</a:t>
            </a:r>
            <a:endParaRPr lang="cs-CZ" sz="20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31590"/>
            <a:ext cx="4612217" cy="3459163"/>
          </a:xfr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31590"/>
            <a:ext cx="3466728" cy="260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46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57200" y="555526"/>
            <a:ext cx="8229600" cy="507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Rozsvícení vánoční stromu - 01.12.2019</a:t>
            </a:r>
          </a:p>
          <a:p>
            <a:r>
              <a:rPr lang="cs-CZ" sz="2000" b="1" dirty="0" smtClean="0"/>
              <a:t>tvůrčí dílny v galerii Kryt, nástěnný kalendář města</a:t>
            </a:r>
            <a:endParaRPr 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03598"/>
            <a:ext cx="543529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775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57200" y="555526"/>
            <a:ext cx="8229600" cy="507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Společně pro Klášterec 2020</a:t>
            </a:r>
            <a:endParaRPr lang="cs-CZ" sz="20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09600" y="1352551"/>
            <a:ext cx="8229600" cy="1299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 smtClean="0"/>
              <a:t>Ing. Martin Bašus: Zastřešené posezení FK Rašovice</a:t>
            </a:r>
            <a:endParaRPr lang="cs-CZ" sz="22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23678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70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57200" y="555526"/>
            <a:ext cx="8229600" cy="507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Společně pro Klášterec 2020</a:t>
            </a:r>
            <a:endParaRPr lang="cs-CZ" sz="20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09600" y="1352551"/>
            <a:ext cx="8229600" cy="1299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 smtClean="0"/>
              <a:t>Dana Bláhová: Dětské hřiště v Klášterecké Jeseni</a:t>
            </a:r>
            <a:endParaRPr lang="cs-CZ" sz="22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23678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06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57200" y="555526"/>
            <a:ext cx="8229600" cy="507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Společně pro Klášterec 2020</a:t>
            </a:r>
            <a:endParaRPr lang="cs-CZ" sz="20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09600" y="1352551"/>
            <a:ext cx="8229600" cy="1299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 smtClean="0"/>
              <a:t>J. Kalina, J. Krejsa: Sportovní areál pro hru Pétanque</a:t>
            </a:r>
            <a:endParaRPr lang="cs-CZ" sz="2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68" y="1923678"/>
            <a:ext cx="418406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97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57200" y="555526"/>
            <a:ext cx="8229600" cy="507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Společně pro Klášterec 2020</a:t>
            </a:r>
            <a:endParaRPr lang="cs-CZ" sz="20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09600" y="1352551"/>
            <a:ext cx="8229600" cy="1299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 smtClean="0"/>
              <a:t>Mgr. Lenka Morová: Sportovně-relaxační zóna u GSOŠ</a:t>
            </a:r>
            <a:endParaRPr lang="cs-CZ" sz="2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79" y="1923678"/>
            <a:ext cx="415944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605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57200" y="555526"/>
            <a:ext cx="8229600" cy="507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Společně pro Klášterec 2020</a:t>
            </a:r>
            <a:endParaRPr lang="cs-CZ" sz="20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09600" y="1352551"/>
            <a:ext cx="8229600" cy="1299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 smtClean="0"/>
              <a:t>Šárka Němcová: Psí hřiště u Kláštereckého potoka</a:t>
            </a:r>
            <a:endParaRPr lang="cs-CZ" sz="22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51670"/>
            <a:ext cx="43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33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57200" y="555526"/>
            <a:ext cx="8229600" cy="507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Společně pro Klášterec 2020</a:t>
            </a:r>
            <a:endParaRPr lang="cs-CZ" sz="20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09600" y="1352551"/>
            <a:ext cx="8229600" cy="1299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 smtClean="0"/>
              <a:t>TK Evženie: Hřiště pro Pétanque v areálu lázní</a:t>
            </a:r>
            <a:endParaRPr lang="cs-CZ" sz="2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23678"/>
            <a:ext cx="4608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379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57200" y="555526"/>
            <a:ext cx="8229600" cy="507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Společně pro Klášterec 2020</a:t>
            </a:r>
            <a:endParaRPr lang="cs-CZ" sz="20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09600" y="1352551"/>
            <a:ext cx="8229600" cy="1299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 smtClean="0"/>
              <a:t>Jitka </a:t>
            </a:r>
            <a:r>
              <a:rPr lang="cs-CZ" sz="2200" dirty="0" err="1" smtClean="0"/>
              <a:t>Ujváry</a:t>
            </a:r>
            <a:r>
              <a:rPr lang="cs-CZ" sz="2200" dirty="0" smtClean="0"/>
              <a:t>: </a:t>
            </a:r>
            <a:r>
              <a:rPr lang="cs-CZ" sz="2200" dirty="0" err="1" smtClean="0"/>
              <a:t>Discgolfové</a:t>
            </a:r>
            <a:r>
              <a:rPr lang="cs-CZ" sz="2200" dirty="0" smtClean="0"/>
              <a:t> hřiště za Vyhlídkou</a:t>
            </a:r>
            <a:endParaRPr lang="cs-CZ" sz="22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1923678"/>
            <a:ext cx="43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066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57200" y="555526"/>
            <a:ext cx="8229600" cy="507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Společně pro Klášterec 2020</a:t>
            </a:r>
            <a:endParaRPr lang="cs-CZ" sz="20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09600" y="1352551"/>
            <a:ext cx="8229600" cy="1299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 smtClean="0"/>
              <a:t>Markéta Václavíková: Hřiště na míčové hry v Útočišti</a:t>
            </a:r>
            <a:endParaRPr lang="cs-CZ" sz="2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000" y="1923678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275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57200" y="555526"/>
            <a:ext cx="8229600" cy="507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Dětský průvodce městem</a:t>
            </a:r>
            <a:endParaRPr 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203598"/>
            <a:ext cx="5328592" cy="3508562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>
          <a:xfrm>
            <a:off x="1979712" y="2859782"/>
            <a:ext cx="2160240" cy="216024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518792" y="3686051"/>
            <a:ext cx="1082080" cy="507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9600" b="1" dirty="0" smtClean="0"/>
              <a:t>?</a:t>
            </a:r>
            <a:endParaRPr lang="cs-CZ" sz="9600" dirty="0"/>
          </a:p>
        </p:txBody>
      </p:sp>
    </p:spTree>
    <p:extLst>
      <p:ext uri="{BB962C8B-B14F-4D97-AF65-F5344CB8AC3E}">
        <p14:creationId xmlns:p14="http://schemas.microsoft.com/office/powerpoint/2010/main" val="1770888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/>
              <a:t>ZIMNÍ STADION – výměna zasklení lodžií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5" y="1063228"/>
            <a:ext cx="4978896" cy="3734172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" b="19523"/>
          <a:stretch/>
        </p:blipFill>
        <p:spPr>
          <a:xfrm>
            <a:off x="395536" y="1063228"/>
            <a:ext cx="3183732" cy="179655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1" b="10930"/>
          <a:stretch/>
        </p:blipFill>
        <p:spPr>
          <a:xfrm>
            <a:off x="389857" y="2952772"/>
            <a:ext cx="3183732" cy="185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769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sociálních věcí, školství a sportu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PhDr. Jiřina Malastová</a:t>
            </a:r>
            <a:br>
              <a:rPr lang="cs-CZ" sz="3200" b="1" dirty="0"/>
            </a:br>
            <a:r>
              <a:rPr lang="cs-CZ" sz="3200" dirty="0"/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21187883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6224" y="483518"/>
            <a:ext cx="8229600" cy="507702"/>
          </a:xfrm>
        </p:spPr>
        <p:txBody>
          <a:bodyPr>
            <a:noAutofit/>
          </a:bodyPr>
          <a:lstStyle/>
          <a:p>
            <a:r>
              <a:rPr lang="cs-CZ" sz="2500" b="1" dirty="0"/>
              <a:t>I.C.E. KARTA – seniorská obálka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/>
        </p:nvGraphicFramePr>
        <p:xfrm>
          <a:off x="1835696" y="1198676"/>
          <a:ext cx="2413833" cy="3415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Acrobat Document" r:id="rId3" imgW="5667359" imgH="8020022" progId="AcroExch.Document.DC">
                  <p:embed/>
                </p:oleObj>
              </mc:Choice>
              <mc:Fallback>
                <p:oleObj name="Acrobat Document" r:id="rId3" imgW="5667359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5696" y="1198676"/>
                        <a:ext cx="2413833" cy="3415927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4910091" y="1198676"/>
          <a:ext cx="2413833" cy="3415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Acrobat Document" r:id="rId5" imgW="5667359" imgH="8020022" progId="AcroExch.Document.DC">
                  <p:embed/>
                </p:oleObj>
              </mc:Choice>
              <mc:Fallback>
                <p:oleObj name="Acrobat Document" r:id="rId5" imgW="5667359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10091" y="1198676"/>
                        <a:ext cx="2413833" cy="3415927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58261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-1" t="3215" r="1696" b="-1"/>
          <a:stretch/>
        </p:blipFill>
        <p:spPr>
          <a:xfrm>
            <a:off x="457200" y="1923678"/>
            <a:ext cx="3610744" cy="21682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201" y="2090970"/>
            <a:ext cx="1874806" cy="24997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/>
              <a:t>MATEŘSKÁ ŠKOLA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NOVÉ ZAHRADY v MŠ Lípová a MŠ Školní</a:t>
            </a:r>
          </a:p>
          <a:p>
            <a:endParaRPr lang="cs-CZ" sz="24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108" y="2499742"/>
            <a:ext cx="3178696" cy="23064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90061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/>
              <a:t>MATEŘSKÁ ŠKOLA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DRAKIÁDA – 17.10.2019</a:t>
            </a:r>
          </a:p>
          <a:p>
            <a:endParaRPr lang="cs-CZ" sz="2400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51670"/>
            <a:ext cx="4104628" cy="23109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283718"/>
            <a:ext cx="3970784" cy="22354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97068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/>
              <a:t>ZÁKLADNÍ ŠKOLA ŠKOLNÍ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b="1" dirty="0"/>
              <a:t>PROJEKT ERASMUS+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colours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science</a:t>
            </a:r>
            <a:r>
              <a:rPr lang="cs-CZ" sz="2400" dirty="0"/>
              <a:t> </a:t>
            </a:r>
            <a:r>
              <a:rPr lang="cs-CZ" sz="2400" b="1" dirty="0"/>
              <a:t>září 2019 – srpen 2021</a:t>
            </a:r>
          </a:p>
          <a:p>
            <a:pPr marL="0" indent="0">
              <a:buNone/>
            </a:pPr>
            <a:r>
              <a:rPr lang="cs-CZ" sz="2200" dirty="0"/>
              <a:t>    - setkání v partnerském městě Bialystok - Polsko</a:t>
            </a:r>
            <a:endParaRPr lang="cs-CZ" sz="2200" b="1" dirty="0"/>
          </a:p>
          <a:p>
            <a:endParaRPr lang="cs-CZ" sz="24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288" y="2571750"/>
            <a:ext cx="2372728" cy="17795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571750"/>
            <a:ext cx="2345893" cy="17594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243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/>
              <a:t>ZÁKLADNÍ ŠKOLA ŠKOLNÍ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POZVÁNKA</a:t>
            </a:r>
          </a:p>
          <a:p>
            <a:pPr marL="0" indent="0" algn="ctr">
              <a:buNone/>
            </a:pPr>
            <a:r>
              <a:rPr lang="cs-CZ" sz="2400" b="1" dirty="0"/>
              <a:t>Den otevřených dveří 28.11.2019, od 16:00</a:t>
            </a:r>
            <a:endParaRPr lang="cs-CZ" sz="2200" b="1" dirty="0"/>
          </a:p>
          <a:p>
            <a:endParaRPr lang="cs-CZ" sz="24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1" b="8299"/>
          <a:stretch/>
        </p:blipFill>
        <p:spPr>
          <a:xfrm>
            <a:off x="2660670" y="2283718"/>
            <a:ext cx="3822659" cy="22322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05147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/>
              <a:t>ZÁKLADNÍ ŠKOLA KRÁTKÁ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JAZYKOVÉ ZKOUŠKY CAMBRIDGE ENGLISH</a:t>
            </a:r>
          </a:p>
          <a:p>
            <a:pPr marL="0" indent="0" algn="ctr">
              <a:buNone/>
            </a:pPr>
            <a:r>
              <a:rPr lang="cs-CZ" sz="2200" dirty="0"/>
              <a:t>- slavnostní předání certifikátů 16 žákům školy             na zámku Červený Hrádek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512" y="2427734"/>
            <a:ext cx="3212976" cy="24097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85049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/>
              <a:t>ZÁKLADNÍ ŠKOLA KRÁTKÁ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Projekt OP VVV prostřednictvím výzvy Šablony II</a:t>
            </a:r>
          </a:p>
          <a:p>
            <a:pPr marL="0" indent="0" algn="ctr">
              <a:buNone/>
            </a:pPr>
            <a:r>
              <a:rPr lang="cs-CZ" sz="2400" dirty="0"/>
              <a:t> </a:t>
            </a:r>
            <a:r>
              <a:rPr lang="cs-CZ" sz="2400" b="1" dirty="0"/>
              <a:t>SPOLEČNĚ SE ZLEPŠUJEME</a:t>
            </a:r>
          </a:p>
          <a:p>
            <a:pPr marL="0" indent="0" algn="ctr">
              <a:buNone/>
            </a:pPr>
            <a:endParaRPr lang="cs-CZ" sz="1600" b="1" dirty="0"/>
          </a:p>
          <a:p>
            <a:pPr lvl="1" indent="-342900">
              <a:buFont typeface="Verdana" panose="020B0604030504040204" pitchFamily="34" charset="0"/>
              <a:buChar char="–"/>
            </a:pPr>
            <a:r>
              <a:rPr lang="cs-CZ" sz="2200" dirty="0"/>
              <a:t>vybavení učebny 20 notebooky</a:t>
            </a:r>
          </a:p>
          <a:p>
            <a:pPr lvl="1" indent="-342900">
              <a:buFont typeface="Verdana" panose="020B0604030504040204" pitchFamily="34" charset="0"/>
              <a:buChar char="–"/>
            </a:pPr>
            <a:r>
              <a:rPr lang="cs-CZ" sz="2200" dirty="0"/>
              <a:t>zisk 10 </a:t>
            </a:r>
            <a:r>
              <a:rPr lang="cs-CZ" sz="2200" dirty="0" err="1"/>
              <a:t>tabletů</a:t>
            </a:r>
            <a:r>
              <a:rPr lang="cs-CZ" sz="2200" dirty="0"/>
              <a:t> a dobíjecí stanice pro využití ve školním klubu</a:t>
            </a:r>
          </a:p>
          <a:p>
            <a:pPr lvl="1" indent="-342900">
              <a:buFont typeface="Verdana" panose="020B0604030504040204" pitchFamily="34" charset="0"/>
              <a:buChar char="–"/>
            </a:pPr>
            <a:r>
              <a:rPr lang="cs-CZ" sz="2200" dirty="0"/>
              <a:t>využití školní psycholožky a speciální pedagožky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6191855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/>
              <a:t>ZÁKLADNÍ ŠKOLA PETLÉRSKÁ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Projekt OP VVV prostřednictvím výzvy Šablony II</a:t>
            </a:r>
          </a:p>
          <a:p>
            <a:pPr marL="0" indent="0" algn="ctr">
              <a:buNone/>
            </a:pPr>
            <a:r>
              <a:rPr lang="cs-CZ" sz="2400" b="1" dirty="0"/>
              <a:t>SPOLEČNÉ ZLEPŠOVÁNÍ VÝUKY II</a:t>
            </a:r>
          </a:p>
          <a:p>
            <a:pPr marL="0" indent="0" algn="ctr">
              <a:buNone/>
            </a:pPr>
            <a:endParaRPr lang="cs-CZ" sz="1600" b="1" dirty="0"/>
          </a:p>
          <a:p>
            <a:pPr lvl="1" indent="-342900">
              <a:buFont typeface="Verdana" panose="020B0604030504040204" pitchFamily="34" charset="0"/>
              <a:buChar char="–"/>
            </a:pPr>
            <a:r>
              <a:rPr lang="cs-CZ" sz="2200" dirty="0"/>
              <a:t>Badatelský klub	</a:t>
            </a:r>
          </a:p>
          <a:p>
            <a:pPr lvl="1" indent="-342900">
              <a:buFont typeface="Verdana" panose="020B0604030504040204" pitchFamily="34" charset="0"/>
              <a:buChar char="–"/>
            </a:pPr>
            <a:r>
              <a:rPr lang="cs-CZ" sz="2200" dirty="0"/>
              <a:t>Botanická zahrada v Bečově</a:t>
            </a:r>
          </a:p>
          <a:p>
            <a:endParaRPr lang="cs-CZ" sz="2200" dirty="0"/>
          </a:p>
        </p:txBody>
      </p:sp>
      <p:pic>
        <p:nvPicPr>
          <p:cNvPr id="4" name="Picture 2" descr="C:\Users\PC\Desktop\Badatelský klub\Foto klub\Říjen\IMG_20191014_1508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5338" y="3320683"/>
            <a:ext cx="2264783" cy="12739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3" descr="C:\Users\PC\Desktop\Bečov\Foto Bečov\IMG_20190927_122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571750"/>
            <a:ext cx="2754327" cy="15493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81771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/>
              <a:t>ZÁKLADNÍ ŠKOLA PETLÉRSKÁ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Vyrábíme</a:t>
            </a:r>
            <a:r>
              <a:rPr lang="cs-CZ" sz="2400" b="1" dirty="0"/>
              <a:t> HMYZÍ DOMKY, PTAČÍ BUDKY, PÍTKA </a:t>
            </a:r>
            <a:r>
              <a:rPr lang="cs-CZ" sz="2400" dirty="0"/>
              <a:t>a</a:t>
            </a:r>
            <a:r>
              <a:rPr lang="cs-CZ" sz="2400" b="1" dirty="0"/>
              <a:t> KRMÍTKA </a:t>
            </a:r>
            <a:r>
              <a:rPr lang="cs-CZ" sz="2400" dirty="0"/>
              <a:t>ze dřeva a keramiky</a:t>
            </a:r>
          </a:p>
          <a:p>
            <a:pPr marL="400050" lvl="1" indent="0">
              <a:buNone/>
            </a:pPr>
            <a:r>
              <a:rPr lang="cs-CZ" sz="2400" dirty="0"/>
              <a:t>– </a:t>
            </a:r>
            <a:r>
              <a:rPr lang="cs-CZ" sz="2000" dirty="0"/>
              <a:t>zapojení dětí z dětského domova a seniorů z Městského ústavu sociálních služeb</a:t>
            </a:r>
          </a:p>
        </p:txBody>
      </p:sp>
      <p:pic>
        <p:nvPicPr>
          <p:cNvPr id="8" name="Picture 2" descr="C:\Users\PC\Desktop\Severočeská voda NF\Foto projekt domky\IMG_20190823_195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20" y="3032713"/>
            <a:ext cx="3026046" cy="16988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Picture 2" descr="C:\Users\PC\Desktop\Severočeská voda NF\Foto projekt domky\IMG_20191004_174930.jpg"/>
          <p:cNvPicPr>
            <a:picLocks noChangeAspect="1" noChangeArrowheads="1"/>
          </p:cNvPicPr>
          <p:nvPr/>
        </p:nvPicPr>
        <p:blipFill rotWithShape="1">
          <a:blip r:embed="rId3" cstate="print"/>
          <a:srcRect r="6856"/>
          <a:stretch/>
        </p:blipFill>
        <p:spPr bwMode="auto">
          <a:xfrm>
            <a:off x="5796136" y="2643758"/>
            <a:ext cx="2520280" cy="15095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3" descr="C:\Users\PC\Desktop\Severočeská voda NF\Foto projekt domky\IMG_20190930_124312.jpg"/>
          <p:cNvPicPr>
            <a:picLocks noChangeAspect="1" noChangeArrowheads="1"/>
          </p:cNvPicPr>
          <p:nvPr/>
        </p:nvPicPr>
        <p:blipFill rotWithShape="1">
          <a:blip r:embed="rId4" cstate="print"/>
          <a:srcRect l="16901" r="20328"/>
          <a:stretch/>
        </p:blipFill>
        <p:spPr bwMode="auto">
          <a:xfrm>
            <a:off x="3995936" y="2859782"/>
            <a:ext cx="1872208" cy="16776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4761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/>
              <a:t>Regenerace ul. Dlouhá</a:t>
            </a:r>
            <a:endParaRPr lang="cs-CZ" sz="2000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31590"/>
            <a:ext cx="6033911" cy="339407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3018" y="1946795"/>
            <a:ext cx="3726655" cy="209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052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/>
              <a:t>ZÁKLADNÍ ŠKOLA PETLÉRSKÁ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500" b="1" dirty="0"/>
              <a:t>BASKETBALOVÝ KLUB</a:t>
            </a:r>
          </a:p>
          <a:p>
            <a:pPr marL="400050" lvl="1" indent="0">
              <a:buNone/>
            </a:pPr>
            <a:r>
              <a:rPr lang="cs-CZ" sz="2400" dirty="0"/>
              <a:t>- ve spolupráci s</a:t>
            </a:r>
            <a:r>
              <a:rPr lang="cs-CZ" sz="2400" b="1" dirty="0"/>
              <a:t> BC LEVHARTI CHOMUTOV</a:t>
            </a:r>
            <a:endParaRPr lang="cs-CZ" sz="2400" dirty="0"/>
          </a:p>
        </p:txBody>
      </p:sp>
      <p:pic>
        <p:nvPicPr>
          <p:cNvPr id="7" name="Picture 2" descr="C:\Users\PC\Desktop\Basket 2019-20\Ukázková hodina\IMG_20191009_073753_HDR.jpg"/>
          <p:cNvPicPr>
            <a:picLocks noChangeAspect="1" noChangeArrowheads="1"/>
          </p:cNvPicPr>
          <p:nvPr/>
        </p:nvPicPr>
        <p:blipFill rotWithShape="1">
          <a:blip r:embed="rId2" cstate="print"/>
          <a:srcRect l="19885" t="9872" r="10027" b="12010"/>
          <a:stretch/>
        </p:blipFill>
        <p:spPr bwMode="auto">
          <a:xfrm>
            <a:off x="2627784" y="2211710"/>
            <a:ext cx="3888432" cy="24378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72722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/>
              <a:t>MĚSTSKÝ ÚSTAV SOCIÁLNÍCH SLUŽEB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Projekt</a:t>
            </a:r>
            <a:r>
              <a:rPr lang="cs-CZ" sz="2400" b="1" dirty="0"/>
              <a:t> CHOBOTNIČKY PRO KULÍŠKY </a:t>
            </a:r>
            <a:r>
              <a:rPr lang="cs-CZ" sz="2400" dirty="0"/>
              <a:t>zapsaného spolku </a:t>
            </a:r>
            <a:r>
              <a:rPr lang="cs-CZ" sz="2400" dirty="0" err="1"/>
              <a:t>Nedoklubko</a:t>
            </a:r>
            <a:r>
              <a:rPr lang="cs-CZ" sz="2400" dirty="0"/>
              <a:t> </a:t>
            </a:r>
          </a:p>
          <a:p>
            <a:pPr marL="0" indent="0">
              <a:buNone/>
            </a:pPr>
            <a:endParaRPr lang="cs-CZ" sz="10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66454" y="2484712"/>
            <a:ext cx="2067695" cy="15507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 descr="Veronika-Štíchová-300x2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1022" y="2413915"/>
            <a:ext cx="2522781" cy="18882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1"/>
          <a:stretch/>
        </p:blipFill>
        <p:spPr>
          <a:xfrm>
            <a:off x="755735" y="2514283"/>
            <a:ext cx="2936752" cy="17796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42844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1239602"/>
            <a:ext cx="8784976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místního hospodářství, </a:t>
            </a:r>
            <a:br>
              <a:rPr lang="cs-CZ" sz="4000" b="1" dirty="0"/>
            </a:br>
            <a:r>
              <a:rPr lang="cs-CZ" sz="4000" b="1" dirty="0"/>
              <a:t>dopravy a životního prostředí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Ing. Jiří Jaroš</a:t>
            </a:r>
            <a:br>
              <a:rPr lang="cs-CZ" sz="3200" b="1" dirty="0"/>
            </a:br>
            <a:r>
              <a:rPr lang="cs-CZ" sz="3200" dirty="0"/>
              <a:t>radní pro místní hospodářství</a:t>
            </a:r>
          </a:p>
        </p:txBody>
      </p:sp>
    </p:spTree>
    <p:extLst>
      <p:ext uri="{BB962C8B-B14F-4D97-AF65-F5344CB8AC3E}">
        <p14:creationId xmlns:p14="http://schemas.microsoft.com/office/powerpoint/2010/main" val="28575140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Kontrola dopravního značení</a:t>
            </a:r>
            <a:endParaRPr lang="cs-CZ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0999" r="977" b="6624"/>
          <a:stretch/>
        </p:blipFill>
        <p:spPr>
          <a:xfrm>
            <a:off x="899591" y="1632874"/>
            <a:ext cx="5472609" cy="3027108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7" t="835" r="1648" b="12630"/>
          <a:stretch/>
        </p:blipFill>
        <p:spPr>
          <a:xfrm rot="5400000">
            <a:off x="6111066" y="2038024"/>
            <a:ext cx="3027108" cy="221681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1155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Oprava mola v lázních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299591"/>
          </a:xfrm>
        </p:spPr>
        <p:txBody>
          <a:bodyPr>
            <a:normAutofit/>
          </a:bodyPr>
          <a:lstStyle/>
          <a:p>
            <a:r>
              <a:rPr lang="cs-CZ" sz="2200" dirty="0" smtClean="0"/>
              <a:t>Náklady: 72 479 Kč</a:t>
            </a:r>
            <a:endParaRPr lang="cs-CZ" sz="2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7" b="25301"/>
          <a:stretch/>
        </p:blipFill>
        <p:spPr>
          <a:xfrm>
            <a:off x="3310203" y="1635645"/>
            <a:ext cx="5376597" cy="302433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5" t="616" r="-539" b="602"/>
          <a:stretch/>
        </p:blipFill>
        <p:spPr>
          <a:xfrm>
            <a:off x="899591" y="1635645"/>
            <a:ext cx="2232249" cy="302433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3282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-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7" t="2800" r="2408" b="27501"/>
          <a:stretch/>
        </p:blipFill>
        <p:spPr>
          <a:xfrm>
            <a:off x="899591" y="1851670"/>
            <a:ext cx="4992555" cy="280831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Úprava kontejnerového stání</a:t>
            </a:r>
            <a:br>
              <a:rPr lang="cs-CZ" sz="2800" b="1" dirty="0" smtClean="0"/>
            </a:br>
            <a:r>
              <a:rPr lang="cs-CZ" sz="2800" b="1" dirty="0" smtClean="0"/>
              <a:t>v Klášterecké Jeseni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6175"/>
            <a:ext cx="8229600" cy="1299591"/>
          </a:xfrm>
        </p:spPr>
        <p:txBody>
          <a:bodyPr>
            <a:normAutofit/>
          </a:bodyPr>
          <a:lstStyle/>
          <a:p>
            <a:r>
              <a:rPr lang="cs-CZ" sz="2200" dirty="0" smtClean="0"/>
              <a:t>Náklady: 2 666 Kč</a:t>
            </a:r>
            <a:endParaRPr lang="cs-CZ" sz="22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0" r="22700" b="16401"/>
          <a:stretch/>
        </p:blipFill>
        <p:spPr>
          <a:xfrm>
            <a:off x="6334537" y="1851670"/>
            <a:ext cx="2022237" cy="280831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5621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>
            <a:off x="457200" y="555526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800" b="1" dirty="0" smtClean="0"/>
              <a:t>Úprava dopadové plochy</a:t>
            </a:r>
            <a:br>
              <a:rPr lang="cs-CZ" sz="2800" b="1" dirty="0" smtClean="0"/>
            </a:br>
            <a:r>
              <a:rPr lang="cs-CZ" sz="2800" b="1" dirty="0" smtClean="0"/>
              <a:t>na dětském hřišti u ZŠ Školní</a:t>
            </a:r>
            <a:endParaRPr lang="cs-CZ" b="1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6175"/>
            <a:ext cx="8229600" cy="1299591"/>
          </a:xfrm>
        </p:spPr>
        <p:txBody>
          <a:bodyPr>
            <a:normAutofit/>
          </a:bodyPr>
          <a:lstStyle/>
          <a:p>
            <a:r>
              <a:rPr lang="cs-CZ" sz="2200" dirty="0" smtClean="0"/>
              <a:t>Náklady: 20 000 Kč</a:t>
            </a:r>
            <a:endParaRPr lang="cs-CZ" sz="2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0000"/>
                    </a14:imgEffect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9" t="10387" r="17451" b="30896"/>
          <a:stretch/>
        </p:blipFill>
        <p:spPr>
          <a:xfrm>
            <a:off x="3790256" y="1893669"/>
            <a:ext cx="4896544" cy="275430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4478" r="1612" b="21834"/>
          <a:stretch/>
        </p:blipFill>
        <p:spPr>
          <a:xfrm>
            <a:off x="899592" y="2280271"/>
            <a:ext cx="3528393" cy="1984721"/>
          </a:xfrm>
          <a:prstGeom prst="rect">
            <a:avLst/>
          </a:prstGeom>
          <a:ln w="95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7857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Požáry v městských lesích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299591"/>
          </a:xfrm>
        </p:spPr>
        <p:txBody>
          <a:bodyPr>
            <a:normAutofit/>
          </a:bodyPr>
          <a:lstStyle/>
          <a:p>
            <a:r>
              <a:rPr lang="cs-CZ" sz="2200" dirty="0" smtClean="0"/>
              <a:t>Lesík za </a:t>
            </a:r>
            <a:r>
              <a:rPr lang="cs-CZ" sz="2200" dirty="0" err="1" smtClean="0"/>
              <a:t>veterinou</a:t>
            </a:r>
            <a:endParaRPr lang="cs-CZ" sz="22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0" b="7790"/>
          <a:stretch/>
        </p:blipFill>
        <p:spPr>
          <a:xfrm>
            <a:off x="895265" y="1707655"/>
            <a:ext cx="5227239" cy="294032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4201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66" y="1700111"/>
            <a:ext cx="3930486" cy="294786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Požáry v městských lesích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299591"/>
          </a:xfrm>
        </p:spPr>
        <p:txBody>
          <a:bodyPr>
            <a:normAutofit/>
          </a:bodyPr>
          <a:lstStyle/>
          <a:p>
            <a:r>
              <a:rPr lang="cs-CZ" sz="2200" dirty="0" smtClean="0"/>
              <a:t>Údolí za lesní školkou</a:t>
            </a:r>
            <a:endParaRPr lang="cs-CZ" sz="2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608" y="1700111"/>
            <a:ext cx="3930488" cy="294786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0261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Požáry v městských lesích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299591"/>
          </a:xfrm>
        </p:spPr>
        <p:txBody>
          <a:bodyPr>
            <a:normAutofit/>
          </a:bodyPr>
          <a:lstStyle/>
          <a:p>
            <a:r>
              <a:rPr lang="cs-CZ" sz="2200" dirty="0" smtClean="0"/>
              <a:t>Les za </a:t>
            </a:r>
            <a:r>
              <a:rPr lang="cs-CZ" sz="2200" dirty="0" err="1" smtClean="0"/>
              <a:t>Vernéřovem</a:t>
            </a:r>
            <a:endParaRPr lang="cs-CZ" sz="22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6288" r="974" b="20883"/>
          <a:stretch/>
        </p:blipFill>
        <p:spPr>
          <a:xfrm>
            <a:off x="3347864" y="1635647"/>
            <a:ext cx="5428169" cy="301233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300" r="5502" b="29125"/>
          <a:stretch/>
        </p:blipFill>
        <p:spPr>
          <a:xfrm>
            <a:off x="899592" y="2169703"/>
            <a:ext cx="3456386" cy="194421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516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/>
              <a:t>Rekonstrukce ul. Souběžná</a:t>
            </a:r>
            <a:endParaRPr lang="cs-CZ" sz="2000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7"/>
          <a:stretch/>
        </p:blipFill>
        <p:spPr>
          <a:xfrm>
            <a:off x="457200" y="1063228"/>
            <a:ext cx="6131024" cy="36180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849488"/>
            <a:ext cx="2674640" cy="20059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2" b="10257"/>
          <a:stretch/>
        </p:blipFill>
        <p:spPr>
          <a:xfrm>
            <a:off x="6012160" y="1163320"/>
            <a:ext cx="2674640" cy="162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46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/>
              <a:t>Rekonstrukce ul. Sadová</a:t>
            </a:r>
            <a:endParaRPr lang="cs-CZ" sz="2000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53306"/>
            <a:ext cx="6912768" cy="3888432"/>
          </a:xfrm>
        </p:spPr>
      </p:pic>
    </p:spTree>
    <p:extLst>
      <p:ext uri="{BB962C8B-B14F-4D97-AF65-F5344CB8AC3E}">
        <p14:creationId xmlns:p14="http://schemas.microsoft.com/office/powerpoint/2010/main" val="3764392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/>
              <a:t>Klášterecká kyselka s.r.o. – rekonstrukce zázemí</a:t>
            </a:r>
            <a:endParaRPr lang="cs-CZ" sz="20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4525433" cy="3394075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138" y="1419622"/>
            <a:ext cx="4369662" cy="327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70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ZŠ Krátká – učebna přírodních věd</a:t>
            </a: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0" b="8670"/>
          <a:stretch/>
        </p:blipFill>
        <p:spPr>
          <a:xfrm>
            <a:off x="457200" y="1063228"/>
            <a:ext cx="5842992" cy="3532966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265717"/>
            <a:ext cx="3394719" cy="254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4856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961</Words>
  <Application>Microsoft Office PowerPoint</Application>
  <PresentationFormat>Předvádění na obrazovce (16:9)</PresentationFormat>
  <Paragraphs>257</Paragraphs>
  <Slides>59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4" baseType="lpstr">
      <vt:lpstr>Arial</vt:lpstr>
      <vt:lpstr>Calibri</vt:lpstr>
      <vt:lpstr>Verdana</vt:lpstr>
      <vt:lpstr>Motiv systému Office</vt:lpstr>
      <vt:lpstr>Acrobat Document</vt:lpstr>
      <vt:lpstr>Odbor výstavby a rozvoje města  Ing. Petr Hybner radní pro investice </vt:lpstr>
      <vt:lpstr>MŠ Školní – hřiště v přírodním stylu</vt:lpstr>
      <vt:lpstr>Šumná – zajištění čelní hradby</vt:lpstr>
      <vt:lpstr>ZIMNÍ STADION – výměna zasklení lodžií</vt:lpstr>
      <vt:lpstr>Regenerace ul. Dlouhá</vt:lpstr>
      <vt:lpstr>Rekonstrukce ul. Souběžná</vt:lpstr>
      <vt:lpstr>Rekonstrukce ul. Sadová</vt:lpstr>
      <vt:lpstr>Klášterecká kyselka s.r.o. – rekonstrukce zázemí</vt:lpstr>
      <vt:lpstr>ZŠ Krátká – učebna přírodních věd</vt:lpstr>
      <vt:lpstr>KULTURNÍ DŮM - modernizace a dostavba</vt:lpstr>
      <vt:lpstr>Odbor finanční  Pavla Zemančíková radní pro ekonomiku </vt:lpstr>
      <vt:lpstr>Rozdělení dotací v dotačním programu "Podpora kulturních akcí a projektů pro rok 2019"</vt:lpstr>
      <vt:lpstr>Rozbor hospodaření města k 30.09.2019</vt:lpstr>
      <vt:lpstr>Rozbor hospodaření města po čtvrtletích</vt:lpstr>
      <vt:lpstr>Vývoj příjmů v průběhu roku </vt:lpstr>
      <vt:lpstr>Vývoj výdajů v průběhu roku</vt:lpstr>
      <vt:lpstr>Odbor správy majetku a bytového fondu  Pavla Zemančíková radní pro správu majetku</vt:lpstr>
      <vt:lpstr>Nabídka pronájmu mezonetových bytů</vt:lpstr>
      <vt:lpstr>Byt J.Á. Komenského 462/15</vt:lpstr>
      <vt:lpstr>Prezentace aplikace PowerPoint</vt:lpstr>
      <vt:lpstr>Byt J.Á. Komenského 466/14</vt:lpstr>
      <vt:lpstr>Spekulativní hala – IP Verne</vt:lpstr>
      <vt:lpstr>Pravidla pro prodej pozemků v lokalitě Ciboušovská</vt:lpstr>
      <vt:lpstr>Předběžný harmonogram prodeje</vt:lpstr>
      <vt:lpstr>Prezentace aplikace PowerPoint</vt:lpstr>
      <vt:lpstr>Odbor komunikace a cestovního ruchu  Mgr. Vojtěch Marvan radní pro komunikaci a cestovní ruch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Odbor sociálních věcí, školství a sportu  PhDr. Jiřina Malastová radní pro školství</vt:lpstr>
      <vt:lpstr>I.C.E. KARTA – seniorská obálka</vt:lpstr>
      <vt:lpstr>MATEŘSKÁ ŠKOLA</vt:lpstr>
      <vt:lpstr>MATEŘSKÁ ŠKOLA</vt:lpstr>
      <vt:lpstr>ZÁKLADNÍ ŠKOLA ŠKOLNÍ</vt:lpstr>
      <vt:lpstr>ZÁKLADNÍ ŠKOLA ŠKOLNÍ</vt:lpstr>
      <vt:lpstr>ZÁKLADNÍ ŠKOLA KRÁTKÁ</vt:lpstr>
      <vt:lpstr>ZÁKLADNÍ ŠKOLA KRÁTKÁ</vt:lpstr>
      <vt:lpstr>ZÁKLADNÍ ŠKOLA PETLÉRSKÁ</vt:lpstr>
      <vt:lpstr>ZÁKLADNÍ ŠKOLA PETLÉRSKÁ</vt:lpstr>
      <vt:lpstr>ZÁKLADNÍ ŠKOLA PETLÉRSKÁ</vt:lpstr>
      <vt:lpstr>MĚSTSKÝ ÚSTAV SOCIÁLNÍCH SLUŽEB</vt:lpstr>
      <vt:lpstr>Odbor místního hospodářství,  dopravy a životního prostředí  Ing. Jiří Jaroš radní pro místní hospodářství</vt:lpstr>
      <vt:lpstr>Kontrola dopravního značení</vt:lpstr>
      <vt:lpstr>Oprava mola v lázních</vt:lpstr>
      <vt:lpstr>Úprava kontejnerového stání v Klášterecké Jeseni</vt:lpstr>
      <vt:lpstr>Prezentace aplikace PowerPoint</vt:lpstr>
      <vt:lpstr>Požáry v městských lesích</vt:lpstr>
      <vt:lpstr>Požáry v městských lesích</vt:lpstr>
      <vt:lpstr>Požáry v městských lesích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Endršt</dc:creator>
  <cp:lastModifiedBy>Frajbišová Kateřina</cp:lastModifiedBy>
  <cp:revision>36</cp:revision>
  <cp:lastPrinted>2019-11-05T13:06:23Z</cp:lastPrinted>
  <dcterms:created xsi:type="dcterms:W3CDTF">2018-10-31T08:36:17Z</dcterms:created>
  <dcterms:modified xsi:type="dcterms:W3CDTF">2019-11-06T10:11:23Z</dcterms:modified>
</cp:coreProperties>
</file>