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0" r:id="rId3"/>
  </p:sldMasterIdLst>
  <p:notesMasterIdLst>
    <p:notesMasterId r:id="rId53"/>
  </p:notesMasterIdLst>
  <p:handoutMasterIdLst>
    <p:handoutMasterId r:id="rId54"/>
  </p:handoutMasterIdLst>
  <p:sldIdLst>
    <p:sldId id="256" r:id="rId4"/>
    <p:sldId id="760" r:id="rId5"/>
    <p:sldId id="761" r:id="rId6"/>
    <p:sldId id="762" r:id="rId7"/>
    <p:sldId id="763" r:id="rId8"/>
    <p:sldId id="764" r:id="rId9"/>
    <p:sldId id="765" r:id="rId10"/>
    <p:sldId id="766" r:id="rId11"/>
    <p:sldId id="767" r:id="rId12"/>
    <p:sldId id="768" r:id="rId13"/>
    <p:sldId id="276" r:id="rId14"/>
    <p:sldId id="730" r:id="rId15"/>
    <p:sldId id="731" r:id="rId16"/>
    <p:sldId id="732" r:id="rId17"/>
    <p:sldId id="733" r:id="rId18"/>
    <p:sldId id="752" r:id="rId19"/>
    <p:sldId id="753" r:id="rId20"/>
    <p:sldId id="754" r:id="rId21"/>
    <p:sldId id="642" r:id="rId22"/>
    <p:sldId id="727" r:id="rId23"/>
    <p:sldId id="729" r:id="rId24"/>
    <p:sldId id="734" r:id="rId25"/>
    <p:sldId id="735" r:id="rId26"/>
    <p:sldId id="736" r:id="rId27"/>
    <p:sldId id="737" r:id="rId28"/>
    <p:sldId id="257" r:id="rId29"/>
    <p:sldId id="758" r:id="rId30"/>
    <p:sldId id="756" r:id="rId31"/>
    <p:sldId id="724" r:id="rId32"/>
    <p:sldId id="755" r:id="rId33"/>
    <p:sldId id="757" r:id="rId34"/>
    <p:sldId id="759" r:id="rId35"/>
    <p:sldId id="262" r:id="rId36"/>
    <p:sldId id="739" r:id="rId37"/>
    <p:sldId id="740" r:id="rId38"/>
    <p:sldId id="741" r:id="rId39"/>
    <p:sldId id="742" r:id="rId40"/>
    <p:sldId id="743" r:id="rId41"/>
    <p:sldId id="744" r:id="rId42"/>
    <p:sldId id="745" r:id="rId43"/>
    <p:sldId id="746" r:id="rId44"/>
    <p:sldId id="747" r:id="rId45"/>
    <p:sldId id="748" r:id="rId46"/>
    <p:sldId id="749" r:id="rId47"/>
    <p:sldId id="750" r:id="rId48"/>
    <p:sldId id="751" r:id="rId49"/>
    <p:sldId id="603" r:id="rId50"/>
    <p:sldId id="726" r:id="rId51"/>
    <p:sldId id="738" r:id="rId52"/>
  </p:sldIdLst>
  <p:sldSz cx="9144000" cy="6858000" type="screen4x3"/>
  <p:notesSz cx="10234613" cy="70993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9771" autoAdjust="0"/>
  </p:normalViewPr>
  <p:slideViewPr>
    <p:cSldViewPr>
      <p:cViewPr varScale="1">
        <p:scale>
          <a:sx n="96" d="100"/>
          <a:sy n="96" d="100"/>
        </p:scale>
        <p:origin x="42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398.RADNICE\Desktop\ceny%20plynu_el.%20energi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0398.RADNICE\Desktop\ceny%20plynu_el.%20energi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smtClean="0"/>
              <a:t>Porovnání cen</a:t>
            </a:r>
            <a:r>
              <a:rPr lang="cs-CZ" baseline="0" dirty="0" smtClean="0"/>
              <a:t> zemního plynu </a:t>
            </a:r>
            <a:endParaRPr lang="cs-CZ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296875226424118E-2"/>
          <c:y val="9.6828092160231818E-2"/>
          <c:w val="0.92783301855349409"/>
          <c:h val="0.82796527174301793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E778-402B-9C0D-CA26EBA0A3C3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E778-402B-9C0D-CA26EBA0A3C3}"/>
              </c:ext>
            </c:extLst>
          </c:dPt>
          <c:dLbls>
            <c:dLbl>
              <c:idx val="0"/>
              <c:layout>
                <c:manualLayout>
                  <c:x val="3.0580056322244416E-2"/>
                  <c:y val="-7.8864715183853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907 Kč/</a:t>
                    </a:r>
                    <a:r>
                      <a:rPr lang="en-US" dirty="0" err="1" smtClean="0"/>
                      <a:t>MWh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78-402B-9C0D-CA26EBA0A3C3}"/>
                </c:ext>
              </c:extLst>
            </c:dLbl>
            <c:dLbl>
              <c:idx val="1"/>
              <c:layout>
                <c:manualLayout>
                  <c:x val="2.6614675664056651E-2"/>
                  <c:y val="-8.3302197777111522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0" u="none" strike="noStrike" kern="1200" baseline="0">
                        <a:solidFill>
                          <a:prstClr val="black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1100" dirty="0" smtClean="0"/>
                      <a:t>467 </a:t>
                    </a:r>
                    <a:r>
                      <a:rPr lang="en-US" sz="1100" b="1" i="0" baseline="0" dirty="0" smtClean="0">
                        <a:effectLst/>
                      </a:rPr>
                      <a:t>Kč/</a:t>
                    </a:r>
                    <a:r>
                      <a:rPr lang="en-US" sz="1100" b="1" i="0" baseline="0" dirty="0" err="1" smtClean="0">
                        <a:effectLst/>
                      </a:rPr>
                      <a:t>MWh</a:t>
                    </a:r>
                    <a:endParaRPr lang="en-US" sz="1100" dirty="0" smtClean="0">
                      <a:effectLst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0" u="none" strike="noStrike" kern="1200" baseline="0">
                        <a:solidFill>
                          <a:prstClr val="black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endParaRPr lang="en-US" sz="11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78-402B-9C0D-CA26EBA0A3C3}"/>
                </c:ext>
              </c:extLst>
            </c:dLbl>
            <c:dLbl>
              <c:idx val="2"/>
              <c:layout>
                <c:manualLayout>
                  <c:x val="2.1228559145602181E-2"/>
                  <c:y val="-6.2333446968601665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0" u="none" strike="noStrike" kern="1200" baseline="0">
                        <a:solidFill>
                          <a:prstClr val="black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1100" dirty="0" smtClean="0"/>
                      <a:t>670 </a:t>
                    </a:r>
                    <a:r>
                      <a:rPr lang="en-US" sz="1100" b="1" i="0" baseline="0" dirty="0" smtClean="0">
                        <a:effectLst/>
                      </a:rPr>
                      <a:t>Kč/</a:t>
                    </a:r>
                    <a:r>
                      <a:rPr lang="en-US" sz="1100" b="1" i="0" baseline="0" dirty="0" err="1" smtClean="0">
                        <a:effectLst/>
                      </a:rPr>
                      <a:t>MWh</a:t>
                    </a:r>
                    <a:endParaRPr lang="en-US" sz="1100" dirty="0" smtClean="0">
                      <a:effectLst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1" i="0" u="none" strike="noStrike" kern="1200" baseline="0">
                        <a:solidFill>
                          <a:prstClr val="black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78-402B-9C0D-CA26EBA0A3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List1!$D$2:$F$2</c:f>
              <c:strCache>
                <c:ptCount val="3"/>
                <c:pt idx="0">
                  <c:v>do VŘ 2016</c:v>
                </c:pt>
                <c:pt idx="1">
                  <c:v>9/2016-12/2018</c:v>
                </c:pt>
                <c:pt idx="2">
                  <c:v>2019-2020</c:v>
                </c:pt>
              </c:strCache>
            </c:strRef>
          </c:cat>
          <c:val>
            <c:numRef>
              <c:f>List1!$D$3:$F$3</c:f>
              <c:numCache>
                <c:formatCode>General</c:formatCode>
                <c:ptCount val="3"/>
                <c:pt idx="0">
                  <c:v>907</c:v>
                </c:pt>
                <c:pt idx="1">
                  <c:v>467</c:v>
                </c:pt>
                <c:pt idx="2">
                  <c:v>670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78-402B-9C0D-CA26EBA0A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881984"/>
        <c:axId val="43883520"/>
        <c:axId val="0"/>
      </c:bar3DChart>
      <c:catAx>
        <c:axId val="43881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anchor="b" anchorCtr="0"/>
          <a:lstStyle/>
          <a:p>
            <a:pPr>
              <a:defRPr sz="1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43883520"/>
        <c:crosses val="autoZero"/>
        <c:auto val="1"/>
        <c:lblAlgn val="ctr"/>
        <c:lblOffset val="100"/>
        <c:noMultiLvlLbl val="0"/>
      </c:catAx>
      <c:valAx>
        <c:axId val="438835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3881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/>
              <a:t>Porovnání</a:t>
            </a:r>
            <a:r>
              <a:rPr lang="cs-CZ" baseline="0"/>
              <a:t> cen silové elektřiny a stálého měsíčního platu</a:t>
            </a:r>
            <a:endParaRPr lang="cs-CZ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2014 - 2016</c:v>
          </c:tx>
          <c:invertIfNegative val="0"/>
          <c:val>
            <c:numRef>
              <c:f>List2!$A$1:$A$7</c:f>
              <c:numCache>
                <c:formatCode>General</c:formatCode>
                <c:ptCount val="7"/>
                <c:pt idx="0">
                  <c:v>1401</c:v>
                </c:pt>
                <c:pt idx="1">
                  <c:v>1468</c:v>
                </c:pt>
                <c:pt idx="2">
                  <c:v>1176</c:v>
                </c:pt>
                <c:pt idx="3">
                  <c:v>1471</c:v>
                </c:pt>
                <c:pt idx="4">
                  <c:v>1200</c:v>
                </c:pt>
                <c:pt idx="5">
                  <c:v>871</c:v>
                </c:pt>
                <c:pt idx="6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16-4359-BF45-2A5BE73AC67E}"/>
            </c:ext>
          </c:extLst>
        </c:ser>
        <c:ser>
          <c:idx val="1"/>
          <c:order val="1"/>
          <c:tx>
            <c:v>2017 - 2018</c:v>
          </c:tx>
          <c:spPr>
            <a:solidFill>
              <a:srgbClr val="FF0000"/>
            </a:solidFill>
          </c:spPr>
          <c:invertIfNegative val="0"/>
          <c:val>
            <c:numRef>
              <c:f>List2!$B$1:$B$7</c:f>
              <c:numCache>
                <c:formatCode>General</c:formatCode>
                <c:ptCount val="7"/>
                <c:pt idx="0">
                  <c:v>775</c:v>
                </c:pt>
                <c:pt idx="1">
                  <c:v>925</c:v>
                </c:pt>
                <c:pt idx="2">
                  <c:v>570</c:v>
                </c:pt>
                <c:pt idx="3">
                  <c:v>905</c:v>
                </c:pt>
                <c:pt idx="4">
                  <c:v>745</c:v>
                </c:pt>
                <c:pt idx="5">
                  <c:v>605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16-4359-BF45-2A5BE73AC67E}"/>
            </c:ext>
          </c:extLst>
        </c:ser>
        <c:ser>
          <c:idx val="2"/>
          <c:order val="2"/>
          <c:tx>
            <c:v>2019 - 2020</c:v>
          </c:tx>
          <c:invertIfNegative val="0"/>
          <c:val>
            <c:numRef>
              <c:f>List2!$C$1:$C$7</c:f>
              <c:numCache>
                <c:formatCode>General</c:formatCode>
                <c:ptCount val="7"/>
                <c:pt idx="0">
                  <c:v>1380</c:v>
                </c:pt>
                <c:pt idx="1">
                  <c:v>1380</c:v>
                </c:pt>
                <c:pt idx="2">
                  <c:v>1380</c:v>
                </c:pt>
                <c:pt idx="3">
                  <c:v>1380</c:v>
                </c:pt>
                <c:pt idx="4">
                  <c:v>1380</c:v>
                </c:pt>
                <c:pt idx="5">
                  <c:v>1380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16-4359-BF45-2A5BE73AC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802624"/>
        <c:axId val="43804160"/>
        <c:axId val="0"/>
      </c:bar3DChart>
      <c:catAx>
        <c:axId val="43802624"/>
        <c:scaling>
          <c:orientation val="minMax"/>
        </c:scaling>
        <c:delete val="1"/>
        <c:axPos val="b"/>
        <c:majorTickMark val="none"/>
        <c:minorTickMark val="none"/>
        <c:tickLblPos val="nextTo"/>
        <c:crossAx val="43804160"/>
        <c:crosses val="autoZero"/>
        <c:auto val="1"/>
        <c:lblAlgn val="ctr"/>
        <c:lblOffset val="100"/>
        <c:noMultiLvlLbl val="0"/>
      </c:catAx>
      <c:valAx>
        <c:axId val="438041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38026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 b="1" i="0" baseline="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0.06251</cdr:x>
      <cdr:y>0.94555</cdr:y>
    </cdr:from>
    <cdr:to>
      <cdr:x>0.90249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514400" y="5001418"/>
          <a:ext cx="6912768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C01d, C02d     C25d VT        C25d NT         C45d VT     C45d NT    C62d      stálý měsíční plat</a:t>
          </a:r>
          <a:endParaRPr lang="cs-CZ" sz="10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50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r">
              <a:defRPr sz="1200"/>
            </a:lvl1pPr>
          </a:lstStyle>
          <a:p>
            <a:fld id="{8DED767E-4D51-4FA6-AA5B-E29C80B45813}" type="datetimeFigureOut">
              <a:rPr lang="cs-CZ" smtClean="0"/>
              <a:t>20.02.2019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5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50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r">
              <a:defRPr sz="1200"/>
            </a:lvl1pPr>
          </a:lstStyle>
          <a:p>
            <a:fld id="{72BDD809-E348-40B4-A5B5-F546B59B3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170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50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r">
              <a:defRPr sz="1200"/>
            </a:lvl1pPr>
          </a:lstStyle>
          <a:p>
            <a:fld id="{9F285381-AEEB-45AF-BC12-73AA73DE5F23}" type="datetimeFigureOut">
              <a:rPr lang="cs-CZ" smtClean="0"/>
              <a:t>20.02.2019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2" tIns="47376" rIns="94752" bIns="47376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3" y="3372168"/>
            <a:ext cx="8187690" cy="3194685"/>
          </a:xfrm>
          <a:prstGeom prst="rect">
            <a:avLst/>
          </a:prstGeom>
        </p:spPr>
        <p:txBody>
          <a:bodyPr vert="horz" lIns="94752" tIns="47376" rIns="94752" bIns="47376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5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50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r">
              <a:defRPr sz="1200"/>
            </a:lvl1pPr>
          </a:lstStyle>
          <a:p>
            <a:fld id="{77280773-25C4-4524-AB51-7F7B335FF2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02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438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39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18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40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10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41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6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42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12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43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97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44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68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45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70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46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61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* bude schvalovat ZM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51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* bude schvalovat ZM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51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* bude schvalovat ZM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5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34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61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35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12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36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95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37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57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>
                <a:solidFill>
                  <a:prstClr val="black"/>
                </a:solidFill>
              </a:rPr>
              <a:pPr/>
              <a:t>38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2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E0F8-2B5D-4E88-AF2C-D84D849FE3CC}" type="datetime1">
              <a:rPr lang="cs-CZ" smtClean="0"/>
              <a:t>20.02.2019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E974-4B77-44BC-B0B8-5243E6E39164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5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63DC-D246-4E7C-ADAC-E89B3A4573E0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627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6453336"/>
            <a:ext cx="3464024" cy="36512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34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109F-1987-4F75-ADAA-FDF32AFB16E8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481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00AB7-ACB3-4601-A18D-485227D6C6EE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109F-1987-4F75-ADAA-FDF32AFB16E8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005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59C-CDB5-4063-8888-FDFDBCD7EE75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41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38AB-7D9C-4DAF-AD05-06830EF84318}" type="datetime1">
              <a:rPr lang="cs-CZ" smtClean="0"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038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40BF-951D-4F22-84F3-F0ADCC90071E}" type="datetime1">
              <a:rPr lang="cs-CZ" smtClean="0"/>
              <a:t>20.02.2019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465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B83F-466E-41F3-9DA4-98C3207891B5}" type="datetime1">
              <a:rPr lang="cs-CZ" smtClean="0"/>
              <a:t>20.02.2019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3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95536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43ECF66-85C5-4DBC-A44F-12D97EEDE286}" type="datetime1">
              <a:rPr lang="cs-CZ" smtClean="0"/>
              <a:t>20.02.2019</a:t>
            </a:fld>
            <a:endParaRPr lang="cs-CZ" dirty="0"/>
          </a:p>
        </p:txBody>
      </p:sp>
      <p:pic>
        <p:nvPicPr>
          <p:cNvPr id="9" name="Picture 2" descr="C:\Users\0814\Desktop\logo_zakladni_variant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7224"/>
            <a:ext cx="2376264" cy="3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97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E659-617D-4279-B3E5-8C78C7BD0C12}" type="datetime1">
              <a:rPr lang="cs-CZ" smtClean="0"/>
              <a:t>20.02.2019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617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2E88-4CD0-4C45-84A4-B2099BD336F1}" type="datetime1">
              <a:rPr lang="cs-CZ" smtClean="0"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115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9030-7353-4CCC-8831-1E3302016919}" type="datetime1">
              <a:rPr lang="cs-CZ" smtClean="0"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087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0782-AD66-4BFA-9C56-3E376B5A9E12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316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7EC-99F4-4F1E-8056-4F52942E30DF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506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7E7F-9057-4681-984D-0F9B161B5E1C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232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1F26-D2E9-4569-A255-D668009F2FE7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488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83D9-2C25-4832-A928-F2C84E3CE1A3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757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487-EE26-4311-813F-C2930F4FE48C}" type="datetime1">
              <a:rPr lang="cs-CZ" smtClean="0"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885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217-AE73-4E7F-AD7F-8783558C1FC6}" type="datetime1">
              <a:rPr lang="cs-CZ" smtClean="0"/>
              <a:t>20.02.2019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78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8C729-EE94-4C01-B417-680B51D3AFDA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015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D68-B20D-474B-BF7F-06724716BD69}" type="datetime1">
              <a:rPr lang="cs-CZ" smtClean="0"/>
              <a:t>20.02.2019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9220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1C7-0AB3-4D9B-9425-117BB12ADE15}" type="datetime1">
              <a:rPr lang="cs-CZ" smtClean="0"/>
              <a:t>20.02.2019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754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4FCE-8B86-4F59-873D-CC5E1C3FBCA6}" type="datetime1">
              <a:rPr lang="cs-CZ" smtClean="0"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28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AC92-93AB-4DBC-8FCE-7B923D0BAB81}" type="datetime1">
              <a:rPr lang="cs-CZ" smtClean="0"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079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506B-1EF7-4CBC-9668-E55702D17CC7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192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D135-83C1-4066-B2FD-E68430057C6D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67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B106F-6C8E-4F93-8B43-00026B6E7E8E}" type="datetime1">
              <a:rPr lang="cs-CZ" smtClean="0"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32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33F2-1D63-4CA4-AC64-7BE685FFE592}" type="datetime1">
              <a:rPr lang="cs-CZ" smtClean="0"/>
              <a:t>20.02.2019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96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20.02.2019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58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8DB7-D111-4E5C-AE24-3928FDB0DFCD}" type="datetime1">
              <a:rPr lang="cs-CZ" smtClean="0"/>
              <a:t>20.02.2019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28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B6EE-4C09-4FED-A599-B4A89A6F63FC}" type="datetime1">
              <a:rPr lang="cs-CZ" smtClean="0"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30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747D-0B99-4EF8-B32F-D0A6DFB98F4E}" type="datetime1">
              <a:rPr lang="cs-CZ" smtClean="0"/>
              <a:t>20.02.2019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39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C559-FD3C-4325-BF9B-4C3EBFF9AEC5}" type="datetime1">
              <a:rPr lang="cs-CZ" smtClean="0"/>
              <a:t>20.02.2019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97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85" r:id="rId13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03CC-91E1-4670-9867-B7E7B15653D4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96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BD2F-6A3A-4658-9FDE-10DC8D65E6B1}" type="datetime1">
              <a:rPr lang="cs-CZ" smtClean="0"/>
              <a:t>20.02.2019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50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5121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výstavby a rozvoje města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Petr Hybner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investice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48DB-94B2-4744-98D6-3DFBDF4E4F14}" type="datetime1">
              <a:rPr lang="cs-CZ" smtClean="0"/>
              <a:t>20.02.2019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4671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KULTURNÍ DŮM - modernizace a dostavba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0574"/>
            <a:ext cx="6468378" cy="290553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68" y="2960322"/>
            <a:ext cx="3888432" cy="338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53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B91D-1EC7-42F4-8A6B-4EB0B5668D89}" type="datetime1">
              <a:rPr lang="cs-CZ" smtClean="0"/>
              <a:t>20.02.2019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finanční</a:t>
            </a:r>
          </a:p>
          <a:p>
            <a:pPr marL="0" indent="0" algn="ctr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Pavla Zemančíková</a:t>
            </a:r>
          </a:p>
          <a:p>
            <a:pPr marL="0" indent="0" algn="ctr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425127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Podpora projektů v oblasti tělovýchovy, sportu a volnočasových aktivit dětí a mládeže pro rok </a:t>
            </a: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2019"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67632"/>
              </p:ext>
            </p:extLst>
          </p:nvPr>
        </p:nvGraphicFramePr>
        <p:xfrm>
          <a:off x="1162050" y="2133441"/>
          <a:ext cx="6819900" cy="3459480"/>
        </p:xfrm>
        <a:graphic>
          <a:graphicData uri="http://schemas.openxmlformats.org/drawingml/2006/table">
            <a:tbl>
              <a:tblPr/>
              <a:tblGrid>
                <a:gridCol w="2511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7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žadatel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projekt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požadovaná dotace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schválená dotace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AVZO TSČ ČR </a:t>
                      </a:r>
                      <a:r>
                        <a:rPr lang="cs-CZ" sz="11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p.s.</a:t>
                      </a:r>
                      <a:r>
                        <a:rPr lang="cs-CZ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 Střelci Klášterec nad Ohří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Střelecký den v loděnici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 SPMP ČR pobočný spolek Chomutovsko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Člověk a příroda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17.500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15.750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Český rybářský svaz, z. s., místní organizace Klášterec nad Ohří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Halové rybářské závody, Zlatá udice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Český rybářský svaz, z. s., místní organizace Klášterec nad Ohří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Rybářské závody - Odemykačka, Zamykačka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Pohár Peruna z.s.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Pohár Peruna a Pohár Peruna Junior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50.000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SK saně Klášterec z.s.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Výcvikový tábor mládeže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60.000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 30.000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Spolek Hokejový klub Klášterec nad Ohří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Hodina pohybu navíc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Spolek Hokejový klub Klášterec nad Ohří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Hokejové turnaje mládeže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TOJIMOTO team, z.s.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účast na Mistrovství Německa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45.000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94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Podpora projektů v oblasti tělovýchovy, sportu a volnočasových aktivit dětí a mládeže pro rok </a:t>
            </a: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2019"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41107"/>
              </p:ext>
            </p:extLst>
          </p:nvPr>
        </p:nvGraphicFramePr>
        <p:xfrm>
          <a:off x="1162050" y="2219166"/>
          <a:ext cx="6819900" cy="3451860"/>
        </p:xfrm>
        <a:graphic>
          <a:graphicData uri="http://schemas.openxmlformats.org/drawingml/2006/table">
            <a:tbl>
              <a:tblPr/>
              <a:tblGrid>
                <a:gridCol w="2511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7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žadatel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projekt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požadovaná dotace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schválená dotace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Karate klub Kadaň a Klášterec, z. 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 karate JKA mládeže a veteránů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Karate klub Kadaň a Klášterec, z. 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GRAND PRIX Klášterec nad Ohří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Karate klub Kadaň a Klášterec, z. 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MČR JKA a III. Kolo ČNL JKA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Karate klub Kadaň a Klášterec, z. s.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Krajský přebor ústeckého svazu karate JKA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30.000 Kč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Martin Rytych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Klášterecko - Petlérské Okruhy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10.000 Kč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Martin Rytych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Wembloudovy Hrby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30.000 Kč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Ivana Toušová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Tábor pro děti s výukou yogy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40.000 Kč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Marek Seidl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Dětský den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10.000 Kč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 Schvaluje ZM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Finanční rámec: 500.000 Kč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530.500 Kč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433.750</a:t>
                      </a:r>
                    </a:p>
                    <a:p>
                      <a:pPr algn="r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 463.750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0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Podpora </a:t>
            </a: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kulturních akcí a projektů pro </a:t>
            </a: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rok </a:t>
            </a:r>
            <a:r>
              <a:rPr lang="cs-CZ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2019"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73529"/>
              </p:ext>
            </p:extLst>
          </p:nvPr>
        </p:nvGraphicFramePr>
        <p:xfrm>
          <a:off x="774700" y="2048669"/>
          <a:ext cx="7594600" cy="3629025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č.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žadatel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název projektu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plánované</a:t>
                      </a:r>
                      <a:b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náklady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požadovaná dotace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doporučení komise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podíl dotace na celkových nákladech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Stanislav </a:t>
                      </a:r>
                      <a:r>
                        <a:rPr lang="cs-CZ" sz="10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Skirka</a:t>
                      </a:r>
                      <a:endParaRPr lang="cs-CZ" sz="1000" b="0" i="0" u="none" strike="noStrike" dirty="0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Letňák 2019, Den hudby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149.859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33,36%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Severočeská filharmonie Teplice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Koncert 55. ročníku Hudebního festivalu L. van Beethovena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Divadelní spolek Klas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Klášterecká divadelní jařina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77,78%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Václav Rác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Rašovické country léto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Nezávislý spolek Arte - spolek rodičů a přátel školy při ZUŠ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Ateliér Jitky Kůsové - Zralé malování, vzdělávání pro seniory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11.200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Marek Seidl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Rašovické dunění - 1. ročník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62.850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47,73%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Pavel Cikán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Mistrovství České </a:t>
                      </a:r>
                      <a:r>
                        <a:rPr lang="cs-CZ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Rapubliky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139.000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46,76%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975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finanční rámec: 400.000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256.000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226.000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7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Rozbor hospodaření města 2018</a:t>
            </a:r>
            <a:endParaRPr lang="cs-CZ" sz="2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829366"/>
              </p:ext>
            </p:extLst>
          </p:nvPr>
        </p:nvGraphicFramePr>
        <p:xfrm>
          <a:off x="1331640" y="1988837"/>
          <a:ext cx="6624736" cy="3888434"/>
        </p:xfrm>
        <a:graphic>
          <a:graphicData uri="http://schemas.openxmlformats.org/drawingml/2006/table">
            <a:tbl>
              <a:tblPr/>
              <a:tblGrid>
                <a:gridCol w="4445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494"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(údaje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 tis. </a:t>
                      </a:r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Kč</a:t>
                      </a:r>
                      <a:r>
                        <a:rPr lang="cs-CZ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)</a:t>
                      </a:r>
                      <a:r>
                        <a:rPr lang="cs-CZ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 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Skutečnost </a:t>
                      </a:r>
                      <a:r>
                        <a:rPr lang="cs-C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2018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4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Příjmy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329.060,9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4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Daňové příjmy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242.287,5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4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Nedaňové příjmy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10.782,0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4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Kapitálové příjmy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1.597,0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4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Přijaté transfery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74.394,4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4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Výdaje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309.378,4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4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Běžné výdaje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213.592,1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4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Kapitálové výdaje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95.786,3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4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Přebytek hospodaření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19.682,5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494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Zůstatek na běžných účtech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135.884,6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9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800200"/>
          </a:xfrm>
        </p:spPr>
        <p:txBody>
          <a:bodyPr>
            <a:no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Největší </a:t>
            </a: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investiční akce</a:t>
            </a:r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Celková rekonstrukce kulturního domu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plánovaný průběh financování</a:t>
            </a:r>
            <a:b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(rezerva – </a:t>
            </a: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mil. Kč)</a:t>
            </a:r>
            <a:endParaRPr lang="cs-CZ" sz="25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2708920"/>
            <a:ext cx="4040188" cy="504056"/>
          </a:xfrm>
        </p:spPr>
        <p:txBody>
          <a:bodyPr>
            <a:normAutofit/>
          </a:bodyPr>
          <a:lstStyle/>
          <a:p>
            <a:pPr algn="ctr"/>
            <a:r>
              <a:rPr lang="cs-CZ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Pohled od JV</a:t>
            </a:r>
            <a:endParaRPr lang="cs-CZ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4008" y="2708920"/>
            <a:ext cx="4041775" cy="504056"/>
          </a:xfrm>
        </p:spPr>
        <p:txBody>
          <a:bodyPr>
            <a:noAutofit/>
          </a:bodyPr>
          <a:lstStyle/>
          <a:p>
            <a:pPr algn="ctr"/>
            <a:r>
              <a:rPr lang="cs-CZ" b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Pohled od SV</a:t>
            </a:r>
            <a:endParaRPr lang="cs-CZ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33F2-1D63-4CA4-AC64-7BE685FFE592}" type="datetime1">
              <a:rPr lang="cs-CZ" smtClean="0"/>
              <a:t>20.02.2019</a:t>
            </a:fld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4040188" cy="242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Zástupný symbol pro obsah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80794194"/>
              </p:ext>
            </p:extLst>
          </p:nvPr>
        </p:nvGraphicFramePr>
        <p:xfrm>
          <a:off x="4644008" y="2852936"/>
          <a:ext cx="4032448" cy="2879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rok</a:t>
                      </a:r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mil. Kč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financování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11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2019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rozpočet 2019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23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35 příjmy 2020 </a:t>
                      </a:r>
                    </a:p>
                    <a:p>
                      <a:pPr algn="l" fontAlgn="ctr"/>
                      <a:r>
                        <a:rPr lang="cs-CZ" sz="18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25 rezerva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23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2021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115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50 příjmy 2021 </a:t>
                      </a:r>
                    </a:p>
                    <a:p>
                      <a:pPr algn="l" fontAlgn="ctr"/>
                      <a:r>
                        <a:rPr lang="cs-CZ" sz="18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65 rezerva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součet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182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75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Poplatek za odpad 2019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počet poplatníků: 14.496</a:t>
            </a:r>
          </a:p>
          <a:p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sazba poplatku: 500 Kč</a:t>
            </a:r>
          </a:p>
          <a:p>
            <a:pPr marL="0" indent="0">
              <a:buNone/>
            </a:pP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250 Kč (nad </a:t>
            </a: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 let</a:t>
            </a: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0 Kč (do 18 </a:t>
            </a: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</a:t>
            </a: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roční předpis: 5,8 mil. Kč</a:t>
            </a:r>
          </a:p>
          <a:p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splatnost: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31.03.2019</a:t>
            </a: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(předpis do 1.000 Kč)</a:t>
            </a:r>
          </a:p>
          <a:p>
            <a:pPr marL="0" indent="0">
              <a:buNone/>
            </a:pP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31.03.2019/30.06.2019</a:t>
            </a:r>
            <a:r>
              <a:rPr lang="cs-CZ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(nad 1.000 Kč)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01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Poplatek ze psů 2019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Autofit/>
          </a:bodyPr>
          <a:lstStyle/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počet přihlášených psů</a:t>
            </a:r>
            <a:r>
              <a:rPr lang="cs-CZ" sz="2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1444 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(z toho v bytových domech 56 %)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sazba poplatku: 1.500 Kč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bytové domy (důchodci 200 Kč)</a:t>
            </a: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400 Kč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rodinné domy (důchodci 200 Kč)</a:t>
            </a: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100 Kč </a:t>
            </a: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okolní obce</a:t>
            </a:r>
          </a:p>
          <a:p>
            <a:pPr marL="0" indent="0">
              <a:buNone/>
            </a:pPr>
            <a:r>
              <a:rPr lang="cs-CZ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(Pozn. sazba za druhého a dalšího psa je vyšší)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roční předpis: 765 tis. Kč</a:t>
            </a: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splatnost: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31.03.2019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(předpis do 1.000 Kč)</a:t>
            </a: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31.03.2019/30.06.2019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(nad 1.000 Kč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69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B91D-1EC7-42F4-8A6B-4EB0B5668D89}" type="datetime1">
              <a:rPr lang="cs-CZ" smtClean="0"/>
              <a:t>20.02.2019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4421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správy majetku a bytového fondu</a:t>
            </a:r>
          </a:p>
          <a:p>
            <a:pPr marL="0" indent="0" algn="ctr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Pavla Zemančíková</a:t>
            </a:r>
          </a:p>
          <a:p>
            <a:pPr marL="0" indent="0" algn="ctr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35005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chodníku ul. Chomutovská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9676"/>
            <a:ext cx="6120680" cy="459051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1" r="49289" b="1311"/>
          <a:stretch/>
        </p:blipFill>
        <p:spPr>
          <a:xfrm>
            <a:off x="5947233" y="2888779"/>
            <a:ext cx="2734804" cy="36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03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864095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Hospodaření s byty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7776864" cy="5184576"/>
          </a:xfrm>
        </p:spPr>
        <p:txBody>
          <a:bodyPr>
            <a:noAutofit/>
          </a:bodyPr>
          <a:lstStyle/>
          <a:p>
            <a:pPr marL="285750" lvl="0" indent="-285750" algn="just">
              <a:lnSpc>
                <a:spcPct val="120000"/>
              </a:lnSpc>
              <a:spcBef>
                <a:spcPts val="400"/>
              </a:spcBef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aktualizace nových Pravidel pro hospodaření s byty, nebytovými prostory a pro nabytí, převod, nájem, pacht a výpůjčku ostatních nemovitých věcí ve vlastnictví města Klášterce nad Ohří, kde zásadní změnou je bezdůvodné odmítnutí nabízené bytové jednotky (vyřazení z bytového pořadníku) a ustanovení, že při bezdůvodném odmítnutí nabízené bytové jednotky 3x za sebou nebude již moci žadatel podat žádost novou. Dále bylo upraveno prověřování bezdlužnosti spolubydlících osob.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endParaRPr lang="cs-CZ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400"/>
              </a:spcBef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město vlastní celkem 101 bytů, z toho 8 bezbariérových bytů, a to v 36 společenství vlastníků bytových jednotek</a:t>
            </a:r>
          </a:p>
          <a:p>
            <a:pPr marL="285750" lvl="0" indent="-285750" algn="just">
              <a:lnSpc>
                <a:spcPct val="120000"/>
              </a:lnSpc>
              <a:spcBef>
                <a:spcPts val="400"/>
              </a:spcBef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roce 2018 došlo k převodu vlastnictví u 14 bytů, a to v ulici Boženy Němcové, kde byly uzavřeny smlouvy o smlouvách budoucích kupních</a:t>
            </a:r>
          </a:p>
          <a:p>
            <a:pPr marL="285750" lvl="0" indent="-285750" algn="just">
              <a:lnSpc>
                <a:spcPct val="120000"/>
              </a:lnSpc>
              <a:spcBef>
                <a:spcPts val="400"/>
              </a:spcBef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rok 2018 bylo přiděleno celkem 12 bytů</a:t>
            </a:r>
          </a:p>
          <a:p>
            <a:pPr marL="285750" lvl="0" indent="-285750" algn="just">
              <a:lnSpc>
                <a:spcPct val="120000"/>
              </a:lnSpc>
              <a:spcBef>
                <a:spcPts val="400"/>
              </a:spcBef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město eviduje 22 žadatelů o přidělení bytu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20.02.2019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477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864095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Hospodaření s nebytovými prostory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683568" y="1124744"/>
            <a:ext cx="7776864" cy="5184576"/>
          </a:xfrm>
        </p:spPr>
        <p:txBody>
          <a:bodyPr>
            <a:noAutofit/>
          </a:bodyPr>
          <a:lstStyle/>
          <a:p>
            <a:pPr marL="285750" lvl="0" indent="-285750" algn="just">
              <a:lnSpc>
                <a:spcPct val="120000"/>
              </a:lnSpc>
              <a:spcBef>
                <a:spcPts val="400"/>
              </a:spcBef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město spravuje nebytové prostory ve zdravotním středisku v Sadové a Královéhradecké ulici, kde je v současné době 27 nájemníků, 100% obsazenost v obou objektech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endParaRPr lang="cs-CZ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400"/>
              </a:spcBef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ostatních nebytových prostorů je 8 </a:t>
            </a:r>
            <a:r>
              <a:rPr lang="cs-CZ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35 </a:t>
            </a: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nájemníky,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obsazenost objektů v %: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Zahradní 10 – 100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Nádražní 169 – 100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Polní 683 – 100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Budovatelská – 80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Chomutovská 206, 207 – 80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IP Verne – výměník + hala – 100</a:t>
            </a:r>
          </a:p>
          <a:p>
            <a:pPr lvl="0" algn="just">
              <a:lnSpc>
                <a:spcPct val="120000"/>
              </a:lnSpc>
              <a:spcBef>
                <a:spcPts val="400"/>
              </a:spcBef>
            </a:pPr>
            <a:r>
              <a:rPr lang="cs-CZ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- Chomutovská 120 a J. Á. Komenského 461 – 0 (neobsazeno)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20.02.2019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98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Výběrové řízení na dodavatele zemního plynu pro období 2019 - 2020</a:t>
            </a:r>
          </a:p>
          <a:p>
            <a:pPr marL="0" indent="0" algn="ctr">
              <a:buNone/>
            </a:pP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osloveno celkem 14 dodavatelů 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výběrového řízení se přihlásili 4 dodavatelé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výběrové řízení probíhalo formou elektronické aukce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vítězný dodavatel: Pražská plynárenská a.s.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cena 670 Kč/</a:t>
            </a:r>
            <a:r>
              <a:rPr lang="cs-CZ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MWh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20.02.2019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1057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20.02.2019</a:t>
            </a:fld>
            <a:endParaRPr lang="cs-CZ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538189"/>
              </p:ext>
            </p:extLst>
          </p:nvPr>
        </p:nvGraphicFramePr>
        <p:xfrm>
          <a:off x="467544" y="836712"/>
          <a:ext cx="828092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3448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Výběrové řízení na dodavatele elektrické energie pro období 2019 - 2020</a:t>
            </a:r>
          </a:p>
          <a:p>
            <a:pPr algn="just">
              <a:buFontTx/>
              <a:buChar char="-"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osloveno </a:t>
            </a: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celkem 20 dodavatelů </a:t>
            </a: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výběrového řízení se přihlásili 3 dodavatelé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výběrové řízení probíhalo formou elektronické aukce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vítězný dodavatel: </a:t>
            </a:r>
            <a:r>
              <a:rPr lang="cs-CZ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Centropol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a.s.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cena: 1.380 Kč/</a:t>
            </a:r>
            <a:r>
              <a:rPr lang="cs-CZ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MWh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 všech distribučních sazbách i v jednotlivých časových pásmech VT/NT, s platbou za stálý měsíční plat ve výši 0 Kč.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20.02.2019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3868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20.02.2019</a:t>
            </a:fld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078388"/>
              </p:ext>
            </p:extLst>
          </p:nvPr>
        </p:nvGraphicFramePr>
        <p:xfrm>
          <a:off x="467544" y="908720"/>
          <a:ext cx="82296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1874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komunikace a cestovního ruchu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Mgr. Vojtěch Marvan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komunikaci a cestovní ruch</a:t>
            </a:r>
          </a:p>
          <a:p>
            <a:pPr marL="0" indent="0" algn="ctr">
              <a:buNone/>
            </a:pPr>
            <a:endParaRPr lang="cs-CZ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6EBF-55F9-43B1-B5C6-D05095B0EC36}" type="datetime1">
              <a:rPr lang="cs-CZ" smtClean="0"/>
              <a:t>20.02.2019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7814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obsah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Společně pro Klášterec - výsledky</a:t>
            </a:r>
          </a:p>
          <a:p>
            <a:pPr marL="0" indent="0" algn="ctr">
              <a:buNone/>
            </a:pP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5" t="27971" r="25959" b="15471"/>
          <a:stretch/>
        </p:blipFill>
        <p:spPr bwMode="auto">
          <a:xfrm>
            <a:off x="1187624" y="1916832"/>
            <a:ext cx="6508232" cy="423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849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obsah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Prezentace na veletrzích</a:t>
            </a:r>
          </a:p>
          <a:p>
            <a:pPr marL="0" indent="0" algn="ctr">
              <a:buNone/>
            </a:pP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Leden – Chemnitz a Drážďany</a:t>
            </a:r>
          </a:p>
          <a:p>
            <a:pPr marL="0" indent="0" algn="just">
              <a:buNone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(v rámci DA Dolní Poohří)</a:t>
            </a:r>
          </a:p>
          <a:p>
            <a:pPr marL="0" indent="0" algn="just">
              <a:buNone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Právě teď – </a:t>
            </a:r>
            <a:r>
              <a:rPr lang="cs-CZ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Holiday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Praha</a:t>
            </a:r>
          </a:p>
          <a:p>
            <a:pPr marL="0" indent="0" algn="just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 rámci DA Dolní Poohří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 algn="just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Právě teď – Free Mnichov</a:t>
            </a:r>
          </a:p>
          <a:p>
            <a:pPr marL="0" indent="0" algn="just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(s </a:t>
            </a:r>
            <a:r>
              <a:rPr lang="cs-CZ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CzechTourism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partnerem</a:t>
            </a:r>
          </a:p>
          <a:p>
            <a:pPr marL="0" indent="0" algn="just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letošního veletrhu ČR,</a:t>
            </a:r>
          </a:p>
          <a:p>
            <a:pPr marL="0" indent="0" algn="just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zaměření na příhraniční</a:t>
            </a:r>
          </a:p>
          <a:p>
            <a:pPr marL="0" indent="0" algn="just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a regionální turistiku)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60848"/>
            <a:ext cx="302433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3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s://www.klasterec.cz/evt_image.php?img=42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33056"/>
            <a:ext cx="2546660" cy="25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Žákovské zastupitelstvo</a:t>
            </a:r>
          </a:p>
          <a:p>
            <a:pPr marL="0" indent="0" algn="ctr">
              <a:buNone/>
            </a:pP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nové vedení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Kamila Janáčková, starostka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Vojtěch Kutílek, místostarosta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nové logo</a:t>
            </a:r>
          </a:p>
          <a:p>
            <a:pPr algn="just">
              <a:buFontTx/>
              <a:buChar char="-"/>
            </a:pPr>
            <a:r>
              <a:rPr lang="cs-CZ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facebooková</a:t>
            </a: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stránka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motto: Město dobré, všechno dobré 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47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Cyklopark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Královéhradecká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47490"/>
            <a:ext cx="6801290" cy="38257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88061"/>
            <a:ext cx="41148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57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obsah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Výstavy v galerii Kryt</a:t>
            </a:r>
          </a:p>
          <a:p>
            <a:pPr marL="0" indent="0" algn="ctr">
              <a:buNone/>
            </a:pP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1.3.2019 Jitka Kůsová, Tvorba</a:t>
            </a: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8.3.2019 Lenka Štěpaníková - grafika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4104456" cy="2736304"/>
          </a:xfrm>
          <a:prstGeom prst="rect">
            <a:avLst/>
          </a:prstGeom>
        </p:spPr>
      </p:pic>
      <p:sp>
        <p:nvSpPr>
          <p:cNvPr id="4" name="AutoShape 2" descr="VÃ½sledek obrÃ¡zku pro lenka Å¡tÄpanikov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2" name="Picture 4" descr="VÃ½sledek obrÃ¡zku pro lenka Å¡tÄpanikov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40000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460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obsah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Česko-německá výstava</a:t>
            </a:r>
          </a:p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Lidé – Osudy – Vzpomínky</a:t>
            </a:r>
          </a:p>
          <a:p>
            <a:pPr marL="0" indent="0" algn="ctr">
              <a:buNone/>
            </a:pP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1.3.2019 od 10 hodin v </a:t>
            </a:r>
            <a:r>
              <a:rPr lang="cs-CZ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Grossrückerswalde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76930"/>
            <a:ext cx="3964320" cy="2633018"/>
          </a:xfrm>
          <a:prstGeom prst="rect">
            <a:avLst/>
          </a:prstGeom>
        </p:spPr>
      </p:pic>
      <p:pic>
        <p:nvPicPr>
          <p:cNvPr id="3074" name="Picture 2" descr="VÃ½sledek obrÃ¡zku pro lidÃ© osudy vzpomÃ­nky klÃ¡Å¡tere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76930"/>
            <a:ext cx="3951070" cy="263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58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obsah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Sociální sítě</a:t>
            </a:r>
          </a:p>
          <a:p>
            <a:pPr marL="0" indent="0" algn="ctr">
              <a:buNone/>
            </a:pPr>
            <a:r>
              <a:rPr lang="cs-CZ" sz="2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Instagram</a:t>
            </a:r>
            <a:r>
              <a:rPr lang="cs-CZ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cs-CZ" sz="2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Twitter</a:t>
            </a:r>
            <a:endParaRPr lang="cs-CZ" sz="2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endParaRPr lang="cs-CZ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9" t="9981" r="27710" b="16047"/>
          <a:stretch/>
        </p:blipFill>
        <p:spPr bwMode="auto">
          <a:xfrm>
            <a:off x="2411760" y="2204864"/>
            <a:ext cx="4408371" cy="399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368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 smtClean="0"/>
              <a:t>20.02.2019</a:t>
            </a:fld>
            <a:endParaRPr lang="cs-CZ" dirty="0"/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67544" y="2708920"/>
            <a:ext cx="82296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sociálních věcí, školství a sportu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PhDr. Jiřina Malastová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393630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Spolupráce s Agenturou pro sociální začleňování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Příprava setkání vlastníků bytových jednotek s právníkem Agentury pro sociální začleňování a vedením města na téma: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„Jak řešit dluhy vlastníka bytové jednotky?“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ŠKOLY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pokračují v plaveckých kurzech na ZŠ Krátká</a:t>
            </a:r>
            <a:endParaRPr lang="cs-CZ" sz="2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1689\Documents\MATERIÁL RM a ZM\ZM\2019\Podklady\PLAVÁNÍ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t="18008" r="10767" b="13138"/>
          <a:stretch/>
        </p:blipFill>
        <p:spPr bwMode="auto">
          <a:xfrm>
            <a:off x="683568" y="2564904"/>
            <a:ext cx="4019075" cy="2511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96661"/>
            <a:ext cx="2736304" cy="3648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68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MATEŘSKÉ ŠKOLY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zvou</a:t>
            </a:r>
            <a:r>
              <a:rPr lang="cs-CZ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5. března </a:t>
            </a: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</a:t>
            </a:r>
            <a:r>
              <a:rPr lang="cs-CZ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masopustní průvod městem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sraz v 9 hod před ZŠ Krátká</a:t>
            </a:r>
            <a:endParaRPr lang="cs-CZ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636912"/>
            <a:ext cx="60198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KRÁTKÁ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vstoupila do projektu „CENTRUM NATURA“ </a:t>
            </a: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výukové prostředky, robotické stavebnice, projektové dny pro školy</a:t>
            </a: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75"/>
          <a:stretch/>
        </p:blipFill>
        <p:spPr bwMode="auto">
          <a:xfrm>
            <a:off x="1043608" y="2882094"/>
            <a:ext cx="3197256" cy="2418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5"/>
          <a:stretch/>
        </p:blipFill>
        <p:spPr bwMode="auto">
          <a:xfrm>
            <a:off x="4860032" y="3068960"/>
            <a:ext cx="3543230" cy="2044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48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ŠKOLNÍ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připravila vernisáž a soutěž výtvarných prací žáků ze školních družin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Téma: „Místo, kde se cítím nejlépe“</a:t>
            </a: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29" y="2852936"/>
            <a:ext cx="5017111" cy="3087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10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PETLÉRSKÁ </a:t>
            </a:r>
            <a:endParaRPr lang="cs-CZ" sz="2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PŘÍPRAVNÁ TŘÍDA</a:t>
            </a: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opět </a:t>
            </a:r>
            <a:r>
              <a:rPr lang="cs-CZ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 možnost do této třídy </a:t>
            </a: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zařadit </a:t>
            </a:r>
            <a:r>
              <a:rPr lang="cs-CZ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dítě s tzv. odkladem věkem, tedy dítě, kterému bude šest let až mezi 1.9. a </a:t>
            </a: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31.12.2019</a:t>
            </a:r>
            <a:endParaRPr lang="cs-CZ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7" name="Picture 5" descr="C:\Users\1689\Documents\MATERIÁL RM a ZM\ZM\2019\Podklady\DOD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82" y="3284984"/>
            <a:ext cx="3413373" cy="2560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48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atletického stadionu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7139136" cy="40157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02822"/>
            <a:ext cx="4330824" cy="24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9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689\Documents\MATERIÁL RM a ZM\ZM\2019\Podklady\Petlerska unor 2019\Sport logika\Basketbal na škole a turnaje\IMG_20181017_0738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10888" r="10628" b="9887"/>
          <a:stretch/>
        </p:blipFill>
        <p:spPr bwMode="auto">
          <a:xfrm>
            <a:off x="2606655" y="4509120"/>
            <a:ext cx="3693537" cy="19861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PETLÉRSKÁ </a:t>
            </a:r>
            <a:r>
              <a:rPr lang="cs-CZ" sz="2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zapojila do plnění </a:t>
            </a:r>
            <a:r>
              <a:rPr lang="cs-CZ" sz="22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Odznaku všestrannosti a Olympijského diplomu a rozvíjí sportovní kroužky, přírodní vědy a zábavnou logiku</a:t>
            </a:r>
            <a:endParaRPr lang="cs-CZ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39371"/>
            <a:ext cx="3126095" cy="20843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84" y="2539371"/>
            <a:ext cx="3691335" cy="2075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8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PETLÉRSKÁ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zve na 17. ročník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TANEČNÍ SOUTĚŽE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úterý </a:t>
            </a: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dubna od 13,30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hodin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 descr="C:\Users\1689\Documents\MATERIÁL RM a ZM\ZM\2019\Podklady\Petlerska unor 2019\Tanecní soutěž\foto taneční soutě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2564904"/>
            <a:ext cx="3960440" cy="29703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1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Všechny základní školy využily lyžařské vybavení nakoupené z projektu START</a:t>
            </a: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916832"/>
            <a:ext cx="4318137" cy="2428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12" y="3933056"/>
            <a:ext cx="4283968" cy="2409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1689\Documents\MATERIÁL RM a ZM\ZM\2019\Podklady\Petlerska unor 2019\Sport logika\Devítky na běžkách\IMG_20190204_1304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1" t="4986" r="4159" b="724"/>
          <a:stretch/>
        </p:blipFill>
        <p:spPr bwMode="auto">
          <a:xfrm>
            <a:off x="5796136" y="1916832"/>
            <a:ext cx="2460417" cy="26746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MĚSTSKÝ ÚSTAV SOCIÁLNÍCH SLUŽEB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Vítězství a výhra 30 000,- z nadačního fondu Tesco s projektem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DOMOV PLNÝ ZÁBAVY</a:t>
            </a:r>
          </a:p>
        </p:txBody>
      </p:sp>
      <p:pic>
        <p:nvPicPr>
          <p:cNvPr id="7" name="Obrázek 6" descr="logo-cz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600" y="2905130"/>
            <a:ext cx="2562225" cy="2600325"/>
          </a:xfrm>
          <a:prstGeom prst="rect">
            <a:avLst/>
          </a:prstGeom>
        </p:spPr>
      </p:pic>
      <p:pic>
        <p:nvPicPr>
          <p:cNvPr id="8" name="Obrázek 7" descr="Ruské kuželky.jpg"/>
          <p:cNvPicPr/>
          <p:nvPr/>
        </p:nvPicPr>
        <p:blipFill>
          <a:blip r:embed="rId4" cstate="print"/>
          <a:srcRect t="12613" b="12252"/>
          <a:stretch>
            <a:fillRect/>
          </a:stretch>
        </p:blipFill>
        <p:spPr>
          <a:xfrm>
            <a:off x="4139952" y="2680318"/>
            <a:ext cx="3964682" cy="30499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767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ZÁMEK KLÁŠTEREC NAD OHŘÍ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Firma</a:t>
            </a: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5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Toyoda</a:t>
            </a: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5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Gosei</a:t>
            </a: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Czech </a:t>
            </a: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podporuje kulturní dění ve </a:t>
            </a:r>
            <a:r>
              <a:rPr lang="cs-CZ" sz="25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městě </a:t>
            </a: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14687" r="13932" b="8050"/>
          <a:stretch/>
        </p:blipFill>
        <p:spPr bwMode="auto">
          <a:xfrm>
            <a:off x="3191626" y="2060848"/>
            <a:ext cx="2760748" cy="3887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7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ZÁMEK KLÁŠTEREC NAD OHŘÍ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KINO EGERIE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oslavilo 7. února </a:t>
            </a: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cs-CZ" sz="25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výročí od znovuotevření v moderním hávu </a:t>
            </a:r>
            <a:endParaRPr lang="cs-CZ" sz="25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Uskutečněno 926 produkcí pro 34.401 diváků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5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Nejúspěšnější produkcí: Bohemian </a:t>
            </a:r>
            <a:r>
              <a:rPr lang="cs-CZ" sz="2500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Rhapsody</a:t>
            </a:r>
            <a:endParaRPr lang="cs-CZ" sz="25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(promítáno 14x pro 1244 diváků)</a:t>
            </a: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PŘEHLED NEOMLUVENÉ ABSENCE</a:t>
            </a:r>
            <a:endParaRPr lang="cs-CZ" sz="2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427833"/>
              </p:ext>
            </p:extLst>
          </p:nvPr>
        </p:nvGraphicFramePr>
        <p:xfrm>
          <a:off x="450352" y="1628800"/>
          <a:ext cx="8229602" cy="4273060"/>
        </p:xfrm>
        <a:graphic>
          <a:graphicData uri="http://schemas.openxmlformats.org/drawingml/2006/table">
            <a:tbl>
              <a:tblPr/>
              <a:tblGrid>
                <a:gridCol w="489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8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5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4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8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8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58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43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851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8851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358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60366"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2016/2017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2017/2018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1. pol. 2018/2019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66"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ŽÁKŮ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ABSENCE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RODIN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ŽÁKŮ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ABSENCE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RODIN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ŽÁKŮ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ABSENCE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RODIN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33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ZŠ KRÁTKÁ</a:t>
                      </a:r>
                    </a:p>
                  </a:txBody>
                  <a:tcPr marL="7658" marR="7658" marT="7658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1-24 hod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46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257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32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218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21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113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3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25-49 hod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76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26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3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nad 50 hod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60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3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CELKEM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48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333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33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278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22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139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13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33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ZŠ ŠKOLNÍ</a:t>
                      </a:r>
                    </a:p>
                  </a:txBody>
                  <a:tcPr marL="7658" marR="7658" marT="7658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1-24 hod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12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17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118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80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3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25-49 hod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30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162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168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3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nad 50 hod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68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689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1122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3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CELKEM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14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210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25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969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23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1370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13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 </a:t>
                      </a:r>
                    </a:p>
                  </a:txBody>
                  <a:tcPr marL="7658" marR="7658" marT="765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33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3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ZŠ PETLÉRSKÁ</a:t>
                      </a:r>
                    </a:p>
                  </a:txBody>
                  <a:tcPr marL="7658" marR="7658" marT="7658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1-24 hod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88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88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15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90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3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25-49 hod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145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162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33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nad 50 hod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149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699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1006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33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CELKEM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16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382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21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949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21</a:t>
                      </a:r>
                    </a:p>
                  </a:txBody>
                  <a:tcPr marL="7658" marR="7658" marT="76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1096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-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9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20.02.2019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místního hospodářství, </a:t>
            </a:r>
          </a:p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dopravy a životního prostředí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Jiří Jaroš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místní hospodářství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51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84" y="4030245"/>
            <a:ext cx="3385916" cy="25086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20" y="2564904"/>
            <a:ext cx="2484275" cy="3385916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63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Kácení a prořezávky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cs-CZ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Pokáceno: </a:t>
            </a:r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 stromů, 20 velmi rizikových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Náklady: </a:t>
            </a:r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cca 150 000 Kč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8" y="2257301"/>
            <a:ext cx="3360372" cy="25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7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63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Opravy veřejného osvětlení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Lokality: </a:t>
            </a:r>
            <a:r>
              <a:rPr lang="cs-CZ" sz="2000" dirty="0" smtClean="0"/>
              <a:t>Chomutovská</a:t>
            </a:r>
            <a:r>
              <a:rPr lang="cs-CZ" sz="2000" dirty="0"/>
              <a:t>, Královéhradecká, </a:t>
            </a:r>
            <a:r>
              <a:rPr lang="cs-CZ" sz="2000" dirty="0" smtClean="0"/>
              <a:t>Útočiště</a:t>
            </a:r>
            <a:r>
              <a:rPr lang="cs-CZ" sz="2000" dirty="0"/>
              <a:t>, Petlérská, </a:t>
            </a:r>
            <a:r>
              <a:rPr lang="cs-CZ" sz="2000" dirty="0" smtClean="0"/>
              <a:t>Husova… </a:t>
            </a: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Náklady: </a:t>
            </a:r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cca 130 000 Kč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25" y="2357663"/>
            <a:ext cx="2144836" cy="38130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34" y="2339820"/>
            <a:ext cx="2886546" cy="38487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5" y="2351955"/>
            <a:ext cx="2886546" cy="38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98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Regenerace panelového sídliště - ul. Dlouhá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516" y="1388440"/>
            <a:ext cx="4332436" cy="191469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492896"/>
            <a:ext cx="3088600" cy="176450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t="15017"/>
          <a:stretch/>
        </p:blipFill>
        <p:spPr>
          <a:xfrm>
            <a:off x="4499992" y="3358751"/>
            <a:ext cx="1988270" cy="34035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/>
          <a:srcRect t="3909"/>
          <a:stretch/>
        </p:blipFill>
        <p:spPr>
          <a:xfrm>
            <a:off x="6639937" y="3360239"/>
            <a:ext cx="1764015" cy="34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63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Zázemí Klášterecké kyselky s.r.o.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340" y="1544977"/>
            <a:ext cx="5526460" cy="498036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4977"/>
            <a:ext cx="2458616" cy="16824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392725"/>
            <a:ext cx="2458616" cy="16204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193279"/>
            <a:ext cx="2458616" cy="7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59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ul. Sadová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8291264" cy="42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ulice Souběžná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01" y="1844824"/>
            <a:ext cx="8282099" cy="36169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724253"/>
            <a:ext cx="3063275" cy="15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3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20.02.2019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Lokalita </a:t>
            </a: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Ciboušovská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78" y="1454189"/>
            <a:ext cx="7277043" cy="490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976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3631</TotalTime>
  <Words>1687</Words>
  <Application>Microsoft Office PowerPoint</Application>
  <PresentationFormat>Předvádění na obrazovce (4:3)</PresentationFormat>
  <Paragraphs>601</Paragraphs>
  <Slides>49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Calibri</vt:lpstr>
      <vt:lpstr>Verdana</vt:lpstr>
      <vt:lpstr>Motiv systému Office</vt:lpstr>
      <vt:lpstr>1_Vlastní návrh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Rozdělení dotací v dotačním programu "Podpora projektů v oblasti tělovýchovy, sportu a volnočasových aktivit dětí a mládeže pro rok 2019"</vt:lpstr>
      <vt:lpstr>Rozdělení dotací v dotačním programu "Podpora projektů v oblasti tělovýchovy, sportu a volnočasových aktivit dětí a mládeže pro rok 2019"</vt:lpstr>
      <vt:lpstr>Rozdělení dotací v dotačním programu "Podpora kulturních akcí a projektů pro rok 2019"</vt:lpstr>
      <vt:lpstr>Rozbor hospodaření města 2018</vt:lpstr>
      <vt:lpstr>Největší investiční akce Celková rekonstrukce kulturního domu plánovaný průběh financování (rezerva – 90 mil. Kč)</vt:lpstr>
      <vt:lpstr>Poplatek za odpad 2019</vt:lpstr>
      <vt:lpstr>Poplatek ze psů 2019</vt:lpstr>
      <vt:lpstr>Prezentace aplikace PowerPoint</vt:lpstr>
      <vt:lpstr>Hospodaření s byty</vt:lpstr>
      <vt:lpstr>Hospodaření s nebytovými prostory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Zásady pro poskytování dotací  z rozpočtu města Klášterce nad Ohří</dc:title>
  <dc:creator>Dlouhá Veronika, Ing.</dc:creator>
  <cp:lastModifiedBy>Dokoupil Vlastimil</cp:lastModifiedBy>
  <cp:revision>384</cp:revision>
  <cp:lastPrinted>2018-12-11T16:27:01Z</cp:lastPrinted>
  <dcterms:created xsi:type="dcterms:W3CDTF">2016-08-10T07:20:46Z</dcterms:created>
  <dcterms:modified xsi:type="dcterms:W3CDTF">2019-02-20T14:05:31Z</dcterms:modified>
</cp:coreProperties>
</file>