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68" r:id="rId2"/>
    <p:sldId id="257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258" r:id="rId23"/>
    <p:sldId id="270" r:id="rId24"/>
    <p:sldId id="271" r:id="rId25"/>
    <p:sldId id="272" r:id="rId26"/>
    <p:sldId id="260" r:id="rId27"/>
    <p:sldId id="287" r:id="rId28"/>
    <p:sldId id="289" r:id="rId29"/>
    <p:sldId id="290" r:id="rId30"/>
    <p:sldId id="291" r:id="rId31"/>
    <p:sldId id="262" r:id="rId32"/>
    <p:sldId id="292" r:id="rId33"/>
    <p:sldId id="293" r:id="rId34"/>
    <p:sldId id="294" r:id="rId35"/>
    <p:sldId id="295" r:id="rId36"/>
    <p:sldId id="296" r:id="rId37"/>
    <p:sldId id="298" r:id="rId38"/>
    <p:sldId id="297" r:id="rId39"/>
    <p:sldId id="264" r:id="rId40"/>
    <p:sldId id="281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66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</p:sldIdLst>
  <p:sldSz cx="9144000" cy="5143500" type="screen16x9"/>
  <p:notesSz cx="6799263" cy="9929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200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34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0296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27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24.06.2020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669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24.06.2020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Mgr. David Kodytek</a:t>
            </a:r>
            <a:r>
              <a:rPr lang="cs-CZ" sz="4000" dirty="0"/>
              <a:t>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3200" dirty="0"/>
              <a:t>místostarosta</a:t>
            </a:r>
          </a:p>
        </p:txBody>
      </p:sp>
    </p:spTree>
    <p:extLst>
      <p:ext uri="{BB962C8B-B14F-4D97-AF65-F5344CB8AC3E}">
        <p14:creationId xmlns:p14="http://schemas.microsoft.com/office/powerpoint/2010/main" val="1257163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KULTURNÍ DŮM – nová trafostanice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10792"/>
          <a:stretch/>
        </p:blipFill>
        <p:spPr>
          <a:xfrm>
            <a:off x="457200" y="1063228"/>
            <a:ext cx="8145674" cy="3596754"/>
          </a:xfrm>
        </p:spPr>
      </p:pic>
    </p:spTree>
    <p:extLst>
      <p:ext uri="{BB962C8B-B14F-4D97-AF65-F5344CB8AC3E}">
        <p14:creationId xmlns:p14="http://schemas.microsoft.com/office/powerpoint/2010/main" val="202104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Rekonstrukce lávky přes Klášterecký potok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416288" cy="359675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01" y="1063229"/>
            <a:ext cx="2705399" cy="17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9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Hala I.P. Verne – rekonstrukce střechy</a:t>
            </a:r>
            <a:endParaRPr lang="cs-CZ" sz="28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416288" cy="3596754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063228"/>
            <a:ext cx="2674639" cy="17761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2883854"/>
            <a:ext cx="2674640" cy="17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7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Sala</a:t>
            </a:r>
            <a:r>
              <a:rPr lang="cs-CZ" sz="2800" dirty="0" smtClean="0"/>
              <a:t> </a:t>
            </a:r>
            <a:r>
              <a:rPr lang="cs-CZ" sz="2800" dirty="0" err="1" smtClean="0"/>
              <a:t>terrena</a:t>
            </a:r>
            <a:r>
              <a:rPr lang="cs-CZ" sz="2800" dirty="0" smtClean="0"/>
              <a:t> oprava korunní římsy</a:t>
            </a:r>
            <a:endParaRPr lang="cs-CZ" sz="28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310" y="1051778"/>
            <a:ext cx="7653380" cy="37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Rekonstrukce parkové zdi - ul. Vodní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242101" cy="294868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84" y="1063228"/>
            <a:ext cx="2887216" cy="16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2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Rekonstrukce jižní fasády domu čp. 10</a:t>
            </a:r>
            <a:endParaRPr lang="cs-CZ" sz="28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177378" cy="3474775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133" y="1823336"/>
            <a:ext cx="3474773" cy="19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ZŠ </a:t>
            </a:r>
            <a:r>
              <a:rPr lang="cs-CZ" sz="2800" dirty="0" err="1" smtClean="0"/>
              <a:t>Petlerská</a:t>
            </a:r>
            <a:r>
              <a:rPr lang="cs-CZ" sz="2800" dirty="0" smtClean="0"/>
              <a:t>/Havlíčkova – výměna oken</a:t>
            </a:r>
            <a:endParaRPr lang="cs-CZ" sz="28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0" y="1063228"/>
            <a:ext cx="6033911" cy="3394075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5" y="1063228"/>
            <a:ext cx="2041746" cy="11484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4" y="2355727"/>
            <a:ext cx="2041745" cy="11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8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KULTURNÍ DŮM – modernizace a dostavba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33911" cy="33940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3491" y="1570609"/>
            <a:ext cx="3020690" cy="2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63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CYKLOSTEZKA Klášterecký potok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7"/>
            <a:ext cx="5416290" cy="359675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00" y="1063228"/>
            <a:ext cx="2705399" cy="17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3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Dopravní terminál ul. Nádražní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416288" cy="359675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02" y="1063228"/>
            <a:ext cx="2705399" cy="17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7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65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MŠ Souběžná - </a:t>
            </a:r>
            <a:r>
              <a:rPr lang="cs-CZ" sz="2800" dirty="0" err="1" smtClean="0"/>
              <a:t>miniaréna</a:t>
            </a:r>
            <a:endParaRPr lang="cs-CZ" sz="28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33911" cy="339407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14" y="1063228"/>
            <a:ext cx="2041746" cy="11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0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FK Rašovice – rekonstrukce hřiště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033911" cy="339407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1063227"/>
            <a:ext cx="2098576" cy="11804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2269166"/>
            <a:ext cx="2098575" cy="11804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3475103"/>
            <a:ext cx="2098575" cy="11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57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</a:t>
            </a:r>
            <a:r>
              <a:rPr lang="cs-CZ" sz="3200" dirty="0"/>
              <a:t> </a:t>
            </a: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Rozbor hospodaření města </a:t>
            </a:r>
            <a:b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800" b="1" dirty="0"/>
              <a:t>k 31.05.2020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638"/>
            <a:ext cx="8619381" cy="31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155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Porovnání příjmu ze sdílených daní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563638"/>
            <a:ext cx="65341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80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7155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Podpora drobných podnikatelů </a:t>
            </a:r>
            <a:br>
              <a:rPr lang="cs-CZ" sz="2800" b="1" dirty="0"/>
            </a:br>
            <a:r>
              <a:rPr lang="cs-CZ" sz="2800" b="1" dirty="0"/>
              <a:t>v souvislosti s uzavřením jejich provozoven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7544" y="177966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Podmínky Výzvy splnilo 54 OSVČ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10.06.2020 byl schválen finanční dar prvním 30 žadatelům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Dnes návrh na navýšení rozpočtu o 240.000 Kč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15.07.2020 může být schválen finanční dar 24 žadatelům</a:t>
            </a:r>
          </a:p>
        </p:txBody>
      </p:sp>
    </p:spTree>
    <p:extLst>
      <p:ext uri="{BB962C8B-B14F-4D97-AF65-F5344CB8AC3E}">
        <p14:creationId xmlns:p14="http://schemas.microsoft.com/office/powerpoint/2010/main" val="365939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</a:t>
            </a:r>
            <a:r>
              <a:rPr lang="cs-CZ" sz="3200" dirty="0"/>
              <a:t> </a:t>
            </a: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solidFill>
                  <a:prstClr val="black"/>
                </a:solidFill>
              </a:rPr>
              <a:t>Hospodaření s nebytovými prostory</a:t>
            </a:r>
            <a:endParaRPr lang="cs-CZ" sz="2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400" dirty="0">
                <a:solidFill>
                  <a:prstClr val="black"/>
                </a:solidFill>
              </a:rPr>
              <a:t>město spravuje nebytové prostory ve zdravotním středisku v Sadové a Královéhradecké ulici, kde je v současné době 27 nájemníků, 100% obsazenost v obou objektech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endParaRPr lang="cs-CZ" sz="1400" dirty="0">
              <a:solidFill>
                <a:prstClr val="black"/>
              </a:solidFill>
            </a:endParaRP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400" dirty="0">
                <a:solidFill>
                  <a:prstClr val="black"/>
                </a:solidFill>
              </a:rPr>
              <a:t>ostatních nebytových prostorů je 8 s 35 </a:t>
            </a:r>
            <a:r>
              <a:rPr lang="cs-CZ" sz="1400" dirty="0" smtClean="0">
                <a:solidFill>
                  <a:prstClr val="black"/>
                </a:solidFill>
              </a:rPr>
              <a:t>nájemníky, obsazenost </a:t>
            </a:r>
            <a:r>
              <a:rPr lang="cs-CZ" sz="1400" dirty="0">
                <a:solidFill>
                  <a:prstClr val="black"/>
                </a:solidFill>
              </a:rPr>
              <a:t>objektů v %: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Zahradní 10 – 100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Nádražní 169 – 50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Polní 683 – 100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Budovatelská – 79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Chomutovská 206, 207 – 87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IP Verne – výměník + hala – 100</a:t>
            </a:r>
          </a:p>
          <a:p>
            <a:pPr marL="0" lvl="0" indent="0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cs-CZ" sz="1400" dirty="0">
                <a:solidFill>
                  <a:prstClr val="black"/>
                </a:solidFill>
              </a:rPr>
              <a:t>	- Chomutovská 120 a J. Á. Komenského 461 – 0 (neobsazeno)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535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877"/>
            <a:ext cx="8075240" cy="514351"/>
          </a:xfrm>
        </p:spPr>
        <p:txBody>
          <a:bodyPr>
            <a:noAutofit/>
          </a:bodyPr>
          <a:lstStyle/>
          <a:p>
            <a:r>
              <a:rPr lang="cs-CZ" sz="2000" b="1" dirty="0"/>
              <a:t>Změna užívání nebytového prostoru č. 101, </a:t>
            </a:r>
            <a:br>
              <a:rPr lang="cs-CZ" sz="2000" b="1" dirty="0"/>
            </a:br>
            <a:r>
              <a:rPr lang="cs-CZ" sz="2000" b="1" dirty="0"/>
              <a:t>J. Á. Komenského 461  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NB </a:t>
            </a:r>
            <a:r>
              <a:rPr lang="cs-CZ" sz="1900" dirty="0"/>
              <a:t>prostor bude sloužit jako kanceláře Pečovatelské služby domácí péče při </a:t>
            </a:r>
            <a:r>
              <a:rPr lang="cs-CZ" sz="1900" dirty="0" smtClean="0"/>
              <a:t>MÚSS</a:t>
            </a:r>
          </a:p>
          <a:p>
            <a:pPr marL="0" indent="0" algn="just">
              <a:buNone/>
            </a:pPr>
            <a:endParaRPr lang="cs-CZ" sz="1900" dirty="0"/>
          </a:p>
          <a:p>
            <a:pPr algn="just"/>
            <a:r>
              <a:rPr lang="cs-CZ" sz="1900" dirty="0"/>
              <a:t>Byl požádán výbor SVJ o rozhodnutí změny užívání mimo zasedání shromáždění společenství vlastníků jednotek </a:t>
            </a:r>
            <a:endParaRPr lang="cs-CZ" sz="1900" dirty="0" smtClean="0"/>
          </a:p>
          <a:p>
            <a:pPr algn="just"/>
            <a:endParaRPr lang="cs-CZ" sz="1900" dirty="0"/>
          </a:p>
          <a:p>
            <a:pPr algn="just"/>
            <a:r>
              <a:rPr lang="cs-CZ" sz="1900" dirty="0"/>
              <a:t>Lhůta pro přijetí usnesení je do 26.06.2020</a:t>
            </a:r>
          </a:p>
          <a:p>
            <a:pPr marL="0" indent="0" algn="just">
              <a:buNone/>
            </a:pPr>
            <a:endParaRPr lang="cs-CZ" sz="1900" dirty="0"/>
          </a:p>
          <a:p>
            <a:endParaRPr lang="cs-CZ" sz="1900" dirty="0"/>
          </a:p>
          <a:p>
            <a:endParaRPr lang="cs-CZ" sz="19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883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AE8D34-F9EC-4279-8C8F-26AEC65B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Půdorys – nový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D5874E9-C93A-46E0-8B6F-4898A673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987574"/>
            <a:ext cx="7067128" cy="381642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480"/>
              </a:spcBef>
              <a:buNone/>
            </a:pPr>
            <a:r>
              <a:rPr lang="cs-CZ" sz="1800" dirty="0"/>
              <a:t>					</a:t>
            </a:r>
          </a:p>
          <a:p>
            <a:pPr marL="0" indent="0">
              <a:lnSpc>
                <a:spcPct val="80000"/>
              </a:lnSpc>
              <a:spcBef>
                <a:spcPts val="480"/>
              </a:spcBef>
              <a:buNone/>
            </a:pPr>
            <a:r>
              <a:rPr lang="cs-CZ" sz="1800" dirty="0"/>
              <a:t>						</a:t>
            </a:r>
          </a:p>
          <a:p>
            <a:pPr marL="0" indent="0">
              <a:lnSpc>
                <a:spcPct val="80000"/>
              </a:lnSpc>
              <a:spcBef>
                <a:spcPts val="480"/>
              </a:spcBef>
              <a:buNone/>
            </a:pPr>
            <a:r>
              <a:rPr lang="cs-CZ" sz="1800" dirty="0"/>
              <a:t>							</a:t>
            </a:r>
            <a:r>
              <a:rPr lang="cs-CZ" dirty="0"/>
              <a:t>					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58A514C5-D105-4B63-A8D9-4F5F0EEA3E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3038" y="820647"/>
          <a:ext cx="8001410" cy="398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Acrobat Document" r:id="rId3" imgW="12831812" imgH="6416017" progId="AcroExch.Document.DC">
                  <p:embed/>
                </p:oleObj>
              </mc:Choice>
              <mc:Fallback>
                <p:oleObj name="Acrobat Document" r:id="rId3" imgW="12831812" imgH="64160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038" y="820647"/>
                        <a:ext cx="8001410" cy="3983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534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r>
              <a:rPr lang="cs-CZ" sz="3200" b="1" dirty="0">
                <a:solidFill>
                  <a:srgbClr val="FF0000"/>
                </a:solidFill>
              </a:rPr>
              <a:t/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088528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78524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Změna užívání objektu č.p. 883 v ulici Královéhradecká (tržnice)</a:t>
            </a:r>
            <a:endParaRPr lang="cs-CZ" sz="2500" b="1" dirty="0"/>
          </a:p>
        </p:txBody>
      </p:sp>
      <p:pic>
        <p:nvPicPr>
          <p:cNvPr id="2050" name="Picture 2" descr="C:\Users\2529\Desktop\Výstřiž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" y="1203598"/>
            <a:ext cx="577909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9622"/>
            <a:ext cx="3067994" cy="275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rafovaná šipka doprava 4"/>
          <p:cNvSpPr/>
          <p:nvPr/>
        </p:nvSpPr>
        <p:spPr>
          <a:xfrm>
            <a:off x="2945285" y="2750392"/>
            <a:ext cx="2736304" cy="343068"/>
          </a:xfrm>
          <a:prstGeom prst="stripedRightArrow">
            <a:avLst>
              <a:gd name="adj1" fmla="val 50000"/>
              <a:gd name="adj2" fmla="val 2304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165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Alík získal zlatou medaili</a:t>
            </a:r>
            <a:endParaRPr lang="cs-CZ" sz="25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04" y="2356006"/>
            <a:ext cx="3360000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56006"/>
            <a:ext cx="2194500" cy="2520000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Celostátní soutěž TURIST PROPAG</a:t>
            </a:r>
          </a:p>
          <a:p>
            <a:pPr algn="just"/>
            <a:r>
              <a:rPr lang="cs-CZ" sz="1900" dirty="0" smtClean="0"/>
              <a:t>1. místo v kategorii tištěných průvodců pro děti</a:t>
            </a:r>
            <a:endParaRPr lang="cs-CZ" sz="1900" dirty="0"/>
          </a:p>
          <a:p>
            <a:endParaRPr lang="cs-CZ" sz="19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840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Hrad </a:t>
            </a:r>
            <a:r>
              <a:rPr lang="cs-CZ" sz="2500" b="1" dirty="0" err="1" smtClean="0"/>
              <a:t>Šumburk</a:t>
            </a:r>
            <a:endParaRPr lang="cs-CZ" sz="2500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16006"/>
            <a:ext cx="2880000" cy="2160000"/>
          </a:xfr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92" y="2716006"/>
            <a:ext cx="1536220" cy="2160000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Instalace nové informační tabule</a:t>
            </a:r>
          </a:p>
          <a:p>
            <a:pPr algn="just"/>
            <a:r>
              <a:rPr lang="cs-CZ" sz="1900" dirty="0" smtClean="0"/>
              <a:t>Komentované prohlídky: 12. července 2020 ve 13 a 15 hodin,</a:t>
            </a:r>
          </a:p>
          <a:p>
            <a:pPr marL="0" indent="0" algn="just">
              <a:buNone/>
            </a:pPr>
            <a:r>
              <a:rPr lang="cs-CZ" sz="1900" dirty="0" smtClean="0"/>
              <a:t>    poté začátkem srpna a v září v rámci Dnů evropského dědictví</a:t>
            </a:r>
          </a:p>
          <a:p>
            <a:endParaRPr lang="cs-CZ" sz="1900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044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Sedm bolestí Panny Marie</a:t>
            </a:r>
            <a:endParaRPr lang="cs-CZ" sz="25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200151"/>
            <a:ext cx="8229600" cy="158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Komentované prohlídky: 11. července 2020 v 11 a 13 hodin,</a:t>
            </a:r>
          </a:p>
          <a:p>
            <a:pPr marL="0" indent="0" algn="just">
              <a:buNone/>
            </a:pPr>
            <a:r>
              <a:rPr lang="cs-CZ" sz="1900" dirty="0" smtClean="0"/>
              <a:t>    poté začátkem srpna a v září v rámci Dnů evropského dědictví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53" y="2355726"/>
            <a:ext cx="3774967" cy="2520000"/>
          </a:xfrm>
          <a:prstGeom prst="rect">
            <a:avLst/>
          </a:prstGeom>
        </p:spPr>
      </p:pic>
      <p:pic>
        <p:nvPicPr>
          <p:cNvPr id="5124" name="Picture 4" descr="P61416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37" y="2351916"/>
            <a:ext cx="182333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38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Zámecký park</a:t>
            </a:r>
            <a:endParaRPr lang="cs-CZ" sz="25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200151"/>
            <a:ext cx="8229600" cy="158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Komentované prohlídky: 18. července 2020 v 16 hodin,</a:t>
            </a:r>
          </a:p>
          <a:p>
            <a:pPr marL="0" indent="0" algn="just">
              <a:buNone/>
            </a:pPr>
            <a:r>
              <a:rPr lang="cs-CZ" sz="1900" dirty="0" smtClean="0"/>
              <a:t>    Zámecký a </a:t>
            </a:r>
            <a:r>
              <a:rPr lang="cs-CZ" sz="1900" dirty="0" err="1" smtClean="0"/>
              <a:t>Stíbalův</a:t>
            </a:r>
            <a:r>
              <a:rPr lang="cs-CZ" sz="1900" dirty="0" smtClean="0"/>
              <a:t> okruh, lze domluvit individuální termín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96" y="2343874"/>
            <a:ext cx="3360000" cy="252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387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3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Galerie Kryt</a:t>
            </a:r>
            <a:endParaRPr lang="cs-CZ" sz="25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200151"/>
            <a:ext cx="8229600" cy="158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Do 5. července 2020 Nepřemožená – Milada Horáková</a:t>
            </a:r>
          </a:p>
          <a:p>
            <a:pPr algn="just"/>
            <a:r>
              <a:rPr lang="cs-CZ" sz="1900" dirty="0" smtClean="0"/>
              <a:t>10. července do konce srpna – Lenka Hatašová: V jiném světle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55726"/>
            <a:ext cx="1781993" cy="25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55726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8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/>
              <a:t>Sbírka pro Františka</a:t>
            </a:r>
            <a:endParaRPr lang="cs-CZ" sz="25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200151"/>
            <a:ext cx="8229600" cy="158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Probíhá do 20. listopadu 2020, předání výtěžku při rozsvícení</a:t>
            </a:r>
          </a:p>
          <a:p>
            <a:pPr algn="just"/>
            <a:r>
              <a:rPr lang="cs-CZ" sz="1900" dirty="0" smtClean="0"/>
              <a:t>Na akcích Zámku Klášterce nad Ohří</a:t>
            </a:r>
            <a:endParaRPr lang="cs-CZ" dirty="0"/>
          </a:p>
        </p:txBody>
      </p:sp>
      <p:pic>
        <p:nvPicPr>
          <p:cNvPr id="5122" name="Picture 2" descr="https://scontent.fprg3-1.fna.fbcdn.net/v/t1.15752-9/103872280_956910584767109_4584577954294172855_n.jpg?_nc_cat=103&amp;_nc_sid=b96e70&amp;_nc_ohc=uu3GFcH7AMIAX-L_Hly&amp;_nc_ht=scontent.fprg3-1.fna&amp;oh=17b762e53c02f5c923fe0b81ac1290a4&amp;oe=5F1948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55726"/>
            <a:ext cx="17666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a obrázku může být: 2 people, including Jarka Švermová , selfie , closeup a out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41" y="2355726"/>
            <a:ext cx="516599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91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err="1" smtClean="0"/>
              <a:t>Ohřecká</a:t>
            </a:r>
            <a:r>
              <a:rPr lang="cs-CZ" sz="2500" b="1" dirty="0" smtClean="0"/>
              <a:t> Osmička</a:t>
            </a:r>
            <a:endParaRPr lang="cs-CZ" sz="2500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200151"/>
            <a:ext cx="8229600" cy="158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900" dirty="0" smtClean="0"/>
          </a:p>
          <a:p>
            <a:pPr algn="just"/>
            <a:r>
              <a:rPr lang="cs-CZ" sz="1900" dirty="0" smtClean="0"/>
              <a:t>Pořádá Destinační agentura Dolní Poohří</a:t>
            </a:r>
          </a:p>
          <a:p>
            <a:pPr algn="just"/>
            <a:r>
              <a:rPr lang="cs-CZ" sz="1900" dirty="0" err="1" smtClean="0"/>
              <a:t>Klášterecko</a:t>
            </a:r>
            <a:r>
              <a:rPr lang="cs-CZ" sz="1900" dirty="0" smtClean="0"/>
              <a:t> v neděli 28. června 2020</a:t>
            </a:r>
            <a:endParaRPr lang="cs-CZ" dirty="0"/>
          </a:p>
        </p:txBody>
      </p:sp>
      <p:pic>
        <p:nvPicPr>
          <p:cNvPr id="6146" name="Picture 2" descr="Na obrázku může být: cloud , sky , text , outdoor , water a na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77" y="2355726"/>
            <a:ext cx="300609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dolnipoohri.cz/wp-content/uploads/2020/04/CR_200-Poohri-2020-PozitivMaska-1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72" y="2355726"/>
            <a:ext cx="34443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63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ZŠ Školní – přístupový chodník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39" y="1063228"/>
            <a:ext cx="2646161" cy="17572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3228"/>
            <a:ext cx="5416289" cy="35967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39" y="2902766"/>
            <a:ext cx="2646161" cy="17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6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/>
              <a:t>Informace odboru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od června běžná činnost odboru</a:t>
            </a:r>
          </a:p>
          <a:p>
            <a:r>
              <a:rPr lang="cs-CZ" sz="2400" dirty="0"/>
              <a:t>od září zahájeny besedy se seniory</a:t>
            </a:r>
          </a:p>
          <a:p>
            <a:r>
              <a:rPr lang="cs-CZ" sz="2400" dirty="0"/>
              <a:t>přijímají se přihlášky do kurzů Poznáváme společně - nové kurzy Čtenářský klub a Nová </a:t>
            </a:r>
            <a:r>
              <a:rPr lang="cs-CZ" sz="2400" dirty="0" err="1"/>
              <a:t>cestománie</a:t>
            </a:r>
            <a:r>
              <a:rPr lang="cs-CZ" sz="2400" dirty="0"/>
              <a:t>, předběžné zahájení 05.09.2020</a:t>
            </a:r>
          </a:p>
          <a:p>
            <a:r>
              <a:rPr lang="cs-CZ" sz="2400" dirty="0"/>
              <a:t>Protidrogový vlak  - 18.09.2020</a:t>
            </a:r>
          </a:p>
          <a:p>
            <a:pPr marL="0" indent="0"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852107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/>
              <a:t>Základní umělecká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k 01.08.2020 znovujmenována stávající ředitelka</a:t>
            </a:r>
          </a:p>
          <a:p>
            <a:pPr marL="0" indent="0" algn="ctr">
              <a:buNone/>
            </a:pPr>
            <a:r>
              <a:rPr lang="cs-CZ" sz="2400" dirty="0"/>
              <a:t>Mgr. Zora Breczková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664668"/>
            <a:ext cx="2803140" cy="1576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419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Zápisy do škol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b="1" dirty="0"/>
              <a:t>Mateřská škola</a:t>
            </a:r>
          </a:p>
          <a:p>
            <a:r>
              <a:rPr lang="cs-CZ" sz="2400" dirty="0"/>
              <a:t>dle rozhodnutí přijato 109 dětí</a:t>
            </a:r>
          </a:p>
          <a:p>
            <a:r>
              <a:rPr lang="cs-CZ" sz="2400" dirty="0"/>
              <a:t>v září předpoklad účasti 424 dětí, z toho 142 dětí s povinným předškolním vzděláváním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Základní školy</a:t>
            </a:r>
          </a:p>
          <a:p>
            <a:r>
              <a:rPr lang="cs-CZ" sz="2400" dirty="0"/>
              <a:t>zápisů se mělo zúčastnit celkem 184 dětí (zahrnuje i 6 cizinců a 45 loňských OŠD)</a:t>
            </a:r>
          </a:p>
          <a:p>
            <a:r>
              <a:rPr lang="cs-CZ" sz="2400" dirty="0"/>
              <a:t>dle rozhodnutí přijato 136 dětí, bude otevřeno 7 tříd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85625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Městský ústav sociálních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533893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Obnovení návštěv </a:t>
            </a:r>
          </a:p>
          <a:p>
            <a:r>
              <a:rPr lang="cs-CZ" sz="2000" dirty="0"/>
              <a:t>zatím pouze v době </a:t>
            </a:r>
            <a:r>
              <a:rPr lang="cs-CZ" sz="2000" b="1" dirty="0"/>
              <a:t>9 - 11 hod</a:t>
            </a:r>
            <a:r>
              <a:rPr lang="cs-CZ" sz="2000" dirty="0"/>
              <a:t>. a </a:t>
            </a:r>
            <a:r>
              <a:rPr lang="cs-CZ" sz="2000" b="1" dirty="0"/>
              <a:t>14 - 18 hod</a:t>
            </a:r>
            <a:r>
              <a:rPr lang="cs-CZ" sz="2000" dirty="0"/>
              <a:t>.</a:t>
            </a:r>
          </a:p>
          <a:p>
            <a:r>
              <a:rPr lang="cs-CZ" sz="2000" dirty="0"/>
              <a:t>při vstupu návštěvy do objektu MÚSS dochází k dodržování hygienických požadavků (rouška, měření teploty, dezinfekce, návleky), v případě symptomů nelze návštěvu uskutečnit</a:t>
            </a:r>
          </a:p>
          <a:p>
            <a:r>
              <a:rPr lang="cs-CZ" sz="2000" dirty="0"/>
              <a:t>probíhá i zapsání v knize návštěv, včetně kontaktních údajů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9" y="1923678"/>
            <a:ext cx="2866661" cy="21499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8745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Městský ústav sociálních služeb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při organizaci návštěv vypomáhají formou brigády tři studenti ze středních škol </a:t>
            </a:r>
          </a:p>
          <a:p>
            <a:r>
              <a:rPr lang="cs-CZ" sz="2000" dirty="0"/>
              <a:t>klientům i zaměstnancům je každý den měřena tělesná teplota, vycházky klientů nejsou stále povoleny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93" y="2670945"/>
            <a:ext cx="2564904" cy="1923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70945"/>
            <a:ext cx="2564904" cy="1923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7793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Zámek Klášterec nad Ohří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000" dirty="0"/>
              <a:t>činnost středisek Zámek, Kino a Knihovna přerušena od 12.03.2020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s určitými omezeními je v provozu:</a:t>
            </a:r>
          </a:p>
          <a:p>
            <a:pPr marL="0" indent="0">
              <a:buNone/>
            </a:pPr>
            <a:r>
              <a:rPr lang="cs-CZ" sz="2000" dirty="0"/>
              <a:t>	od 27.04. Knihovna</a:t>
            </a:r>
          </a:p>
          <a:p>
            <a:pPr marL="0" indent="0">
              <a:buNone/>
            </a:pPr>
            <a:r>
              <a:rPr lang="cs-CZ" sz="2000" dirty="0"/>
              <a:t>	od 26.05. Zámek</a:t>
            </a:r>
          </a:p>
          <a:p>
            <a:pPr marL="0" indent="0">
              <a:buNone/>
            </a:pPr>
            <a:r>
              <a:rPr lang="cs-CZ" sz="2000" dirty="0"/>
              <a:t>	od 03.06. Kino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ostatní dva úseky krize nezasáhla - Kulturní dům prochází rekonstrukcí a městské muzeum sbírá artefakty a vzpomínky do své koncepce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23718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Zámek Klášterec nad Ohří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na středisku Zámek vytvořena </a:t>
            </a:r>
            <a:r>
              <a:rPr lang="cs-CZ" sz="2000" b="1" dirty="0"/>
              <a:t>nová expozice</a:t>
            </a:r>
            <a:r>
              <a:rPr lang="cs-CZ" sz="2000" dirty="0"/>
              <a:t>, která bude tvořit třetí okruh „Atraktivity“ - návštěvníky zavede do světa středověku, představuje život v klášteře, ve městě, na vsi i na hradě, vězení i hladomornu 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3076" name="Picture 4" descr="https://kultura.klasterec.cz/images/img/newphotos/zamek/zamek-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7774"/>
            <a:ext cx="2592288" cy="17271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786778"/>
            <a:ext cx="2565969" cy="1709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594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Zámek Klášterec nad Ohří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4906888" cy="3394472"/>
          </a:xfrm>
        </p:spPr>
        <p:txBody>
          <a:bodyPr>
            <a:normAutofit/>
          </a:bodyPr>
          <a:lstStyle/>
          <a:p>
            <a:r>
              <a:rPr lang="cs-CZ" sz="2000" dirty="0"/>
              <a:t>06.-12.07.2020 - hudební festival </a:t>
            </a:r>
            <a:r>
              <a:rPr lang="cs-CZ" sz="2000" b="1" dirty="0"/>
              <a:t>Klášterecké hudební prameny</a:t>
            </a:r>
          </a:p>
          <a:p>
            <a:endParaRPr lang="cs-CZ" sz="2000" dirty="0"/>
          </a:p>
          <a:p>
            <a:r>
              <a:rPr lang="cs-CZ" sz="2000" dirty="0"/>
              <a:t>Na středisku Kino se připravuje promítání i v </a:t>
            </a:r>
            <a:r>
              <a:rPr lang="cs-CZ" sz="2000" b="1" dirty="0"/>
              <a:t>letním kině </a:t>
            </a:r>
            <a:r>
              <a:rPr lang="cs-CZ" sz="2000" dirty="0"/>
              <a:t>po dobu obou prázdninových měsíců, zároveň je zde plánováno šest kulturních akcí</a:t>
            </a:r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508104" y="1210247"/>
          <a:ext cx="2535637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3" imgW="5181344" imgH="6914937" progId="AcroExch.Document.DC">
                  <p:embed/>
                </p:oleObj>
              </mc:Choice>
              <mc:Fallback>
                <p:oleObj name="Acrobat Document" r:id="rId3" imgW="5181344" imgH="69149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8104" y="1210247"/>
                        <a:ext cx="2535637" cy="338437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246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 smtClean="0">
                <a:solidFill>
                  <a:prstClr val="black"/>
                </a:solidFill>
              </a:rPr>
              <a:t>Organizační změny odboru</a:t>
            </a:r>
            <a:endParaRPr lang="cs-CZ" sz="25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00150"/>
          <a:ext cx="8229600" cy="243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2"/>
                <a:gridCol w="562696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Jméno</a:t>
                      </a:r>
                      <a:r>
                        <a:rPr lang="cs-CZ" baseline="0" dirty="0" smtClean="0"/>
                        <a:t> pracovníka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Agenda</a:t>
                      </a:r>
                      <a:endParaRPr lang="cs-CZ" dirty="0"/>
                    </a:p>
                  </a:txBody>
                  <a:tcPr/>
                </a:tc>
              </a:tr>
              <a:tr h="5687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Ing. Libor Kocáb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Ochrana přírody a krajiny, silniční hospodářství a doprava</a:t>
                      </a:r>
                      <a:endParaRPr lang="cs-CZ" sz="2000" dirty="0"/>
                    </a:p>
                  </a:txBody>
                  <a:tcPr/>
                </a:tc>
              </a:tr>
              <a:tr h="65976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Ing. Ivana</a:t>
                      </a:r>
                      <a:r>
                        <a:rPr lang="cs-CZ" sz="2000" baseline="0" dirty="0" smtClean="0"/>
                        <a:t> Dragomirová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Správa veřejné zeleně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Bc. Šárka Krausová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Správa</a:t>
                      </a:r>
                      <a:r>
                        <a:rPr lang="cs-CZ" sz="2000" baseline="0" dirty="0" smtClean="0"/>
                        <a:t> a údržba městského mobiliáře a dětských hřišť, správa rozpočtu</a:t>
                      </a:r>
                      <a:endParaRPr lang="cs-CZ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AQUAPARK oprava obkladů a technologie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69329"/>
            <a:ext cx="2674641" cy="1776129"/>
          </a:xfr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88407"/>
            <a:ext cx="2674641" cy="177612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3228"/>
            <a:ext cx="5410945" cy="35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5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821" y="663538"/>
            <a:ext cx="8229600" cy="180020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prstClr val="black"/>
                </a:solidFill>
              </a:rPr>
              <a:t>Kontrola dopravního značení</a:t>
            </a:r>
            <a:r>
              <a:rPr lang="cs-CZ" sz="2500" b="1" dirty="0" smtClean="0">
                <a:solidFill>
                  <a:prstClr val="black"/>
                </a:solidFill>
              </a:rPr>
              <a:t/>
            </a:r>
            <a:br>
              <a:rPr lang="cs-CZ" sz="2500" b="1" dirty="0" smtClean="0">
                <a:solidFill>
                  <a:prstClr val="black"/>
                </a:solidFill>
              </a:rPr>
            </a:br>
            <a:r>
              <a:rPr lang="cs-CZ" sz="2500" b="1" dirty="0" smtClean="0">
                <a:solidFill>
                  <a:prstClr val="black"/>
                </a:solidFill>
              </a:rPr>
              <a:t/>
            </a:r>
            <a:br>
              <a:rPr lang="cs-CZ" sz="2500" b="1" dirty="0" smtClean="0">
                <a:solidFill>
                  <a:prstClr val="black"/>
                </a:solidFill>
              </a:rPr>
            </a:br>
            <a:r>
              <a:rPr lang="cs-CZ" sz="2500" b="1" dirty="0">
                <a:solidFill>
                  <a:prstClr val="black"/>
                </a:solidFill>
              </a:rPr>
              <a:t/>
            </a:r>
            <a:br>
              <a:rPr lang="cs-CZ" sz="2500" b="1" dirty="0">
                <a:solidFill>
                  <a:prstClr val="black"/>
                </a:solidFill>
              </a:rPr>
            </a:br>
            <a:endParaRPr lang="cs-CZ" sz="2500" b="1" dirty="0">
              <a:solidFill>
                <a:prstClr val="black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1" y="1707654"/>
            <a:ext cx="3936437" cy="29523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21" y="1707654"/>
            <a:ext cx="4359437" cy="295232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75584" y="1214714"/>
            <a:ext cx="8794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Snížení povolené rychlosti ve Vítězné ulici na 30 km/hodinu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805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88417"/>
            <a:ext cx="4004874" cy="29500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9" y="1288417"/>
            <a:ext cx="4359437" cy="295232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51520" y="766113"/>
            <a:ext cx="7375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Zákaz stání na vjezdu do ul. Školní k č.p. 489 - 492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6018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89569"/>
            <a:ext cx="5453654" cy="36933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91680" y="780004"/>
            <a:ext cx="5274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Zákazy stání za OD Centrum a jinde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417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1509"/>
            <a:ext cx="8229600" cy="651719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Obměna laviček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00151"/>
            <a:ext cx="836327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 </a:t>
            </a:r>
            <a:r>
              <a:rPr lang="cs-CZ" sz="2000" u="sng" dirty="0" smtClean="0"/>
              <a:t>Zámecký park</a:t>
            </a:r>
            <a:r>
              <a:rPr lang="cs-CZ" sz="2000" dirty="0" smtClean="0"/>
              <a:t>		               </a:t>
            </a:r>
            <a:r>
              <a:rPr lang="cs-CZ" sz="2000" u="sng" dirty="0" smtClean="0"/>
              <a:t>Město</a:t>
            </a:r>
            <a:endParaRPr lang="cs-CZ" sz="2000" u="sng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4826"/>
            <a:ext cx="4410905" cy="2479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93" y="1604826"/>
            <a:ext cx="3305455" cy="247909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7200" y="4069126"/>
            <a:ext cx="371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Náklady: 170 000 Kč vč. DPH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3682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8229600" cy="579711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Suchomilný záhon na náměstí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2248"/>
            <a:ext cx="3456384" cy="25922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3840"/>
            <a:ext cx="4181061" cy="31357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5415" y="3840094"/>
            <a:ext cx="2726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R.G. TRADE </a:t>
            </a:r>
          </a:p>
          <a:p>
            <a:r>
              <a:rPr lang="cs-CZ" dirty="0" smtClean="0"/>
              <a:t>Náklady: 19 000 Kč vč. DPH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715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8229600" cy="432049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Oprava skateparku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3246"/>
            <a:ext cx="3744416" cy="28083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15488"/>
            <a:ext cx="3754760" cy="281607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1948" y="3954572"/>
            <a:ext cx="353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Klášterecká Kyselka s.r.o.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1948" y="4227934"/>
            <a:ext cx="284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Náklady: 235 000 Kč vč. DPH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14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Městské lesy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3931575" cy="294868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50" y="1063227"/>
            <a:ext cx="3931574" cy="29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1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Městské lesy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5" y="1131590"/>
            <a:ext cx="3936437" cy="29523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1590"/>
            <a:ext cx="393643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0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STADION – nový řídící systém chlazení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7"/>
            <a:ext cx="5417820" cy="359777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r="8229" b="8301"/>
          <a:stretch/>
        </p:blipFill>
        <p:spPr>
          <a:xfrm rot="5400000">
            <a:off x="5735461" y="1709660"/>
            <a:ext cx="3597769" cy="230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8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STADION – „malá tribuna“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4" b="17157"/>
          <a:stretch/>
        </p:blipFill>
        <p:spPr>
          <a:xfrm>
            <a:off x="786408" y="1063228"/>
            <a:ext cx="7571184" cy="3606895"/>
          </a:xfrm>
        </p:spPr>
      </p:pic>
    </p:spTree>
    <p:extLst>
      <p:ext uri="{BB962C8B-B14F-4D97-AF65-F5344CB8AC3E}">
        <p14:creationId xmlns:p14="http://schemas.microsoft.com/office/powerpoint/2010/main" val="187506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Hřiště za ul. Družstevní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b="15035"/>
          <a:stretch/>
        </p:blipFill>
        <p:spPr>
          <a:xfrm>
            <a:off x="457200" y="1063228"/>
            <a:ext cx="8235324" cy="3596754"/>
          </a:xfrm>
        </p:spPr>
      </p:pic>
    </p:spTree>
    <p:extLst>
      <p:ext uri="{BB962C8B-B14F-4D97-AF65-F5344CB8AC3E}">
        <p14:creationId xmlns:p14="http://schemas.microsoft.com/office/powerpoint/2010/main" val="205604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Klášterecká kyselka s.r.o. - FASÁDA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416288" cy="359675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63228"/>
            <a:ext cx="2674639" cy="17761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83855"/>
            <a:ext cx="2674639" cy="17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14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845</Words>
  <Application>Microsoft Office PowerPoint</Application>
  <PresentationFormat>Předvádění na obrazovce (16:9)</PresentationFormat>
  <Paragraphs>162</Paragraphs>
  <Slides>57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Calibri</vt:lpstr>
      <vt:lpstr>Verdana</vt:lpstr>
      <vt:lpstr>Wingdings</vt:lpstr>
      <vt:lpstr>Motiv systému Office</vt:lpstr>
      <vt:lpstr>Acrobat Document</vt:lpstr>
      <vt:lpstr>Mgr. David Kodytek  místostarosta</vt:lpstr>
      <vt:lpstr>Prezentace aplikace PowerPoint</vt:lpstr>
      <vt:lpstr>Odbor výstavby a rozvoje města  Mgr. Vojtěch Marvan radní pro investice </vt:lpstr>
      <vt:lpstr>ZŠ Školní – přístupový chodník</vt:lpstr>
      <vt:lpstr>AQUAPARK oprava obkladů a technologie</vt:lpstr>
      <vt:lpstr>STADION – nový řídící systém chlazení</vt:lpstr>
      <vt:lpstr>STADION – „malá tribuna“</vt:lpstr>
      <vt:lpstr>Hřiště za ul. Družstevní</vt:lpstr>
      <vt:lpstr>Klášterecká kyselka s.r.o. - FASÁDA</vt:lpstr>
      <vt:lpstr>KULTURNÍ DŮM – nová trafostanice</vt:lpstr>
      <vt:lpstr>Rekonstrukce lávky přes Klášterecký potok</vt:lpstr>
      <vt:lpstr>Hala I.P. Verne – rekonstrukce střechy</vt:lpstr>
      <vt:lpstr>Sala terrena oprava korunní římsy</vt:lpstr>
      <vt:lpstr>Rekonstrukce parkové zdi - ul. Vodní</vt:lpstr>
      <vt:lpstr>Rekonstrukce jižní fasády domu čp. 10</vt:lpstr>
      <vt:lpstr>ZŠ Petlerská/Havlíčkova – výměna oken</vt:lpstr>
      <vt:lpstr>KULTURNÍ DŮM – modernizace a dostavba</vt:lpstr>
      <vt:lpstr>CYKLOSTEZKA Klášterecký potok</vt:lpstr>
      <vt:lpstr>Dopravní terminál ul. Nádražní</vt:lpstr>
      <vt:lpstr>MŠ Souběžná - miniaréna</vt:lpstr>
      <vt:lpstr>FK Rašovice – rekonstrukce hřiště</vt:lpstr>
      <vt:lpstr>Odbor finanční  Bc. Pavla Zemančíková radní pro ekonomiku </vt:lpstr>
      <vt:lpstr>Rozbor hospodaření města  k 31.05.2020</vt:lpstr>
      <vt:lpstr>Porovnání příjmu ze sdílených daní</vt:lpstr>
      <vt:lpstr>Podpora drobných podnikatelů  v souvislosti s uzavřením jejich provozoven</vt:lpstr>
      <vt:lpstr>Odbor správy majetku a bytového fondu  Bc. Pavla Zemančíková radní pro správu majetku</vt:lpstr>
      <vt:lpstr>Hospodaření s nebytovými prostory</vt:lpstr>
      <vt:lpstr>Změna užívání nebytového prostoru č. 101,  J. Á. Komenského 461  </vt:lpstr>
      <vt:lpstr>Půdorys – nový stav</vt:lpstr>
      <vt:lpstr>Změna užívání objektu č.p. 883 v ulici Královéhradecká (tržnice)</vt:lpstr>
      <vt:lpstr>Odbor komunikace a cestovního ruchu  Mgr. Vojtěch Marvan radní pro komunikaci a cestovní ruch</vt:lpstr>
      <vt:lpstr>Alík získal zlatou medaili</vt:lpstr>
      <vt:lpstr>Hrad Šumburk</vt:lpstr>
      <vt:lpstr>Sedm bolestí Panny Marie</vt:lpstr>
      <vt:lpstr>Zámecký park</vt:lpstr>
      <vt:lpstr>Galerie Kryt</vt:lpstr>
      <vt:lpstr>Sbírka pro Františka</vt:lpstr>
      <vt:lpstr>Ohřecká Osmička</vt:lpstr>
      <vt:lpstr>Odbor sociálních věcí, školství a sportu  PhDr. Jiřina Malastová radní pro školství</vt:lpstr>
      <vt:lpstr>Informace odboru</vt:lpstr>
      <vt:lpstr>Základní umělecká škola</vt:lpstr>
      <vt:lpstr>Zápisy do škol</vt:lpstr>
      <vt:lpstr>Městský ústav sociálních služeb</vt:lpstr>
      <vt:lpstr>Městský ústav sociálních služeb</vt:lpstr>
      <vt:lpstr>Zámek Klášterec nad Ohří</vt:lpstr>
      <vt:lpstr>Zámek Klášterec nad Ohří</vt:lpstr>
      <vt:lpstr>Zámek Klášterec nad Ohří</vt:lpstr>
      <vt:lpstr>Odbor místního hospodářství,  dopravy a životního prostředí  Ing. Jiří Jaroš radní pro místní hospodářství</vt:lpstr>
      <vt:lpstr>Organizační změny odboru</vt:lpstr>
      <vt:lpstr>Kontrola dopravního značení   </vt:lpstr>
      <vt:lpstr>Prezentace aplikace PowerPoint</vt:lpstr>
      <vt:lpstr>Prezentace aplikace PowerPoint</vt:lpstr>
      <vt:lpstr>Obměna laviček</vt:lpstr>
      <vt:lpstr>Suchomilný záhon na náměstí</vt:lpstr>
      <vt:lpstr>Oprava skateparku</vt:lpstr>
      <vt:lpstr>Městské lesy</vt:lpstr>
      <vt:lpstr>Městské lesy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Krausová Šárka, Bc.</cp:lastModifiedBy>
  <cp:revision>39</cp:revision>
  <cp:lastPrinted>2020-06-23T07:09:48Z</cp:lastPrinted>
  <dcterms:created xsi:type="dcterms:W3CDTF">2018-10-31T08:36:17Z</dcterms:created>
  <dcterms:modified xsi:type="dcterms:W3CDTF">2020-06-24T06:27:01Z</dcterms:modified>
</cp:coreProperties>
</file>