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9" r:id="rId4"/>
    <p:sldId id="261" r:id="rId5"/>
    <p:sldId id="265" r:id="rId6"/>
    <p:sldId id="266" r:id="rId7"/>
    <p:sldId id="262" r:id="rId8"/>
    <p:sldId id="263" r:id="rId9"/>
    <p:sldId id="264" r:id="rId10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42" d="100"/>
          <a:sy n="142" d="100"/>
        </p:scale>
        <p:origin x="312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6.6\Odbory\OMH\Libor\&#250;&#345;edn&#237;%20dokumenty\podklady%20-%20odpady\r&#367;zn&#233;\Anal&#253;zy%20OH\v&#253;voj%20produkce%20odpad&#367;%202008%20-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6.6\Odbory\OMH\Libor\&#250;&#345;edn&#237;%20dokumenty\podklady%20-%20odpady\r&#367;zn&#233;\Anal&#253;zy%20OH\v&#253;voj%20produkce%20odpad&#367;%202008%20-%20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7594050743664E-2"/>
          <c:y val="0.18097222222222226"/>
          <c:w val="0.89019685039370078"/>
          <c:h val="0.54380322251385238"/>
        </c:manualLayout>
      </c:layout>
      <c:lineChart>
        <c:grouping val="standard"/>
        <c:varyColors val="0"/>
        <c:ser>
          <c:idx val="0"/>
          <c:order val="0"/>
          <c:tx>
            <c:strRef>
              <c:f>'Vývoj produkce'!$B$5</c:f>
              <c:strCache>
                <c:ptCount val="1"/>
                <c:pt idx="0">
                  <c:v>papír a lepenka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'Vývoj produkce'!$C$4:$Q$4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'Vývoj produkce'!$C$5:$Q$5</c:f>
              <c:numCache>
                <c:formatCode>General</c:formatCode>
                <c:ptCount val="15"/>
                <c:pt idx="0">
                  <c:v>161.39099999999999</c:v>
                </c:pt>
                <c:pt idx="1">
                  <c:v>170.119</c:v>
                </c:pt>
                <c:pt idx="2">
                  <c:v>137.77600000000001</c:v>
                </c:pt>
                <c:pt idx="3">
                  <c:v>183.9</c:v>
                </c:pt>
                <c:pt idx="4">
                  <c:v>187.07599999999999</c:v>
                </c:pt>
                <c:pt idx="5">
                  <c:v>185.375</c:v>
                </c:pt>
                <c:pt idx="6">
                  <c:v>193.28100000000001</c:v>
                </c:pt>
                <c:pt idx="7">
                  <c:v>187.63200000000001</c:v>
                </c:pt>
                <c:pt idx="8">
                  <c:v>194.12</c:v>
                </c:pt>
                <c:pt idx="9">
                  <c:v>193.04599999999999</c:v>
                </c:pt>
                <c:pt idx="10">
                  <c:v>194.8</c:v>
                </c:pt>
                <c:pt idx="11">
                  <c:v>205.3</c:v>
                </c:pt>
                <c:pt idx="12">
                  <c:v>256.15857999999997</c:v>
                </c:pt>
                <c:pt idx="13">
                  <c:v>257.67534000000001</c:v>
                </c:pt>
                <c:pt idx="14">
                  <c:v>238.07650000000001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57-4AA7-890F-59EA2CE030D4}"/>
            </c:ext>
          </c:extLst>
        </c:ser>
        <c:ser>
          <c:idx val="1"/>
          <c:order val="1"/>
          <c:tx>
            <c:strRef>
              <c:f>'Vývoj produkce'!$B$6</c:f>
              <c:strCache>
                <c:ptCount val="1"/>
                <c:pt idx="0">
                  <c:v>sklo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'Vývoj produkce'!$C$4:$Q$4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'Vývoj produkce'!$C$6:$Q$6</c:f>
              <c:numCache>
                <c:formatCode>General</c:formatCode>
                <c:ptCount val="15"/>
                <c:pt idx="0">
                  <c:v>93.858000000000004</c:v>
                </c:pt>
                <c:pt idx="1">
                  <c:v>89.516999999999996</c:v>
                </c:pt>
                <c:pt idx="2">
                  <c:v>82.367000000000004</c:v>
                </c:pt>
                <c:pt idx="3">
                  <c:v>115.7</c:v>
                </c:pt>
                <c:pt idx="4">
                  <c:v>96.168999999999997</c:v>
                </c:pt>
                <c:pt idx="5">
                  <c:v>105.322</c:v>
                </c:pt>
                <c:pt idx="6">
                  <c:v>115.25149999999999</c:v>
                </c:pt>
                <c:pt idx="7">
                  <c:v>96.084599999999995</c:v>
                </c:pt>
                <c:pt idx="8">
                  <c:v>121.56</c:v>
                </c:pt>
                <c:pt idx="9">
                  <c:v>108.142</c:v>
                </c:pt>
                <c:pt idx="10">
                  <c:v>97.53</c:v>
                </c:pt>
                <c:pt idx="11">
                  <c:v>107.5</c:v>
                </c:pt>
                <c:pt idx="12">
                  <c:v>112.124622</c:v>
                </c:pt>
                <c:pt idx="13">
                  <c:v>127.518828</c:v>
                </c:pt>
                <c:pt idx="14">
                  <c:v>117.67233299999999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57-4AA7-890F-59EA2CE030D4}"/>
            </c:ext>
          </c:extLst>
        </c:ser>
        <c:ser>
          <c:idx val="2"/>
          <c:order val="2"/>
          <c:tx>
            <c:strRef>
              <c:f>'Vývoj produkce'!$B$7</c:f>
              <c:strCache>
                <c:ptCount val="1"/>
                <c:pt idx="0">
                  <c:v>plasty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'Vývoj produkce'!$C$4:$Q$4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'Vývoj produkce'!$C$7:$Q$7</c:f>
              <c:numCache>
                <c:formatCode>General</c:formatCode>
                <c:ptCount val="15"/>
                <c:pt idx="0">
                  <c:v>50.24</c:v>
                </c:pt>
                <c:pt idx="1">
                  <c:v>62.838000000000001</c:v>
                </c:pt>
                <c:pt idx="2">
                  <c:v>79.055999999999997</c:v>
                </c:pt>
                <c:pt idx="3">
                  <c:v>72.95</c:v>
                </c:pt>
                <c:pt idx="4">
                  <c:v>61.945999999999998</c:v>
                </c:pt>
                <c:pt idx="5">
                  <c:v>84.248999999999995</c:v>
                </c:pt>
                <c:pt idx="6">
                  <c:v>109.8698</c:v>
                </c:pt>
                <c:pt idx="7">
                  <c:v>116.999</c:v>
                </c:pt>
                <c:pt idx="8">
                  <c:v>130.53</c:v>
                </c:pt>
                <c:pt idx="9">
                  <c:v>140.66399999999999</c:v>
                </c:pt>
                <c:pt idx="10">
                  <c:v>145.30000000000001</c:v>
                </c:pt>
                <c:pt idx="11">
                  <c:v>125.7</c:v>
                </c:pt>
                <c:pt idx="12">
                  <c:v>109.96509</c:v>
                </c:pt>
                <c:pt idx="13">
                  <c:v>114.627847</c:v>
                </c:pt>
                <c:pt idx="14">
                  <c:v>122.939842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657-4AA7-890F-59EA2CE030D4}"/>
            </c:ext>
          </c:extLst>
        </c:ser>
        <c:ser>
          <c:idx val="3"/>
          <c:order val="3"/>
          <c:tx>
            <c:strRef>
              <c:f>'Vývoj produkce'!$B$8</c:f>
              <c:strCache>
                <c:ptCount val="1"/>
                <c:pt idx="0">
                  <c:v>textilní odpad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'Vývoj produkce'!$C$4:$Q$4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'Vývoj produkce'!$C$8:$Q$8</c:f>
              <c:numCache>
                <c:formatCode>General</c:formatCode>
                <c:ptCount val="15"/>
                <c:pt idx="0">
                  <c:v>3.3540000000000001</c:v>
                </c:pt>
                <c:pt idx="1">
                  <c:v>11.755000000000001</c:v>
                </c:pt>
                <c:pt idx="2">
                  <c:v>13.304</c:v>
                </c:pt>
                <c:pt idx="3">
                  <c:v>17.988</c:v>
                </c:pt>
                <c:pt idx="4">
                  <c:v>12.090999999999999</c:v>
                </c:pt>
                <c:pt idx="5">
                  <c:v>12.616</c:v>
                </c:pt>
                <c:pt idx="6">
                  <c:v>18.725999999999999</c:v>
                </c:pt>
                <c:pt idx="7">
                  <c:v>22.012</c:v>
                </c:pt>
                <c:pt idx="8">
                  <c:v>23.626999999999999</c:v>
                </c:pt>
                <c:pt idx="9">
                  <c:v>25.55</c:v>
                </c:pt>
                <c:pt idx="10">
                  <c:v>31.63</c:v>
                </c:pt>
                <c:pt idx="11">
                  <c:v>32.42</c:v>
                </c:pt>
                <c:pt idx="12">
                  <c:v>30.497</c:v>
                </c:pt>
                <c:pt idx="13">
                  <c:v>29.504000000000001</c:v>
                </c:pt>
                <c:pt idx="14">
                  <c:v>28.196999999999999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657-4AA7-890F-59EA2CE030D4}"/>
            </c:ext>
          </c:extLst>
        </c:ser>
        <c:ser>
          <c:idx val="4"/>
          <c:order val="4"/>
          <c:tx>
            <c:strRef>
              <c:f>'Vývoj produkce'!$B$9</c:f>
              <c:strCache>
                <c:ptCount val="1"/>
                <c:pt idx="0">
                  <c:v>bioodpad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'Vývoj produkce'!$C$4:$Q$4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'Vývoj produkce'!$C$9:$Q$9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71.558000000000007</c:v>
                </c:pt>
                <c:pt idx="3">
                  <c:v>117.58</c:v>
                </c:pt>
                <c:pt idx="4">
                  <c:v>133.86000000000001</c:v>
                </c:pt>
                <c:pt idx="5">
                  <c:v>135.16</c:v>
                </c:pt>
                <c:pt idx="6">
                  <c:v>233.18</c:v>
                </c:pt>
                <c:pt idx="7">
                  <c:v>241.685</c:v>
                </c:pt>
                <c:pt idx="8">
                  <c:v>273.08</c:v>
                </c:pt>
                <c:pt idx="9">
                  <c:v>257.65199999999999</c:v>
                </c:pt>
                <c:pt idx="10">
                  <c:v>223.5</c:v>
                </c:pt>
                <c:pt idx="11">
                  <c:v>239.1</c:v>
                </c:pt>
                <c:pt idx="12">
                  <c:v>241.85828799999999</c:v>
                </c:pt>
                <c:pt idx="13">
                  <c:v>262.93233700000002</c:v>
                </c:pt>
                <c:pt idx="14">
                  <c:v>216.35247899999999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657-4AA7-890F-59EA2CE030D4}"/>
            </c:ext>
          </c:extLst>
        </c:ser>
        <c:ser>
          <c:idx val="5"/>
          <c:order val="5"/>
          <c:tx>
            <c:strRef>
              <c:f>'Vývoj produkce'!$B$10</c:f>
              <c:strCache>
                <c:ptCount val="1"/>
                <c:pt idx="0">
                  <c:v>tetrapack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'Vývoj produkce'!$C$4:$Q$4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'Vývoj produkce'!$C$10:$Q$10</c:f>
              <c:numCache>
                <c:formatCode>General</c:formatCode>
                <c:ptCount val="15"/>
                <c:pt idx="6">
                  <c:v>1.82</c:v>
                </c:pt>
                <c:pt idx="7">
                  <c:v>2.33</c:v>
                </c:pt>
                <c:pt idx="8">
                  <c:v>2.31</c:v>
                </c:pt>
                <c:pt idx="9">
                  <c:v>3.02</c:v>
                </c:pt>
                <c:pt idx="10">
                  <c:v>3.9060000000000001</c:v>
                </c:pt>
                <c:pt idx="11">
                  <c:v>4.8209999999999997</c:v>
                </c:pt>
                <c:pt idx="12">
                  <c:v>5.5624700000000002</c:v>
                </c:pt>
                <c:pt idx="13">
                  <c:v>5.9422779999999999</c:v>
                </c:pt>
                <c:pt idx="14">
                  <c:v>9.1818399999999993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657-4AA7-890F-59EA2CE030D4}"/>
            </c:ext>
          </c:extLst>
        </c:ser>
        <c:ser>
          <c:idx val="6"/>
          <c:order val="6"/>
          <c:tx>
            <c:strRef>
              <c:f>'Vývoj produkce'!$B$11</c:f>
              <c:strCache>
                <c:ptCount val="1"/>
                <c:pt idx="0">
                  <c:v>oleje a tuky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'Vývoj produkce'!$C$4:$Q$4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'Vývoj produkce'!$C$11:$Q$11</c:f>
              <c:numCache>
                <c:formatCode>General</c:formatCode>
                <c:ptCount val="15"/>
                <c:pt idx="11">
                  <c:v>0.19900000000000001</c:v>
                </c:pt>
                <c:pt idx="12">
                  <c:v>0.98850000000000005</c:v>
                </c:pt>
                <c:pt idx="13">
                  <c:v>1.4869999999999999</c:v>
                </c:pt>
                <c:pt idx="14">
                  <c:v>1.3095000000000001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657-4AA7-890F-59EA2CE030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59138960"/>
        <c:axId val="559139288"/>
      </c:lineChart>
      <c:dateAx>
        <c:axId val="5591389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rok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59139288"/>
        <c:crossesAt val="0"/>
        <c:auto val="0"/>
        <c:lblOffset val="100"/>
        <c:baseTimeUnit val="days"/>
        <c:majorUnit val="1"/>
      </c:dateAx>
      <c:valAx>
        <c:axId val="559139288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tuny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59138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alpha val="96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05011179158162"/>
          <c:y val="8.9541038427259273E-2"/>
          <c:w val="0.78507103184818916"/>
          <c:h val="0.65475735651386768"/>
        </c:manualLayout>
      </c:layout>
      <c:lineChart>
        <c:grouping val="standard"/>
        <c:varyColors val="0"/>
        <c:ser>
          <c:idx val="0"/>
          <c:order val="0"/>
          <c:tx>
            <c:strRef>
              <c:f>'Vývoj produkce'!$B$12</c:f>
              <c:strCache>
                <c:ptCount val="1"/>
                <c:pt idx="0">
                  <c:v>objemný odpad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'Vývoj produkce'!$C$4:$Q$4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'Vývoj produkce'!$C$12:$Q$12</c:f>
              <c:numCache>
                <c:formatCode>General</c:formatCode>
                <c:ptCount val="15"/>
                <c:pt idx="0">
                  <c:v>0</c:v>
                </c:pt>
                <c:pt idx="1">
                  <c:v>231.52</c:v>
                </c:pt>
                <c:pt idx="2">
                  <c:v>537.33799999999997</c:v>
                </c:pt>
                <c:pt idx="3">
                  <c:v>955.33799999999997</c:v>
                </c:pt>
                <c:pt idx="4">
                  <c:v>968.32500000000005</c:v>
                </c:pt>
                <c:pt idx="5">
                  <c:v>850.22900000000004</c:v>
                </c:pt>
                <c:pt idx="6">
                  <c:v>711.79</c:v>
                </c:pt>
                <c:pt idx="7">
                  <c:v>671.33199999999999</c:v>
                </c:pt>
                <c:pt idx="8">
                  <c:v>690.88</c:v>
                </c:pt>
                <c:pt idx="9">
                  <c:v>727.85400000000004</c:v>
                </c:pt>
                <c:pt idx="10">
                  <c:v>876.2</c:v>
                </c:pt>
                <c:pt idx="11">
                  <c:v>952.1</c:v>
                </c:pt>
                <c:pt idx="12">
                  <c:v>787.98</c:v>
                </c:pt>
                <c:pt idx="13">
                  <c:v>746.17100000000005</c:v>
                </c:pt>
                <c:pt idx="14">
                  <c:v>599.32100000000003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F7-4653-BA08-3D5B2B5F58AD}"/>
            </c:ext>
          </c:extLst>
        </c:ser>
        <c:ser>
          <c:idx val="1"/>
          <c:order val="1"/>
          <c:tx>
            <c:strRef>
              <c:f>'Vývoj produkce'!$B$13</c:f>
              <c:strCache>
                <c:ptCount val="1"/>
                <c:pt idx="0">
                  <c:v>SKO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'Vývoj produkce'!$C$4:$Q$4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'Vývoj produkce'!$C$13:$Q$13</c:f>
              <c:numCache>
                <c:formatCode>General</c:formatCode>
                <c:ptCount val="15"/>
                <c:pt idx="0">
                  <c:v>5050.9080000000004</c:v>
                </c:pt>
                <c:pt idx="1">
                  <c:v>3981.462</c:v>
                </c:pt>
                <c:pt idx="2">
                  <c:v>3291.384</c:v>
                </c:pt>
                <c:pt idx="3">
                  <c:v>2933.75</c:v>
                </c:pt>
                <c:pt idx="4">
                  <c:v>2551.6109999999999</c:v>
                </c:pt>
                <c:pt idx="5">
                  <c:v>2708.52</c:v>
                </c:pt>
                <c:pt idx="6">
                  <c:v>2664.98</c:v>
                </c:pt>
                <c:pt idx="7">
                  <c:v>2705.73</c:v>
                </c:pt>
                <c:pt idx="8">
                  <c:v>2730.7</c:v>
                </c:pt>
                <c:pt idx="9">
                  <c:v>2711.62</c:v>
                </c:pt>
                <c:pt idx="10">
                  <c:v>2894</c:v>
                </c:pt>
                <c:pt idx="11">
                  <c:v>2868</c:v>
                </c:pt>
                <c:pt idx="12">
                  <c:v>2887.1424940000002</c:v>
                </c:pt>
                <c:pt idx="13">
                  <c:v>2882.0328570000001</c:v>
                </c:pt>
                <c:pt idx="14">
                  <c:v>2803.707277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F7-4653-BA08-3D5B2B5F58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3147040"/>
        <c:axId val="563152944"/>
      </c:lineChart>
      <c:catAx>
        <c:axId val="56314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3152944"/>
        <c:crosses val="autoZero"/>
        <c:auto val="1"/>
        <c:lblAlgn val="ctr"/>
        <c:lblOffset val="100"/>
        <c:noMultiLvlLbl val="0"/>
      </c:catAx>
      <c:valAx>
        <c:axId val="563152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tuny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3147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755755256536902"/>
          <c:y val="0.90022014396214911"/>
          <c:w val="0.27092502670537094"/>
          <c:h val="4.754893803954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21.02.2023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21.02.2023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21.02.2023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21.02.2023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21.02.2023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21.02.2023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21.02.2023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21.02.2023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2800" b="1" dirty="0"/>
              <a:t>Mgr. David Kodytek</a:t>
            </a:r>
            <a:r>
              <a:rPr lang="cs-CZ" sz="2800" dirty="0"/>
              <a:t> </a:t>
            </a:r>
            <a:br>
              <a:rPr lang="cs-CZ" sz="2800" dirty="0"/>
            </a:br>
            <a:r>
              <a:rPr lang="cs-CZ" sz="2800" dirty="0"/>
              <a:t>místostarosta</a:t>
            </a:r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555526"/>
            <a:ext cx="8291264" cy="4039097"/>
          </a:xfrm>
        </p:spPr>
        <p:txBody>
          <a:bodyPr>
            <a:normAutofit/>
          </a:bodyPr>
          <a:lstStyle/>
          <a:p>
            <a:pPr algn="ctr"/>
            <a:r>
              <a:rPr lang="cs-CZ" sz="2400" dirty="0"/>
              <a:t>V loňském roce jsme v Klášterci nad Ohří vytřídili </a:t>
            </a:r>
            <a:r>
              <a:rPr lang="cs-CZ" sz="2400" b="1" dirty="0">
                <a:solidFill>
                  <a:srgbClr val="FF0000"/>
                </a:solidFill>
              </a:rPr>
              <a:t>500,543 tun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odpadu z obalů</a:t>
            </a:r>
          </a:p>
          <a:p>
            <a:pPr algn="ctr"/>
            <a:r>
              <a:rPr lang="cs-CZ" sz="2400" b="1" dirty="0"/>
              <a:t>Finanční odměna</a:t>
            </a:r>
            <a:r>
              <a:rPr lang="cs-CZ" sz="2400" dirty="0"/>
              <a:t> od společnosti EKO-KOM, a.s. činí  </a:t>
            </a:r>
            <a:r>
              <a:rPr lang="cs-CZ" sz="2400" b="1" dirty="0">
                <a:solidFill>
                  <a:srgbClr val="FF0000"/>
                </a:solidFill>
              </a:rPr>
              <a:t>1 740 907,5 </a:t>
            </a:r>
            <a:r>
              <a:rPr lang="cs-CZ" sz="2400" b="1" dirty="0"/>
              <a:t>Kč</a:t>
            </a: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E0EB315-5975-46CE-9836-CFA3DA564C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259225"/>
            <a:ext cx="3960440" cy="2613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8654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400" b="1" dirty="0"/>
              <a:t>Produkce tříděného odpadu v letech 2008- 2022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759467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109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Produkce komunálního odpadu v letech 2008- 2022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75945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7885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F7C6D4B9-A5AF-470E-9996-9A48AC071EB6}"/>
              </a:ext>
            </a:extLst>
          </p:cNvPr>
          <p:cNvSpPr txBox="1"/>
          <p:nvPr/>
        </p:nvSpPr>
        <p:spPr>
          <a:xfrm>
            <a:off x="1043608" y="987574"/>
            <a:ext cx="720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Od 1.4. 2022 probíhá vytřiďování dřeva z velkoobjemového odpadu firmou Marius </a:t>
            </a:r>
            <a:r>
              <a:rPr lang="cs-CZ" sz="2000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Pedersen</a:t>
            </a: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Vytříděné dřevo se odváží do firmy KRONOSPAN</a:t>
            </a: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celkem se v roce 2022 vytřídilo 45 tun dřeva</a:t>
            </a:r>
          </a:p>
          <a:p>
            <a:pPr lvl="0">
              <a:spcBef>
                <a:spcPct val="20000"/>
              </a:spcBef>
            </a:pPr>
            <a:endParaRPr lang="cs-CZ" sz="2000" dirty="0">
              <a:solidFill>
                <a:prstClr val="black"/>
              </a:solidFill>
              <a:latin typeface="Verdana" pitchFamily="34" charset="0"/>
              <a:ea typeface="Verdana" pitchFamily="34" charset="0"/>
            </a:endParaRPr>
          </a:p>
          <a:p>
            <a:pPr lvl="0">
              <a:spcBef>
                <a:spcPct val="20000"/>
              </a:spcBef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Pro zajímavost za letošní leden to bylo 4,25 t.</a:t>
            </a:r>
          </a:p>
        </p:txBody>
      </p:sp>
    </p:spTree>
    <p:extLst>
      <p:ext uri="{BB962C8B-B14F-4D97-AF65-F5344CB8AC3E}">
        <p14:creationId xmlns:p14="http://schemas.microsoft.com/office/powerpoint/2010/main" val="613669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9E5C379-52A4-43E7-B999-7F5984E42B5F}"/>
              </a:ext>
            </a:extLst>
          </p:cNvPr>
          <p:cNvSpPr txBox="1"/>
          <p:nvPr/>
        </p:nvSpPr>
        <p:spPr>
          <a:xfrm>
            <a:off x="827584" y="843558"/>
            <a:ext cx="60486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Od konce října 2022 probíhá pilotní projekt třídění biologicky rozložitelného komunálního odpadu- vytřídilo se celkem 5,62 tuny (2022)</a:t>
            </a:r>
          </a:p>
          <a:p>
            <a:pPr lvl="0">
              <a:spcBef>
                <a:spcPct val="20000"/>
              </a:spcBef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  -557 kg na jeden svoz</a:t>
            </a:r>
          </a:p>
          <a:p>
            <a:pPr lvl="0">
              <a:spcBef>
                <a:spcPct val="20000"/>
              </a:spcBef>
            </a:pPr>
            <a:endParaRPr lang="cs-CZ" sz="2000" dirty="0">
              <a:solidFill>
                <a:prstClr val="black"/>
              </a:solidFill>
              <a:latin typeface="Verdana" pitchFamily="34" charset="0"/>
              <a:ea typeface="Verdana" pitchFamily="34" charset="0"/>
            </a:endParaRPr>
          </a:p>
          <a:p>
            <a:pPr lvl="0">
              <a:spcBef>
                <a:spcPct val="20000"/>
              </a:spcBef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Probíhá příprava na rozšíření</a:t>
            </a:r>
          </a:p>
          <a:p>
            <a:pPr lvl="0">
              <a:spcBef>
                <a:spcPct val="20000"/>
              </a:spcBef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pilotního projektu pro rok 2023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EBBF8E1-049D-449D-9D45-2FE9A3A8B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943540"/>
            <a:ext cx="2771024" cy="233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25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B74FD4-4412-4144-819A-DD84C1B0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9711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Třídící sleva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A27D67-9225-4D3A-8B8E-18F355781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1591"/>
            <a:ext cx="8075240" cy="3463032"/>
          </a:xfrm>
        </p:spPr>
        <p:txBody>
          <a:bodyPr>
            <a:normAutofit/>
          </a:bodyPr>
          <a:lstStyle/>
          <a:p>
            <a:pPr lvl="0"/>
            <a:r>
              <a:rPr lang="cs-CZ" sz="2000" dirty="0">
                <a:solidFill>
                  <a:prstClr val="black"/>
                </a:solidFill>
              </a:rPr>
              <a:t>Třídící sleva se vztahuje k množství odpadů uložených na skládky na rok a obyvatele</a:t>
            </a:r>
          </a:p>
          <a:p>
            <a:pPr lvl="0"/>
            <a:r>
              <a:rPr lang="cs-CZ" sz="1600" b="1" dirty="0">
                <a:solidFill>
                  <a:prstClr val="black"/>
                </a:solidFill>
              </a:rPr>
              <a:t>2021: 200 kg/obyv.</a:t>
            </a:r>
          </a:p>
          <a:p>
            <a:pPr lvl="0"/>
            <a:r>
              <a:rPr lang="cs-CZ" sz="1600" b="1" dirty="0">
                <a:solidFill>
                  <a:prstClr val="black"/>
                </a:solidFill>
              </a:rPr>
              <a:t>2022: 190 kg/obyv.</a:t>
            </a:r>
          </a:p>
          <a:p>
            <a:pPr lvl="0"/>
            <a:r>
              <a:rPr lang="cs-CZ" sz="1600" b="1" dirty="0">
                <a:solidFill>
                  <a:prstClr val="black"/>
                </a:solidFill>
              </a:rPr>
              <a:t>2023: 180 kg/obyv.  </a:t>
            </a:r>
          </a:p>
          <a:p>
            <a:pPr lvl="0"/>
            <a:r>
              <a:rPr lang="cs-CZ" sz="1500" dirty="0">
                <a:solidFill>
                  <a:prstClr val="black"/>
                </a:solidFill>
              </a:rPr>
              <a:t>K 1. 1. 2021 – 14 526 obyv., celkový limit: 2 905 t, vše nad limit: 800 Kč / t </a:t>
            </a:r>
          </a:p>
          <a:p>
            <a:r>
              <a:rPr lang="cs-CZ" sz="1500" dirty="0">
                <a:solidFill>
                  <a:prstClr val="black"/>
                </a:solidFill>
              </a:rPr>
              <a:t>K 1. 1. 2022 – 14 365 obyv., celkový limit: 2 729 t, vše nad limit: 900 Kč / t </a:t>
            </a:r>
          </a:p>
          <a:p>
            <a:r>
              <a:rPr lang="cs-CZ" sz="1500" dirty="0">
                <a:solidFill>
                  <a:prstClr val="black"/>
                </a:solidFill>
              </a:rPr>
              <a:t>K 1. 1. 2023 – 14 190 obyv., celkový limit: 2 554 t, vše nad limit: 1000 Kč / t </a:t>
            </a:r>
          </a:p>
          <a:p>
            <a:pPr marL="0" lvl="0" indent="0">
              <a:buNone/>
            </a:pPr>
            <a:r>
              <a:rPr lang="cs-CZ" sz="1500" dirty="0">
                <a:solidFill>
                  <a:prstClr val="black"/>
                </a:solidFill>
              </a:rPr>
              <a:t>Produkce komunálního a objemného odpadu </a:t>
            </a:r>
          </a:p>
          <a:p>
            <a:pPr marL="0" lvl="0" indent="0">
              <a:buNone/>
            </a:pPr>
            <a:r>
              <a:rPr lang="cs-CZ" sz="1500" dirty="0">
                <a:solidFill>
                  <a:prstClr val="black"/>
                </a:solidFill>
              </a:rPr>
              <a:t>r. 2021: 3 674 t, tj. 706,39 tun nad limit, tj. </a:t>
            </a:r>
            <a:r>
              <a:rPr lang="cs-CZ" sz="1500" dirty="0">
                <a:solidFill>
                  <a:srgbClr val="FF0000"/>
                </a:solidFill>
              </a:rPr>
              <a:t>565 112 Kč navíc (706,39 x 800)</a:t>
            </a:r>
          </a:p>
          <a:p>
            <a:pPr marL="0" lvl="0" indent="0">
              <a:buNone/>
            </a:pPr>
            <a:r>
              <a:rPr lang="cs-CZ" sz="1500" dirty="0">
                <a:solidFill>
                  <a:srgbClr val="FF0000"/>
                </a:solidFill>
              </a:rPr>
              <a:t>r. 2022: 3 347, tj. 618,26 tun nad limit, tj. 556 434 Kč navíc (618,26 x 900)</a:t>
            </a:r>
          </a:p>
          <a:p>
            <a:pPr marL="0" lvl="0" indent="0">
              <a:buNone/>
            </a:pP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922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99EB6A-51E3-4066-B26E-56F359B93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9711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Produkce směsného komunálního odpadu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553184-7097-48AB-9F3B-4D0217F03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7613"/>
            <a:ext cx="8229600" cy="3247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Průměrná produkce SKO (včetně velkoobjemového odpadu)</a:t>
            </a:r>
          </a:p>
          <a:p>
            <a:pPr marL="0" indent="0">
              <a:buNone/>
            </a:pPr>
            <a:r>
              <a:rPr lang="cs-CZ" sz="2000" dirty="0"/>
              <a:t>			</a:t>
            </a:r>
          </a:p>
          <a:p>
            <a:pPr marL="0" indent="0">
              <a:buNone/>
            </a:pPr>
            <a:r>
              <a:rPr lang="cs-CZ" sz="2000" dirty="0"/>
              <a:t>			2020	  	2021		2022</a:t>
            </a:r>
          </a:p>
          <a:p>
            <a:pPr>
              <a:buFontTx/>
              <a:buChar char="-"/>
            </a:pPr>
            <a:r>
              <a:rPr lang="cs-CZ" sz="2000" dirty="0"/>
              <a:t>celkem		3 723 t  	3 674 t  	3 403 t</a:t>
            </a:r>
          </a:p>
          <a:p>
            <a:pPr>
              <a:buFontTx/>
              <a:buChar char="-"/>
            </a:pPr>
            <a:r>
              <a:rPr lang="cs-CZ" sz="2000" dirty="0"/>
              <a:t>na obyvatele	259 kg		252 kg		237 kg</a:t>
            </a:r>
          </a:p>
        </p:txBody>
      </p:sp>
    </p:spTree>
    <p:extLst>
      <p:ext uri="{BB962C8B-B14F-4D97-AF65-F5344CB8AC3E}">
        <p14:creationId xmlns:p14="http://schemas.microsoft.com/office/powerpoint/2010/main" val="625343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37599DDC-35C7-498A-B09F-8F820D9D0FF8}"/>
              </a:ext>
            </a:extLst>
          </p:cNvPr>
          <p:cNvSpPr txBox="1"/>
          <p:nvPr/>
        </p:nvSpPr>
        <p:spPr>
          <a:xfrm>
            <a:off x="1835696" y="177966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8258424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358</Words>
  <Application>Microsoft Office PowerPoint</Application>
  <PresentationFormat>Předvádění na obrazovce (16:9)</PresentationFormat>
  <Paragraphs>36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Motiv systému Office</vt:lpstr>
      <vt:lpstr>Mgr. David Kodytek  místostarosta</vt:lpstr>
      <vt:lpstr>Prezentace aplikace PowerPoint</vt:lpstr>
      <vt:lpstr>Produkce tříděného odpadu v letech 2008- 2022</vt:lpstr>
      <vt:lpstr>Produkce komunálního odpadu v letech 2008- 2022</vt:lpstr>
      <vt:lpstr>Prezentace aplikace PowerPoint</vt:lpstr>
      <vt:lpstr>Prezentace aplikace PowerPoint</vt:lpstr>
      <vt:lpstr>Třídící sleva</vt:lpstr>
      <vt:lpstr>Produkce směsného komunálního odpadu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Kodytek David, Mgr.</cp:lastModifiedBy>
  <cp:revision>54</cp:revision>
  <dcterms:created xsi:type="dcterms:W3CDTF">2018-10-31T08:36:17Z</dcterms:created>
  <dcterms:modified xsi:type="dcterms:W3CDTF">2023-02-21T08:43:11Z</dcterms:modified>
</cp:coreProperties>
</file>