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305" r:id="rId16"/>
    <p:sldId id="306" r:id="rId17"/>
    <p:sldId id="262" r:id="rId18"/>
    <p:sldId id="278" r:id="rId19"/>
    <p:sldId id="277" r:id="rId20"/>
    <p:sldId id="279" r:id="rId21"/>
    <p:sldId id="280" r:id="rId22"/>
    <p:sldId id="258" r:id="rId23"/>
    <p:sldId id="274" r:id="rId24"/>
    <p:sldId id="275" r:id="rId25"/>
    <p:sldId id="276" r:id="rId26"/>
    <p:sldId id="260" r:id="rId27"/>
    <p:sldId id="287" r:id="rId28"/>
    <p:sldId id="288" r:id="rId29"/>
    <p:sldId id="289" r:id="rId30"/>
    <p:sldId id="291" r:id="rId31"/>
    <p:sldId id="264" r:id="rId32"/>
    <p:sldId id="269" r:id="rId33"/>
    <p:sldId id="270" r:id="rId34"/>
    <p:sldId id="271" r:id="rId35"/>
    <p:sldId id="272" r:id="rId36"/>
    <p:sldId id="273" r:id="rId37"/>
    <p:sldId id="281" r:id="rId38"/>
    <p:sldId id="282" r:id="rId39"/>
    <p:sldId id="283" r:id="rId40"/>
    <p:sldId id="284" r:id="rId41"/>
    <p:sldId id="285" r:id="rId42"/>
    <p:sldId id="286" r:id="rId43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39" autoAdjust="0"/>
  </p:normalViewPr>
  <p:slideViewPr>
    <p:cSldViewPr>
      <p:cViewPr varScale="1">
        <p:scale>
          <a:sx n="145" d="100"/>
          <a:sy n="145" d="100"/>
        </p:scale>
        <p:origin x="246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122E6ADE-9E6E-4580-A84F-A016B71C361C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84A2E166-AF91-4A2F-9351-1D0B31BEC70C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2660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6216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23.06.2021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23.06.2021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23.06.2021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6591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23.06.2021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 smtClean="0"/>
              <a:t>Mgr. Vojtěch Marvan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MPZ - oprava </a:t>
            </a:r>
            <a:r>
              <a:rPr lang="cs-CZ" sz="2000" b="1" dirty="0"/>
              <a:t>fasády </a:t>
            </a:r>
            <a:r>
              <a:rPr lang="cs-CZ" sz="2000" b="1" dirty="0" smtClean="0"/>
              <a:t>restaurace Peřeje</a:t>
            </a:r>
            <a:endParaRPr lang="cs-CZ" sz="2000" b="1" dirty="0"/>
          </a:p>
        </p:txBody>
      </p:sp>
      <p:pic>
        <p:nvPicPr>
          <p:cNvPr id="13" name="Zástupný symbol pro obsah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3" y="1063226"/>
            <a:ext cx="4640888" cy="3480666"/>
          </a:xfr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63226"/>
            <a:ext cx="2869298" cy="215197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8237" y="3291830"/>
            <a:ext cx="1669165" cy="125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MPZ - oprava </a:t>
            </a:r>
            <a:r>
              <a:rPr lang="cs-CZ" sz="2000" b="1" dirty="0"/>
              <a:t>fasády </a:t>
            </a:r>
            <a:r>
              <a:rPr lang="cs-CZ" sz="2000" b="1" dirty="0" err="1"/>
              <a:t>Welness</a:t>
            </a:r>
            <a:r>
              <a:rPr lang="cs-CZ" sz="2000" b="1" dirty="0"/>
              <a:t> Café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3" y="1063226"/>
            <a:ext cx="4608513" cy="3456385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9" y="1063226"/>
            <a:ext cx="3072043" cy="230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1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ŠKOLSKÁ ZAŘÍZENÍ 2021</a:t>
            </a:r>
            <a:endParaRPr lang="cs-CZ" sz="2000" b="1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660748"/>
            <a:ext cx="2708920" cy="203169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984" y="1203598"/>
            <a:ext cx="3743400" cy="210566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88" y="1063227"/>
            <a:ext cx="4144252" cy="3108189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91" y="2960331"/>
            <a:ext cx="2468893" cy="1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Cyklostezka OHŘE – výměna povrchu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63228"/>
            <a:ext cx="6167772" cy="3469372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66" y="1063227"/>
            <a:ext cx="1913733" cy="10764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66" y="2259676"/>
            <a:ext cx="1913733" cy="10764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066" y="3456125"/>
            <a:ext cx="1913733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7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Cyklostezka ul. </a:t>
            </a:r>
            <a:r>
              <a:rPr lang="cs-CZ" sz="2000" b="1" dirty="0" err="1" smtClean="0"/>
              <a:t>Petlérská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3" y="1063227"/>
            <a:ext cx="4608512" cy="3456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78" y="1063226"/>
            <a:ext cx="3067483" cy="23006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75713" y="3411601"/>
            <a:ext cx="1477347" cy="110801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9451" y="3418001"/>
            <a:ext cx="1468813" cy="110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Technická </a:t>
            </a:r>
            <a:r>
              <a:rPr lang="cs-CZ" sz="2000" b="1" dirty="0" smtClean="0"/>
              <a:t>a </a:t>
            </a:r>
            <a:r>
              <a:rPr lang="cs-CZ" sz="2000" b="1" dirty="0"/>
              <a:t>dopravní infrastruktura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63228"/>
            <a:ext cx="6138201" cy="345273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21" y="1347614"/>
            <a:ext cx="1819342" cy="1364506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21" y="2859782"/>
            <a:ext cx="1830752" cy="137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prstClr val="black"/>
                </a:solidFill>
              </a:rPr>
              <a:t>KULTURNÍ DŮM - modernizace a dostavba</a:t>
            </a:r>
            <a:endParaRPr lang="cs-CZ" sz="20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46" y="1063226"/>
            <a:ext cx="4608513" cy="3456385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05" y="1067815"/>
            <a:ext cx="2996655" cy="2247492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05" y="3411601"/>
            <a:ext cx="1477347" cy="110801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13" y="3411601"/>
            <a:ext cx="1477347" cy="110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52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</a:t>
            </a:r>
            <a:r>
              <a:rPr lang="cs-CZ" sz="3200" dirty="0" smtClean="0"/>
              <a:t>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Výběrové řízení na redaktora</a:t>
            </a:r>
            <a:br>
              <a:rPr lang="cs-CZ" sz="2800" b="1" dirty="0" smtClean="0"/>
            </a:br>
            <a:r>
              <a:rPr lang="cs-CZ" sz="2800" b="1" dirty="0" smtClean="0"/>
              <a:t>Kláštereckých novin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708" y="1347614"/>
            <a:ext cx="4656518" cy="3492388"/>
          </a:xfrm>
          <a:prstGeom prst="rect">
            <a:avLst/>
          </a:prstGeom>
        </p:spPr>
      </p:pic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5646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do 16.07.2021</a:t>
            </a:r>
          </a:p>
          <a:p>
            <a:pPr marL="0" indent="0">
              <a:buNone/>
            </a:pPr>
            <a:endParaRPr lang="cs-CZ" sz="2000" b="1" dirty="0" smtClean="0"/>
          </a:p>
          <a:p>
            <a:r>
              <a:rPr lang="cs-CZ" sz="2000" dirty="0" smtClean="0"/>
              <a:t>redaktor novin,</a:t>
            </a:r>
          </a:p>
          <a:p>
            <a:pPr marL="0" indent="0">
              <a:buNone/>
            </a:pPr>
            <a:r>
              <a:rPr lang="cs-CZ" sz="2000" dirty="0" smtClean="0"/>
              <a:t>znalost českého</a:t>
            </a:r>
          </a:p>
          <a:p>
            <a:pPr marL="0" indent="0">
              <a:buNone/>
            </a:pPr>
            <a:r>
              <a:rPr lang="cs-CZ" sz="2000" dirty="0" smtClean="0"/>
              <a:t>jazyka, cizí jazyk</a:t>
            </a:r>
          </a:p>
          <a:p>
            <a:pPr marL="0" indent="0">
              <a:buNone/>
            </a:pPr>
            <a:r>
              <a:rPr lang="cs-CZ" sz="2000" dirty="0" smtClean="0"/>
              <a:t>výhodou, </a:t>
            </a:r>
            <a:r>
              <a:rPr lang="cs-CZ" sz="2000" dirty="0"/>
              <a:t>časová</a:t>
            </a:r>
          </a:p>
          <a:p>
            <a:pPr marL="0" indent="0">
              <a:buNone/>
            </a:pPr>
            <a:r>
              <a:rPr lang="cs-CZ" sz="2000" dirty="0"/>
              <a:t>flexibilita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218955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Galerie Kryt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/>
              <a:t>d</a:t>
            </a:r>
            <a:r>
              <a:rPr lang="cs-CZ" sz="1800" b="1" dirty="0" smtClean="0"/>
              <a:t>o 04.07.2021:</a:t>
            </a:r>
          </a:p>
          <a:p>
            <a:pPr marL="0" indent="0">
              <a:buNone/>
            </a:pPr>
            <a:r>
              <a:rPr lang="cs-CZ" sz="1800" b="1" dirty="0" smtClean="0"/>
              <a:t>Bratříčku, zavírej vrátka</a:t>
            </a:r>
          </a:p>
          <a:p>
            <a:pPr marL="0" indent="0">
              <a:buNone/>
            </a:pPr>
            <a:r>
              <a:rPr lang="cs-CZ" sz="1800" dirty="0" smtClean="0"/>
              <a:t>- výstava u příležitosti</a:t>
            </a:r>
          </a:p>
          <a:p>
            <a:pPr marL="0" indent="0">
              <a:buNone/>
            </a:pPr>
            <a:r>
              <a:rPr lang="cs-CZ" sz="1800" dirty="0" smtClean="0"/>
              <a:t>30. výročí odsunu</a:t>
            </a:r>
          </a:p>
          <a:p>
            <a:pPr marL="0" indent="0">
              <a:buNone/>
            </a:pPr>
            <a:r>
              <a:rPr lang="cs-CZ" sz="1800" dirty="0" smtClean="0"/>
              <a:t>sovětských vojsk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od 09.07.2021:</a:t>
            </a:r>
          </a:p>
          <a:p>
            <a:pPr marL="0" indent="0">
              <a:buNone/>
            </a:pPr>
            <a:r>
              <a:rPr lang="cs-CZ" sz="1800" b="1" dirty="0" smtClean="0"/>
              <a:t>Mozaiky Ireny </a:t>
            </a:r>
            <a:r>
              <a:rPr lang="cs-CZ" sz="1800" b="1" dirty="0" err="1" smtClean="0"/>
              <a:t>Budweisserové</a:t>
            </a:r>
            <a:endParaRPr lang="cs-CZ" sz="1800" b="1" dirty="0" smtClean="0"/>
          </a:p>
          <a:p>
            <a:pPr>
              <a:buFontTx/>
              <a:buChar char="-"/>
            </a:pPr>
            <a:r>
              <a:rPr lang="cs-CZ" sz="1800" dirty="0" smtClean="0"/>
              <a:t>zpěvačka Spirituál Kvintet</a:t>
            </a:r>
          </a:p>
          <a:p>
            <a:pPr>
              <a:buFontTx/>
              <a:buChar char="-"/>
            </a:pPr>
            <a:r>
              <a:rPr lang="cs-CZ" sz="1800" dirty="0" smtClean="0"/>
              <a:t>výstava potrvá do konce srpna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7670" y="1291248"/>
            <a:ext cx="2269130" cy="321227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291248"/>
            <a:ext cx="2081736" cy="20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8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AQUAPARK – oprava obkladů a občerstvení</a:t>
            </a:r>
            <a:endParaRPr lang="cs-CZ" sz="20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27" y="1063227"/>
            <a:ext cx="4603650" cy="3452738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63227"/>
            <a:ext cx="2900941" cy="21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8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Májový polibek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75606"/>
            <a:ext cx="2561482" cy="3415308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5646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Výherce Nikola </a:t>
            </a:r>
            <a:r>
              <a:rPr lang="cs-CZ" sz="2000" b="1" dirty="0" err="1" smtClean="0"/>
              <a:t>Chalupníčková</a:t>
            </a:r>
            <a:endParaRPr lang="cs-CZ" sz="2000" b="1" dirty="0" smtClean="0"/>
          </a:p>
          <a:p>
            <a:pPr marL="0" indent="0">
              <a:buNone/>
            </a:pPr>
            <a:endParaRPr lang="cs-CZ" sz="2000" b="1" dirty="0" smtClean="0"/>
          </a:p>
          <a:p>
            <a:r>
              <a:rPr lang="cs-CZ" sz="2000" dirty="0" smtClean="0"/>
              <a:t>Večer na zámecké věži s kyticí</a:t>
            </a:r>
          </a:p>
          <a:p>
            <a:pPr marL="0" indent="0">
              <a:buNone/>
            </a:pPr>
            <a:r>
              <a:rPr lang="cs-CZ" sz="2000" dirty="0"/>
              <a:t>a</a:t>
            </a:r>
            <a:r>
              <a:rPr lang="cs-CZ" sz="2000" dirty="0" smtClean="0"/>
              <a:t> lahví sektu, zvolen termín</a:t>
            </a:r>
          </a:p>
          <a:p>
            <a:pPr marL="0" indent="0">
              <a:buNone/>
            </a:pPr>
            <a:r>
              <a:rPr lang="cs-CZ" sz="2000" dirty="0" smtClean="0"/>
              <a:t>prvního festivalového koncertu</a:t>
            </a:r>
          </a:p>
        </p:txBody>
      </p:sp>
    </p:spTree>
    <p:extLst>
      <p:ext uri="{BB962C8B-B14F-4D97-AF65-F5344CB8AC3E}">
        <p14:creationId xmlns:p14="http://schemas.microsoft.com/office/powerpoint/2010/main" val="189933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Publikace</a:t>
            </a:r>
            <a:endParaRPr lang="cs-CZ" sz="2800" b="1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457200" y="1635646"/>
            <a:ext cx="6059016" cy="339447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Výroční zpráva 2020</a:t>
            </a:r>
          </a:p>
          <a:p>
            <a:pPr marL="0" indent="0">
              <a:buNone/>
            </a:pPr>
            <a:endParaRPr lang="cs-CZ" sz="2000" b="1" dirty="0" smtClean="0"/>
          </a:p>
          <a:p>
            <a:r>
              <a:rPr lang="cs-CZ" sz="2000" b="1" dirty="0" smtClean="0"/>
              <a:t>Brožura o kostelech Panny Marie Utěšitelky a Nejsvětější Trojice</a:t>
            </a:r>
          </a:p>
          <a:p>
            <a:pPr>
              <a:buFontTx/>
              <a:buChar char="-"/>
            </a:pPr>
            <a:r>
              <a:rPr lang="cs-CZ" sz="2000" dirty="0" smtClean="0"/>
              <a:t>červenec 2021</a:t>
            </a:r>
          </a:p>
          <a:p>
            <a:pPr marL="0" indent="0">
              <a:buNone/>
            </a:pPr>
            <a:endParaRPr lang="cs-CZ" sz="2000" b="1" dirty="0" smtClean="0"/>
          </a:p>
          <a:p>
            <a:r>
              <a:rPr lang="cs-CZ" sz="2000" b="1" dirty="0" smtClean="0"/>
              <a:t>Pokračování </a:t>
            </a:r>
            <a:r>
              <a:rPr lang="cs-CZ" sz="2000" b="1" dirty="0"/>
              <a:t>Alíka</a:t>
            </a:r>
          </a:p>
          <a:p>
            <a:pPr>
              <a:buFontTx/>
              <a:buChar char="-"/>
            </a:pPr>
            <a:r>
              <a:rPr lang="cs-CZ" sz="2000" dirty="0" smtClean="0"/>
              <a:t>podzim/zima 2021</a:t>
            </a:r>
          </a:p>
          <a:p>
            <a:pPr>
              <a:buFontTx/>
              <a:buChar char="-"/>
            </a:pPr>
            <a:endParaRPr lang="cs-CZ" sz="20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12" y="915566"/>
            <a:ext cx="2739888" cy="200259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4013"/>
          <a:stretch/>
        </p:blipFill>
        <p:spPr>
          <a:xfrm>
            <a:off x="5856312" y="3058166"/>
            <a:ext cx="2727918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Rozbor hospodaření města </a:t>
            </a:r>
            <a:b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cs-CZ" sz="2800" b="1" dirty="0" smtClean="0"/>
              <a:t>k 31.05.2021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30" y="1467965"/>
            <a:ext cx="8738628" cy="320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5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Porovnání příjmu ze sdílených daní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83" y="1347614"/>
            <a:ext cx="7999238" cy="35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28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77155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cs-CZ" sz="2800" b="1" dirty="0" smtClean="0"/>
              <a:t>Financování rekonstrukce kulturního domu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7544" y="1779662"/>
            <a:ext cx="82809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Cena dle dodatku č. 3 smlouvy o dílo: 	184.171.383 Kč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Dodavateli na základě faktur uhrazeno: 	  87.282.381 Kč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Zádržné z vystavených faktur: 		    7.863.280 Kč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Celkem vyfakturováno (k 31.05.2021): 	103.655.453 Kč</a:t>
            </a:r>
            <a:endParaRPr lang="cs-CZ" sz="20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86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</a:t>
            </a:r>
            <a:r>
              <a:rPr lang="cs-CZ" sz="4000" b="1" dirty="0" smtClean="0"/>
              <a:t>majetku</a:t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</a:t>
            </a:r>
            <a:r>
              <a:rPr lang="cs-CZ" sz="3200" dirty="0" smtClean="0"/>
              <a:t> </a:t>
            </a:r>
            <a:r>
              <a:rPr lang="cs-CZ" sz="3200" b="1" dirty="0" smtClean="0"/>
              <a:t>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104619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Spekulativní hala – IP Verne</a:t>
            </a:r>
            <a:endParaRPr lang="cs-CZ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03598"/>
            <a:ext cx="4525433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3598"/>
            <a:ext cx="3456384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435846"/>
            <a:ext cx="2154895" cy="1617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41658"/>
            <a:ext cx="2147150" cy="161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9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Popis objektu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/>
            <a:r>
              <a:rPr lang="cs-CZ" sz="1800" dirty="0"/>
              <a:t>Výrobní hala o výměře 1140 m</a:t>
            </a:r>
            <a:r>
              <a:rPr lang="cs-CZ" sz="1800" baseline="30000" dirty="0"/>
              <a:t>2</a:t>
            </a:r>
            <a:endParaRPr lang="cs-CZ" sz="1800" dirty="0"/>
          </a:p>
          <a:p>
            <a:pPr lvl="0" algn="just"/>
            <a:r>
              <a:rPr lang="cs-CZ" sz="1800" dirty="0"/>
              <a:t>Sociální přístavek (administrativní část) o výměře 558 m</a:t>
            </a:r>
            <a:r>
              <a:rPr lang="cs-CZ" sz="1800" baseline="30000" dirty="0"/>
              <a:t>2</a:t>
            </a:r>
            <a:r>
              <a:rPr lang="cs-CZ" sz="1800" dirty="0"/>
              <a:t> (5x  kancelář, 1x zasedací místnost, 2x šatna, 2x sociální zařízení, 1x úklidová místnost, 1x jídelna s kuchyňkou, 1x archiv)</a:t>
            </a:r>
          </a:p>
          <a:p>
            <a:pPr lvl="0" algn="just"/>
            <a:r>
              <a:rPr lang="cs-CZ" sz="1800" dirty="0"/>
              <a:t>Trafostanice s rozvodnou</a:t>
            </a:r>
          </a:p>
          <a:p>
            <a:pPr lvl="0" algn="just"/>
            <a:r>
              <a:rPr lang="cs-CZ" sz="1800" dirty="0"/>
              <a:t>Mostový jeřáb</a:t>
            </a:r>
          </a:p>
          <a:p>
            <a:pPr lvl="0" algn="just"/>
            <a:r>
              <a:rPr lang="cs-CZ" sz="1800" dirty="0"/>
              <a:t>Nájemné pro rok </a:t>
            </a:r>
            <a:r>
              <a:rPr lang="cs-CZ" sz="1800" dirty="0" smtClean="0"/>
              <a:t>2021 </a:t>
            </a:r>
            <a:r>
              <a:rPr lang="cs-CZ" sz="1800" dirty="0"/>
              <a:t>je </a:t>
            </a:r>
            <a:r>
              <a:rPr lang="cs-CZ" sz="1800" dirty="0" smtClean="0"/>
              <a:t>stanoveno ve výši 685 Kč/m</a:t>
            </a:r>
            <a:r>
              <a:rPr lang="cs-CZ" sz="1800" baseline="30000" dirty="0" smtClean="0"/>
              <a:t>2</a:t>
            </a:r>
            <a:r>
              <a:rPr lang="cs-CZ" sz="1800" dirty="0" smtClean="0"/>
              <a:t>/rok tj. 96.928 Kč/měsíc + zálohy na služby</a:t>
            </a:r>
            <a:endParaRPr lang="cs-CZ" sz="1800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226666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37579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Půdorys</a:t>
            </a:r>
            <a:r>
              <a:rPr lang="cs-CZ" sz="2000" dirty="0" smtClean="0"/>
              <a:t> </a:t>
            </a:r>
            <a:r>
              <a:rPr lang="cs-CZ" sz="2000" b="1" dirty="0" smtClean="0"/>
              <a:t>objektu</a:t>
            </a:r>
            <a:endParaRPr lang="cs-CZ" sz="2000" b="1" dirty="0"/>
          </a:p>
        </p:txBody>
      </p:sp>
      <p:pic>
        <p:nvPicPr>
          <p:cNvPr id="4" name="obrázek 6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15566"/>
            <a:ext cx="8784976" cy="37444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4849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STADION – oprava tréninkové stěny a WC </a:t>
            </a:r>
            <a:endParaRPr lang="cs-CZ" sz="20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63228"/>
            <a:ext cx="4608512" cy="345638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199" y="1063228"/>
            <a:ext cx="2875459" cy="21565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57506" y="3476544"/>
            <a:ext cx="1390757" cy="104306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6899" y="3476544"/>
            <a:ext cx="1390757" cy="104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0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000" b="1" dirty="0"/>
              <a:t>Prodej pozemků na výstavbu rodinných domů v lokalitě </a:t>
            </a:r>
            <a:r>
              <a:rPr lang="cs-CZ" sz="2000" b="1" dirty="0" err="1"/>
              <a:t>Ciboušovská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170017"/>
            <a:ext cx="2915639" cy="3394075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491880" y="1200151"/>
            <a:ext cx="5194920" cy="339447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1800" dirty="0" smtClean="0"/>
              <a:t>Město </a:t>
            </a:r>
            <a:r>
              <a:rPr lang="cs-CZ" sz="1800" dirty="0"/>
              <a:t>Klášterce nad Ohří </a:t>
            </a:r>
            <a:r>
              <a:rPr lang="cs-CZ" sz="1800" dirty="0" smtClean="0"/>
              <a:t>nabídlo</a:t>
            </a:r>
            <a:r>
              <a:rPr lang="cs-CZ" sz="1800" dirty="0"/>
              <a:t> k prodeji </a:t>
            </a:r>
            <a:r>
              <a:rPr lang="cs-CZ" sz="1800" dirty="0" smtClean="0"/>
              <a:t>26</a:t>
            </a:r>
            <a:r>
              <a:rPr lang="cs-CZ" sz="1800" dirty="0"/>
              <a:t> parcel určených pro výstavbu rodinných domů, výměra pozemků se </a:t>
            </a:r>
            <a:r>
              <a:rPr lang="cs-CZ" sz="1800" dirty="0" smtClean="0"/>
              <a:t>pohybuje</a:t>
            </a:r>
            <a:r>
              <a:rPr lang="cs-CZ" sz="1800" dirty="0"/>
              <a:t> od </a:t>
            </a:r>
            <a:r>
              <a:rPr lang="cs-CZ" sz="1800" dirty="0" smtClean="0"/>
              <a:t>716</a:t>
            </a:r>
            <a:r>
              <a:rPr lang="cs-CZ" sz="1800" dirty="0"/>
              <a:t> </a:t>
            </a:r>
            <a:r>
              <a:rPr lang="cs-CZ" sz="1800" dirty="0" smtClean="0"/>
              <a:t>m</a:t>
            </a:r>
            <a:r>
              <a:rPr lang="cs-CZ" sz="1800" baseline="30000" dirty="0" smtClean="0"/>
              <a:t>2</a:t>
            </a:r>
            <a:r>
              <a:rPr lang="cs-CZ" sz="1800" dirty="0"/>
              <a:t> do 1.290 m</a:t>
            </a:r>
            <a:r>
              <a:rPr lang="cs-CZ" sz="1800" baseline="30000" dirty="0"/>
              <a:t>2</a:t>
            </a:r>
            <a:r>
              <a:rPr lang="cs-CZ" sz="1800" dirty="0"/>
              <a:t>. </a:t>
            </a:r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  <a:p>
            <a:pPr marL="0" indent="0">
              <a:buNone/>
            </a:pPr>
            <a:endParaRPr lang="cs-CZ" sz="1800" dirty="0"/>
          </a:p>
          <a:p>
            <a:pPr marL="0" indent="0" algn="just">
              <a:buNone/>
            </a:pPr>
            <a:r>
              <a:rPr lang="cs-CZ" sz="1800" dirty="0" smtClean="0"/>
              <a:t>Veškeré pozemky jsou nyní rezervované,  příjem z prodeje je ve výši 37.725.940 Kč. 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36673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</a:t>
            </a:r>
            <a:r>
              <a:rPr lang="cs-CZ" sz="3200" b="1" dirty="0" err="1"/>
              <a:t>Malastová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Informace z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endParaRPr lang="cs-CZ" sz="1400" dirty="0"/>
          </a:p>
          <a:p>
            <a:pPr algn="just"/>
            <a:r>
              <a:rPr lang="cs-CZ" sz="2000" dirty="0"/>
              <a:t>s</a:t>
            </a:r>
            <a:r>
              <a:rPr lang="cs-CZ" sz="2000" dirty="0" smtClean="0"/>
              <a:t>ociální pracovnice k 21.06. pomohly s registrací k očkování celkem </a:t>
            </a:r>
            <a:r>
              <a:rPr lang="cs-CZ" sz="2000" b="1" dirty="0" smtClean="0"/>
              <a:t>424 osobám</a:t>
            </a:r>
            <a:r>
              <a:rPr lang="cs-CZ" sz="2000" dirty="0" smtClean="0"/>
              <a:t>, což je od minulého zastupitelstva nárůst o 160 osob</a:t>
            </a:r>
          </a:p>
          <a:p>
            <a:pPr algn="just"/>
            <a:endParaRPr lang="cs-CZ" sz="2000" dirty="0" smtClean="0"/>
          </a:p>
          <a:p>
            <a:pPr marL="0" indent="0">
              <a:buNone/>
            </a:pPr>
            <a:r>
              <a:rPr lang="cs-CZ" sz="2000" b="1" dirty="0"/>
              <a:t>Poznáváme společně</a:t>
            </a:r>
          </a:p>
          <a:p>
            <a:pPr algn="just"/>
            <a:r>
              <a:rPr lang="cs-CZ" sz="2000" dirty="0"/>
              <a:t>zahájení 11</a:t>
            </a:r>
            <a:r>
              <a:rPr lang="cs-CZ" sz="2000" dirty="0" smtClean="0"/>
              <a:t>. září</a:t>
            </a:r>
            <a:r>
              <a:rPr lang="cs-CZ" sz="2000" dirty="0"/>
              <a:t>, od 9.30 hod v renesančním sále zámku</a:t>
            </a:r>
          </a:p>
          <a:p>
            <a:pPr algn="just"/>
            <a:r>
              <a:rPr lang="cs-CZ" sz="2000" dirty="0" smtClean="0"/>
              <a:t>přihlášky </a:t>
            </a:r>
            <a:r>
              <a:rPr lang="cs-CZ" sz="2000" dirty="0"/>
              <a:t>z loňského roku se překlápí do dalšího ročníku, pro nové i stávající zájemce je možnost přihlásit se na kurz „</a:t>
            </a:r>
            <a:r>
              <a:rPr lang="cs-CZ" sz="2000" b="1" dirty="0"/>
              <a:t>Tvůrčí psaní“</a:t>
            </a:r>
            <a:r>
              <a:rPr lang="cs-CZ" sz="2000" dirty="0"/>
              <a:t>, který povede Renata Šindelářová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25244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Informace z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algn="just"/>
            <a:r>
              <a:rPr lang="cs-CZ" sz="2000" dirty="0"/>
              <a:t>d</a:t>
            </a:r>
            <a:r>
              <a:rPr lang="cs-CZ" sz="2000" dirty="0" smtClean="0"/>
              <a:t>istribuce </a:t>
            </a:r>
            <a:r>
              <a:rPr lang="cs-CZ" sz="2000" b="1" dirty="0" smtClean="0"/>
              <a:t>kapesní verze I.C.E. karty, tzv. seniorské obálky </a:t>
            </a:r>
            <a:r>
              <a:rPr lang="cs-CZ" sz="2000" dirty="0" smtClean="0"/>
              <a:t>do čekáren lékařů, infocentra, k dispozici na webových stránkách města, k vystřižení v novém čísle Kláštereckých novin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" r="12365" b="61200"/>
          <a:stretch/>
        </p:blipFill>
        <p:spPr>
          <a:xfrm>
            <a:off x="1187624" y="2787773"/>
            <a:ext cx="2951949" cy="180684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00" r="10864" b="16001"/>
          <a:stretch/>
        </p:blipFill>
        <p:spPr>
          <a:xfrm>
            <a:off x="4644008" y="2776645"/>
            <a:ext cx="3034217" cy="18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8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Školství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u="sng" dirty="0" smtClean="0"/>
              <a:t>Volby do školských rad základních škol:</a:t>
            </a:r>
          </a:p>
          <a:p>
            <a:pPr marL="0" indent="0">
              <a:buNone/>
            </a:pPr>
            <a:r>
              <a:rPr lang="cs-CZ" sz="2000" b="1" dirty="0" smtClean="0"/>
              <a:t>ZŠ Krátká</a:t>
            </a:r>
            <a:r>
              <a:rPr lang="cs-CZ" sz="2000" dirty="0" smtClean="0"/>
              <a:t>: Romana Šroubková, Michaela </a:t>
            </a:r>
            <a:r>
              <a:rPr lang="cs-CZ" sz="2000" dirty="0" err="1" smtClean="0"/>
              <a:t>Schwob</a:t>
            </a:r>
            <a:r>
              <a:rPr lang="cs-CZ" sz="2000" dirty="0" smtClean="0"/>
              <a:t>, Štěpánka Hubertová, Jitka Tvrdíková</a:t>
            </a:r>
          </a:p>
          <a:p>
            <a:pPr marL="0" indent="0">
              <a:buNone/>
            </a:pPr>
            <a:r>
              <a:rPr lang="cs-CZ" sz="2000" b="1" dirty="0" smtClean="0"/>
              <a:t>ZŠ Školní</a:t>
            </a:r>
            <a:r>
              <a:rPr lang="cs-CZ" sz="2000" dirty="0" smtClean="0"/>
              <a:t>: Jana Malinová, Ing. Renata Doležalová, Mgr. Jana Hortová, Mgr. Miloslav Hrachovec</a:t>
            </a:r>
          </a:p>
          <a:p>
            <a:pPr marL="0" indent="0">
              <a:buNone/>
            </a:pPr>
            <a:r>
              <a:rPr lang="cs-CZ" sz="2000" b="1" dirty="0" smtClean="0"/>
              <a:t>ZŠ </a:t>
            </a:r>
            <a:r>
              <a:rPr lang="cs-CZ" sz="2000" b="1" dirty="0" err="1" smtClean="0"/>
              <a:t>Petlérská</a:t>
            </a:r>
            <a:r>
              <a:rPr lang="cs-CZ" sz="2000" dirty="0" smtClean="0"/>
              <a:t>:  prozatím nejsou volby ukončeny</a:t>
            </a:r>
          </a:p>
          <a:p>
            <a:pPr marL="0" indent="0">
              <a:buNone/>
            </a:pPr>
            <a:r>
              <a:rPr lang="cs-CZ" sz="2000" u="sng" dirty="0" smtClean="0"/>
              <a:t>Za zřizovatele</a:t>
            </a:r>
            <a:r>
              <a:rPr lang="cs-CZ" sz="2000" dirty="0" smtClean="0"/>
              <a:t>: Josef Suchý a Ing. Petr Hybner (ZŠ Krátká), Mgr. David Kodytek a Zuzana Ježková (ZŠ Petlérská), </a:t>
            </a:r>
          </a:p>
          <a:p>
            <a:pPr marL="0" indent="0">
              <a:buNone/>
            </a:pPr>
            <a:r>
              <a:rPr lang="cs-CZ" sz="2000" dirty="0" smtClean="0"/>
              <a:t>Mgr. Lenka Kodytková a Bc. Petra </a:t>
            </a:r>
            <a:r>
              <a:rPr lang="cs-CZ" sz="2000" dirty="0" err="1" smtClean="0"/>
              <a:t>Opršalová</a:t>
            </a:r>
            <a:r>
              <a:rPr lang="cs-CZ" sz="2000" dirty="0" smtClean="0"/>
              <a:t> (ZŠ Školní)</a:t>
            </a:r>
            <a:endParaRPr lang="cs-CZ" sz="2000" dirty="0"/>
          </a:p>
          <a:p>
            <a:endParaRPr lang="cs-CZ" sz="2000" dirty="0" smtClean="0"/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89192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Školství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RM jmenována nová ředitelka Mateřské školy, Klášterec nad Ohří, Lípová 570, příspěvková organizace</a:t>
            </a:r>
          </a:p>
          <a:p>
            <a:endParaRPr lang="cs-CZ" sz="2000" dirty="0"/>
          </a:p>
          <a:p>
            <a:pPr marL="0" indent="0" algn="ctr">
              <a:buNone/>
            </a:pPr>
            <a:r>
              <a:rPr lang="cs-CZ" sz="2000" b="1" dirty="0" smtClean="0"/>
              <a:t>Mgr. Kateřina Herinková</a:t>
            </a:r>
          </a:p>
          <a:p>
            <a:pPr marL="0" indent="0" algn="ctr">
              <a:buNone/>
            </a:pPr>
            <a:endParaRPr lang="cs-CZ" sz="2000" dirty="0"/>
          </a:p>
          <a:p>
            <a:pPr marL="0" indent="0" algn="ctr">
              <a:buNone/>
            </a:pPr>
            <a:r>
              <a:rPr lang="cs-CZ" sz="2000" dirty="0" smtClean="0"/>
              <a:t>od 01.08.2021</a:t>
            </a:r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873149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Školství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/>
          <a:p>
            <a:r>
              <a:rPr lang="cs-CZ" sz="2000" dirty="0" smtClean="0"/>
              <a:t>17. června - rozloučení mateřské školy s předškoláky </a:t>
            </a:r>
          </a:p>
          <a:p>
            <a:r>
              <a:rPr lang="cs-CZ" sz="2000" dirty="0" smtClean="0"/>
              <a:t>v září očekáváme 139 žáků prvních tříd</a:t>
            </a:r>
            <a:endParaRPr lang="cs-CZ" sz="2000" dirty="0"/>
          </a:p>
          <a:p>
            <a:pPr marL="0" indent="0">
              <a:buNone/>
            </a:pPr>
            <a:endParaRPr lang="cs-CZ" sz="1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338" y="2289642"/>
            <a:ext cx="3399870" cy="1912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3" t="8307" r="2028"/>
          <a:stretch/>
        </p:blipFill>
        <p:spPr>
          <a:xfrm>
            <a:off x="899592" y="2289642"/>
            <a:ext cx="3168353" cy="19124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5172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3401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200" b="1" dirty="0"/>
              <a:t>R</a:t>
            </a:r>
            <a:r>
              <a:rPr lang="cs-CZ" sz="3200" b="1" dirty="0" smtClean="0"/>
              <a:t>ozšíření </a:t>
            </a:r>
            <a:r>
              <a:rPr lang="cs-CZ" sz="3200" b="1" dirty="0"/>
              <a:t>svozu tříděného odpadu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678797" y="4598402"/>
            <a:ext cx="670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Dodavatelé: Marius </a:t>
            </a:r>
            <a:r>
              <a:rPr lang="cs-CZ" dirty="0" err="1" smtClean="0"/>
              <a:t>Pedersen</a:t>
            </a:r>
            <a:r>
              <a:rPr lang="cs-CZ" dirty="0" smtClean="0"/>
              <a:t> a.s. (kovy) a MEVA-TEC s.r.o. (tetrapaky)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771538" y="1185596"/>
            <a:ext cx="7600924" cy="3413828"/>
            <a:chOff x="787500" y="1174146"/>
            <a:chExt cx="7600924" cy="3413828"/>
          </a:xfrm>
        </p:grpSpPr>
        <p:pic>
          <p:nvPicPr>
            <p:cNvPr id="11" name="Obrázek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500" y="1185596"/>
              <a:ext cx="2592288" cy="3402378"/>
            </a:xfrm>
            <a:prstGeom prst="rect">
              <a:avLst/>
            </a:prstGeom>
          </p:spPr>
        </p:pic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1" r="30274"/>
            <a:stretch/>
          </p:blipFill>
          <p:spPr>
            <a:xfrm>
              <a:off x="3635896" y="1174146"/>
              <a:ext cx="4752528" cy="3412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Mytí nádob</a:t>
            </a:r>
            <a:endParaRPr lang="cs-CZ" sz="32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787500" y="4587974"/>
            <a:ext cx="3189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Marius </a:t>
            </a:r>
            <a:r>
              <a:rPr lang="cs-CZ" dirty="0" err="1" smtClean="0"/>
              <a:t>Pedersen</a:t>
            </a:r>
            <a:r>
              <a:rPr lang="cs-CZ" dirty="0" smtClean="0"/>
              <a:t> a.s.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899592" y="1185596"/>
            <a:ext cx="7344816" cy="3402378"/>
            <a:chOff x="899592" y="1187860"/>
            <a:chExt cx="7344816" cy="3402378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8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18" t="8218" r="5086" b="5086"/>
            <a:stretch/>
          </p:blipFill>
          <p:spPr>
            <a:xfrm>
              <a:off x="899592" y="1187860"/>
              <a:ext cx="4536504" cy="3402378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53" r="37492"/>
            <a:stretch/>
          </p:blipFill>
          <p:spPr>
            <a:xfrm>
              <a:off x="5724128" y="1187860"/>
              <a:ext cx="2520280" cy="3402378"/>
            </a:xfrm>
            <a:prstGeom prst="rect">
              <a:avLst/>
            </a:prstGeom>
          </p:spPr>
        </p:pic>
      </p:grpSp>
      <p:cxnSp>
        <p:nvCxnSpPr>
          <p:cNvPr id="17" name="Přímá spojnice 16"/>
          <p:cNvCxnSpPr/>
          <p:nvPr/>
        </p:nvCxnSpPr>
        <p:spPr>
          <a:xfrm>
            <a:off x="7308304" y="2499742"/>
            <a:ext cx="288032" cy="0"/>
          </a:xfrm>
          <a:prstGeom prst="line">
            <a:avLst/>
          </a:prstGeom>
          <a:ln w="88900">
            <a:solidFill>
              <a:schemeClr val="bg1">
                <a:alpha val="71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7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PARKOVIŠTĚ ul. U Rybníka</a:t>
            </a:r>
            <a:endParaRPr lang="cs-CZ" sz="20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063228"/>
            <a:ext cx="4603651" cy="3452738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80" y="3363838"/>
            <a:ext cx="1536171" cy="115212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86" y="1063227"/>
            <a:ext cx="2943466" cy="220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5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366136" y="1203598"/>
            <a:ext cx="6411727" cy="3402378"/>
            <a:chOff x="1366136" y="1203598"/>
            <a:chExt cx="6411727" cy="3402378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44" b="6317"/>
            <a:stretch/>
          </p:blipFill>
          <p:spPr>
            <a:xfrm>
              <a:off x="1366136" y="1203598"/>
              <a:ext cx="2605573" cy="3402378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4" t="18186" r="8533" b="14615"/>
            <a:stretch/>
          </p:blipFill>
          <p:spPr>
            <a:xfrm>
              <a:off x="4338560" y="1203599"/>
              <a:ext cx="3439303" cy="3402377"/>
            </a:xfrm>
            <a:prstGeom prst="rect">
              <a:avLst/>
            </a:prstGeom>
          </p:spPr>
        </p:pic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Kompostéry</a:t>
            </a:r>
            <a:endParaRPr lang="cs-CZ" sz="32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59632" y="4605976"/>
            <a:ext cx="2732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</a:t>
            </a:r>
            <a:r>
              <a:rPr lang="cs-CZ" dirty="0"/>
              <a:t>BENHOME s.r.o.</a:t>
            </a:r>
          </a:p>
        </p:txBody>
      </p:sp>
    </p:spTree>
    <p:extLst>
      <p:ext uri="{BB962C8B-B14F-4D97-AF65-F5344CB8AC3E}">
        <p14:creationId xmlns:p14="http://schemas.microsoft.com/office/powerpoint/2010/main" val="236958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Opravy komunikací</a:t>
            </a:r>
            <a:endParaRPr lang="cs-CZ" sz="3200" b="1" dirty="0"/>
          </a:p>
        </p:txBody>
      </p:sp>
      <p:grpSp>
        <p:nvGrpSpPr>
          <p:cNvPr id="7" name="Skupina 6"/>
          <p:cNvGrpSpPr/>
          <p:nvPr/>
        </p:nvGrpSpPr>
        <p:grpSpPr>
          <a:xfrm>
            <a:off x="899592" y="1185596"/>
            <a:ext cx="7344816" cy="3402378"/>
            <a:chOff x="899592" y="1185596"/>
            <a:chExt cx="7344816" cy="340237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592" y="1185596"/>
              <a:ext cx="4536504" cy="3402378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9" t="8934" r="7082" b="5200"/>
            <a:stretch/>
          </p:blipFill>
          <p:spPr>
            <a:xfrm rot="5400000">
              <a:off x="5283079" y="1626645"/>
              <a:ext cx="3402378" cy="2520280"/>
            </a:xfrm>
            <a:prstGeom prst="rect">
              <a:avLst/>
            </a:prstGeom>
          </p:spPr>
        </p:pic>
      </p:grpSp>
      <p:sp>
        <p:nvSpPr>
          <p:cNvPr id="6" name="TextovéPole 5"/>
          <p:cNvSpPr txBox="1"/>
          <p:nvPr/>
        </p:nvSpPr>
        <p:spPr>
          <a:xfrm>
            <a:off x="785971" y="4587974"/>
            <a:ext cx="2709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</a:t>
            </a:r>
            <a:r>
              <a:rPr lang="cs-CZ" dirty="0" err="1"/>
              <a:t>Insky</a:t>
            </a:r>
            <a:r>
              <a:rPr lang="cs-CZ" dirty="0"/>
              <a:t> spol. s r.o.</a:t>
            </a:r>
          </a:p>
        </p:txBody>
      </p:sp>
    </p:spTree>
    <p:extLst>
      <p:ext uri="{BB962C8B-B14F-4D97-AF65-F5344CB8AC3E}">
        <p14:creationId xmlns:p14="http://schemas.microsoft.com/office/powerpoint/2010/main" val="124686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Hřiště v Rašovicích</a:t>
            </a:r>
            <a:endParaRPr lang="cs-CZ" sz="32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8" b="22173"/>
          <a:stretch/>
        </p:blipFill>
        <p:spPr>
          <a:xfrm>
            <a:off x="899592" y="1166327"/>
            <a:ext cx="7344816" cy="342164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85971" y="4587974"/>
            <a:ext cx="3713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Dodavatel: </a:t>
            </a:r>
            <a:r>
              <a:rPr lang="cs-CZ" dirty="0"/>
              <a:t>Bonita Group </a:t>
            </a:r>
            <a:r>
              <a:rPr lang="cs-CZ" dirty="0" err="1"/>
              <a:t>Service</a:t>
            </a:r>
            <a:r>
              <a:rPr lang="cs-CZ" dirty="0"/>
              <a:t> s.r.o.</a:t>
            </a:r>
          </a:p>
        </p:txBody>
      </p:sp>
    </p:spTree>
    <p:extLst>
      <p:ext uri="{BB962C8B-B14F-4D97-AF65-F5344CB8AC3E}">
        <p14:creationId xmlns:p14="http://schemas.microsoft.com/office/powerpoint/2010/main" val="292515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Úprava parkovacích zálivů ul. 17. listopadu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059582"/>
            <a:ext cx="4608512" cy="3456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81" y="1063228"/>
            <a:ext cx="3067480" cy="230061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581" y="3417178"/>
            <a:ext cx="1469912" cy="110243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148" y="3417178"/>
            <a:ext cx="1469913" cy="110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15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Komunikace ul. Pod Pivovarem</a:t>
            </a:r>
            <a:endParaRPr lang="cs-CZ" sz="20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86" y="1063228"/>
            <a:ext cx="4608512" cy="3456384"/>
          </a:xfr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9" y="1063227"/>
            <a:ext cx="3072042" cy="230403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9" y="3411601"/>
            <a:ext cx="1484784" cy="111358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982" y="3412552"/>
            <a:ext cx="1476079" cy="11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0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LETNÍ KINO - oplocení</a:t>
            </a:r>
            <a:endParaRPr lang="cs-CZ" sz="2000" b="1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3" y="1063226"/>
            <a:ext cx="4608513" cy="3456385"/>
          </a:xfr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9" y="2931790"/>
            <a:ext cx="2822793" cy="158782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19" y="1063226"/>
            <a:ext cx="2822793" cy="158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48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err="1" smtClean="0"/>
              <a:t>Předprostor</a:t>
            </a:r>
            <a:r>
              <a:rPr lang="cs-CZ" sz="2000" b="1" dirty="0" smtClean="0"/>
              <a:t> zámeckého parku u loděnice</a:t>
            </a:r>
            <a:endParaRPr lang="cs-CZ" sz="20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93" y="1063227"/>
            <a:ext cx="4608512" cy="34563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661" y="3395809"/>
            <a:ext cx="1470563" cy="11029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03" y="3388766"/>
            <a:ext cx="1479953" cy="110996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303" y="1063227"/>
            <a:ext cx="3103922" cy="206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err="1" smtClean="0"/>
              <a:t>sala</a:t>
            </a:r>
            <a:r>
              <a:rPr lang="cs-CZ" sz="2000" b="1" dirty="0" smtClean="0"/>
              <a:t> </a:t>
            </a:r>
            <a:r>
              <a:rPr lang="cs-CZ" sz="2000" b="1" dirty="0" err="1" smtClean="0"/>
              <a:t>terrena</a:t>
            </a:r>
            <a:r>
              <a:rPr lang="cs-CZ" sz="2000" b="1" dirty="0" smtClean="0"/>
              <a:t> - oprava fasád</a:t>
            </a:r>
            <a:endParaRPr lang="cs-CZ" sz="2000" b="1" dirty="0"/>
          </a:p>
        </p:txBody>
      </p:sp>
      <p:pic>
        <p:nvPicPr>
          <p:cNvPr id="17" name="Zástupný symbol pro obsah 1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6" y="1063226"/>
            <a:ext cx="4640636" cy="3480477"/>
          </a:xfr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063226"/>
            <a:ext cx="2869298" cy="215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573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565</Words>
  <Application>Microsoft Office PowerPoint</Application>
  <PresentationFormat>Předvádění na obrazovce (16:9)</PresentationFormat>
  <Paragraphs>120</Paragraphs>
  <Slides>42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7" baseType="lpstr">
      <vt:lpstr>Arial</vt:lpstr>
      <vt:lpstr>Calibri</vt:lpstr>
      <vt:lpstr>Verdana</vt:lpstr>
      <vt:lpstr>Wingdings</vt:lpstr>
      <vt:lpstr>Motiv systému Office</vt:lpstr>
      <vt:lpstr>Odbor výstavby a rozvoje města  Mgr. Vojtěch Marvan radní pro investice </vt:lpstr>
      <vt:lpstr>AQUAPARK – oprava obkladů a občerstvení</vt:lpstr>
      <vt:lpstr>STADION – oprava tréninkové stěny a WC </vt:lpstr>
      <vt:lpstr>PARKOVIŠTĚ ul. U Rybníka</vt:lpstr>
      <vt:lpstr>Úprava parkovacích zálivů ul. 17. listopadu</vt:lpstr>
      <vt:lpstr>Komunikace ul. Pod Pivovarem</vt:lpstr>
      <vt:lpstr>LETNÍ KINO - oplocení</vt:lpstr>
      <vt:lpstr>Předprostor zámeckého parku u loděnice</vt:lpstr>
      <vt:lpstr>sala terrena - oprava fasád</vt:lpstr>
      <vt:lpstr>MPZ - oprava fasády restaurace Peřeje</vt:lpstr>
      <vt:lpstr>MPZ - oprava fasády Welness Café</vt:lpstr>
      <vt:lpstr>ŠKOLSKÁ ZAŘÍZENÍ 2021</vt:lpstr>
      <vt:lpstr>Cyklostezka OHŘE – výměna povrchu</vt:lpstr>
      <vt:lpstr>Cyklostezka ul. Petlérská</vt:lpstr>
      <vt:lpstr>Technická a dopravní infrastruktura Ciboušovská</vt:lpstr>
      <vt:lpstr>KULTURNÍ DŮM - modernizace a dostavba</vt:lpstr>
      <vt:lpstr>Odbor komunikace a cestovního ruchu  Mgr. Vojtěch Marvan radní pro komunikaci a cestovní ruch</vt:lpstr>
      <vt:lpstr>Výběrové řízení na redaktora Kláštereckých novin</vt:lpstr>
      <vt:lpstr>Galerie Kryt</vt:lpstr>
      <vt:lpstr>Májový polibek</vt:lpstr>
      <vt:lpstr>Publikace</vt:lpstr>
      <vt:lpstr>Odbor finanční  Bc. Pavla Zemančíková radní pro ekonomiku </vt:lpstr>
      <vt:lpstr>Rozbor hospodaření města  k 31.05.2021</vt:lpstr>
      <vt:lpstr>Porovnání příjmu ze sdílených daní</vt:lpstr>
      <vt:lpstr>Financování rekonstrukce kulturního domu</vt:lpstr>
      <vt:lpstr>Odbor správy majetku a bytového fondu  Bc. Pavla Zemančíková radní pro správu majetku</vt:lpstr>
      <vt:lpstr>Spekulativní hala – IP Verne</vt:lpstr>
      <vt:lpstr>Popis objektu</vt:lpstr>
      <vt:lpstr>Půdorys objektu</vt:lpstr>
      <vt:lpstr>Prodej pozemků na výstavbu rodinných domů v lokalitě Ciboušovská</vt:lpstr>
      <vt:lpstr>Odbor sociálních věcí, školství a sportu  PhDr. Jiřina Malastová radní pro školství</vt:lpstr>
      <vt:lpstr>Informace z odboru</vt:lpstr>
      <vt:lpstr>Informace z odboru</vt:lpstr>
      <vt:lpstr>Školství</vt:lpstr>
      <vt:lpstr>Školství</vt:lpstr>
      <vt:lpstr>Školství</vt:lpstr>
      <vt:lpstr>Odbor místního hospodářství,  dopravy a životního prostředí  Ing. Jiří Jaroš radní pro místní hospodářství</vt:lpstr>
      <vt:lpstr>Rozšíření svozu tříděného odpadu</vt:lpstr>
      <vt:lpstr>Mytí nádob</vt:lpstr>
      <vt:lpstr>Kompostéry</vt:lpstr>
      <vt:lpstr>Opravy komunikací</vt:lpstr>
      <vt:lpstr>Hřiště v Rašovicích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Hodicová Radka, Dr. Ing.</cp:lastModifiedBy>
  <cp:revision>34</cp:revision>
  <dcterms:created xsi:type="dcterms:W3CDTF">2018-10-31T08:36:17Z</dcterms:created>
  <dcterms:modified xsi:type="dcterms:W3CDTF">2021-06-23T12:27:23Z</dcterms:modified>
</cp:coreProperties>
</file>