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84" r:id="rId2"/>
    <p:sldId id="256" r:id="rId3"/>
    <p:sldId id="268" r:id="rId4"/>
    <p:sldId id="273" r:id="rId5"/>
    <p:sldId id="272" r:id="rId6"/>
    <p:sldId id="274" r:id="rId7"/>
    <p:sldId id="275" r:id="rId8"/>
    <p:sldId id="276" r:id="rId9"/>
    <p:sldId id="282" r:id="rId10"/>
    <p:sldId id="277" r:id="rId11"/>
    <p:sldId id="278" r:id="rId12"/>
    <p:sldId id="279" r:id="rId13"/>
    <p:sldId id="280" r:id="rId14"/>
    <p:sldId id="269" r:id="rId15"/>
    <p:sldId id="270" r:id="rId16"/>
    <p:sldId id="271" r:id="rId17"/>
    <p:sldId id="281" r:id="rId18"/>
    <p:sldId id="285" r:id="rId19"/>
    <p:sldId id="286" r:id="rId20"/>
    <p:sldId id="287" r:id="rId21"/>
    <p:sldId id="264" r:id="rId22"/>
  </p:sldIdLst>
  <p:sldSz cx="12192000" cy="6858000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rokopec Jiří" userId="3ee515b9-fee0-47e4-973f-8a816b0964f7" providerId="ADAL" clId="{D41A6474-1387-4387-80E4-4E11EFFB3350}"/>
    <pc:docChg chg="undo redo custSel modSld">
      <pc:chgData name="Prokopec Jiří" userId="3ee515b9-fee0-47e4-973f-8a816b0964f7" providerId="ADAL" clId="{D41A6474-1387-4387-80E4-4E11EFFB3350}" dt="2023-02-09T13:28:57.863" v="23" actId="14100"/>
      <pc:docMkLst>
        <pc:docMk/>
      </pc:docMkLst>
      <pc:sldChg chg="modSp mod">
        <pc:chgData name="Prokopec Jiří" userId="3ee515b9-fee0-47e4-973f-8a816b0964f7" providerId="ADAL" clId="{D41A6474-1387-4387-80E4-4E11EFFB3350}" dt="2023-02-09T13:28:57.863" v="23" actId="14100"/>
        <pc:sldMkLst>
          <pc:docMk/>
          <pc:sldMk cId="405850423" sldId="271"/>
        </pc:sldMkLst>
        <pc:picChg chg="mod">
          <ac:chgData name="Prokopec Jiří" userId="3ee515b9-fee0-47e4-973f-8a816b0964f7" providerId="ADAL" clId="{D41A6474-1387-4387-80E4-4E11EFFB3350}" dt="2023-02-09T13:28:57.863" v="23" actId="14100"/>
          <ac:picMkLst>
            <pc:docMk/>
            <pc:sldMk cId="405850423" sldId="271"/>
            <ac:picMk id="6" creationId="{B1697257-ADB8-4556-12FF-021600F39637}"/>
          </ac:picMkLst>
        </pc:picChg>
        <pc:picChg chg="mod">
          <ac:chgData name="Prokopec Jiří" userId="3ee515b9-fee0-47e4-973f-8a816b0964f7" providerId="ADAL" clId="{D41A6474-1387-4387-80E4-4E11EFFB3350}" dt="2023-02-09T13:28:26.686" v="19" actId="1076"/>
          <ac:picMkLst>
            <pc:docMk/>
            <pc:sldMk cId="405850423" sldId="271"/>
            <ac:picMk id="8" creationId="{56BB2328-8B33-83BD-67F4-A4720478208F}"/>
          </ac:picMkLst>
        </pc:picChg>
        <pc:picChg chg="mod">
          <ac:chgData name="Prokopec Jiří" userId="3ee515b9-fee0-47e4-973f-8a816b0964f7" providerId="ADAL" clId="{D41A6474-1387-4387-80E4-4E11EFFB3350}" dt="2023-02-09T13:28:45.199" v="21" actId="14100"/>
          <ac:picMkLst>
            <pc:docMk/>
            <pc:sldMk cId="405850423" sldId="271"/>
            <ac:picMk id="10" creationId="{EAF45BCA-DC3D-0462-E44F-769E8DC5361C}"/>
          </ac:picMkLst>
        </pc:picChg>
        <pc:picChg chg="mod">
          <ac:chgData name="Prokopec Jiří" userId="3ee515b9-fee0-47e4-973f-8a816b0964f7" providerId="ADAL" clId="{D41A6474-1387-4387-80E4-4E11EFFB3350}" dt="2023-02-09T13:28:54.671" v="22" actId="14100"/>
          <ac:picMkLst>
            <pc:docMk/>
            <pc:sldMk cId="405850423" sldId="271"/>
            <ac:picMk id="12" creationId="{48E07CF1-E046-2B91-574C-6CB40ABFC34C}"/>
          </ac:picMkLst>
        </pc:picChg>
      </pc:sldChg>
      <pc:sldChg chg="modSp mod">
        <pc:chgData name="Prokopec Jiří" userId="3ee515b9-fee0-47e4-973f-8a816b0964f7" providerId="ADAL" clId="{D41A6474-1387-4387-80E4-4E11EFFB3350}" dt="2023-02-09T13:27:29.928" v="14" actId="14100"/>
        <pc:sldMkLst>
          <pc:docMk/>
          <pc:sldMk cId="2712051935" sldId="281"/>
        </pc:sldMkLst>
        <pc:picChg chg="mod">
          <ac:chgData name="Prokopec Jiří" userId="3ee515b9-fee0-47e4-973f-8a816b0964f7" providerId="ADAL" clId="{D41A6474-1387-4387-80E4-4E11EFFB3350}" dt="2023-02-09T13:27:29.928" v="14" actId="14100"/>
          <ac:picMkLst>
            <pc:docMk/>
            <pc:sldMk cId="2712051935" sldId="281"/>
            <ac:picMk id="6" creationId="{1E21079B-F801-8EB6-E625-F378BC49CF08}"/>
          </ac:picMkLst>
        </pc:picChg>
        <pc:picChg chg="mod">
          <ac:chgData name="Prokopec Jiří" userId="3ee515b9-fee0-47e4-973f-8a816b0964f7" providerId="ADAL" clId="{D41A6474-1387-4387-80E4-4E11EFFB3350}" dt="2023-02-09T13:27:22.269" v="12" actId="14100"/>
          <ac:picMkLst>
            <pc:docMk/>
            <pc:sldMk cId="2712051935" sldId="281"/>
            <ac:picMk id="12" creationId="{99FA44C2-BC6A-1EA5-DEE6-D677DE284AC6}"/>
          </ac:picMkLst>
        </pc:picChg>
      </pc:sldChg>
      <pc:sldChg chg="modSp mod">
        <pc:chgData name="Prokopec Jiří" userId="3ee515b9-fee0-47e4-973f-8a816b0964f7" providerId="ADAL" clId="{D41A6474-1387-4387-80E4-4E11EFFB3350}" dt="2023-02-07T13:06:45.814" v="1" actId="14734"/>
        <pc:sldMkLst>
          <pc:docMk/>
          <pc:sldMk cId="3435029833" sldId="285"/>
        </pc:sldMkLst>
        <pc:graphicFrameChg chg="modGraphic">
          <ac:chgData name="Prokopec Jiří" userId="3ee515b9-fee0-47e4-973f-8a816b0964f7" providerId="ADAL" clId="{D41A6474-1387-4387-80E4-4E11EFFB3350}" dt="2023-02-07T13:06:45.814" v="1" actId="14734"/>
          <ac:graphicFrameMkLst>
            <pc:docMk/>
            <pc:sldMk cId="3435029833" sldId="285"/>
            <ac:graphicFrameMk id="6" creationId="{F7112DD1-6961-4342-A123-C14D60DEC1CB}"/>
          </ac:graphicFrameMkLst>
        </pc:graphicFrameChg>
      </pc:sldChg>
      <pc:sldChg chg="delSp mod">
        <pc:chgData name="Prokopec Jiří" userId="3ee515b9-fee0-47e4-973f-8a816b0964f7" providerId="ADAL" clId="{D41A6474-1387-4387-80E4-4E11EFFB3350}" dt="2023-02-07T13:14:30.962" v="2" actId="478"/>
        <pc:sldMkLst>
          <pc:docMk/>
          <pc:sldMk cId="1478780078" sldId="287"/>
        </pc:sldMkLst>
        <pc:spChg chg="del">
          <ac:chgData name="Prokopec Jiří" userId="3ee515b9-fee0-47e4-973f-8a816b0964f7" providerId="ADAL" clId="{D41A6474-1387-4387-80E4-4E11EFFB3350}" dt="2023-02-07T13:14:30.962" v="2" actId="478"/>
          <ac:spMkLst>
            <pc:docMk/>
            <pc:sldMk cId="1478780078" sldId="287"/>
            <ac:spMk id="2" creationId="{BE8D7BDA-4A50-436A-B684-043201FEC9EC}"/>
          </ac:spMkLst>
        </pc:spChg>
      </pc:sldChg>
    </pc:docChg>
  </pc:docChgLst>
  <pc:docChgLst>
    <pc:chgData name="Prokopec Jiří" userId="3ee515b9-fee0-47e4-973f-8a816b0964f7" providerId="ADAL" clId="{0C4AB7CB-08CF-4E0F-97B6-D72E7111D35C}"/>
    <pc:docChg chg="custSel addSld delSld modSld">
      <pc:chgData name="Prokopec Jiří" userId="3ee515b9-fee0-47e4-973f-8a816b0964f7" providerId="ADAL" clId="{0C4AB7CB-08CF-4E0F-97B6-D72E7111D35C}" dt="2023-02-07T08:31:09.692" v="110" actId="14100"/>
      <pc:docMkLst>
        <pc:docMk/>
      </pc:docMkLst>
      <pc:sldChg chg="add">
        <pc:chgData name="Prokopec Jiří" userId="3ee515b9-fee0-47e4-973f-8a816b0964f7" providerId="ADAL" clId="{0C4AB7CB-08CF-4E0F-97B6-D72E7111D35C}" dt="2023-02-07T08:19:39.140" v="48"/>
        <pc:sldMkLst>
          <pc:docMk/>
          <pc:sldMk cId="3138071259" sldId="264"/>
        </pc:sldMkLst>
      </pc:sldChg>
      <pc:sldChg chg="del">
        <pc:chgData name="Prokopec Jiří" userId="3ee515b9-fee0-47e4-973f-8a816b0964f7" providerId="ADAL" clId="{0C4AB7CB-08CF-4E0F-97B6-D72E7111D35C}" dt="2023-02-07T08:19:43.183" v="49" actId="47"/>
        <pc:sldMkLst>
          <pc:docMk/>
          <pc:sldMk cId="766282974" sldId="283"/>
        </pc:sldMkLst>
      </pc:sldChg>
      <pc:sldChg chg="modSp add mod">
        <pc:chgData name="Prokopec Jiří" userId="3ee515b9-fee0-47e4-973f-8a816b0964f7" providerId="ADAL" clId="{0C4AB7CB-08CF-4E0F-97B6-D72E7111D35C}" dt="2023-02-07T08:16:07.994" v="47" actId="20577"/>
        <pc:sldMkLst>
          <pc:docMk/>
          <pc:sldMk cId="413865335" sldId="284"/>
        </pc:sldMkLst>
        <pc:spChg chg="mod">
          <ac:chgData name="Prokopec Jiří" userId="3ee515b9-fee0-47e4-973f-8a816b0964f7" providerId="ADAL" clId="{0C4AB7CB-08CF-4E0F-97B6-D72E7111D35C}" dt="2023-02-07T08:16:07.994" v="47" actId="20577"/>
          <ac:spMkLst>
            <pc:docMk/>
            <pc:sldMk cId="413865335" sldId="284"/>
            <ac:spMk id="3" creationId="{7EDE627D-1CEB-4DF6-B708-68FAECB0BA76}"/>
          </ac:spMkLst>
        </pc:spChg>
      </pc:sldChg>
      <pc:sldChg chg="addSp modSp add mod">
        <pc:chgData name="Prokopec Jiří" userId="3ee515b9-fee0-47e4-973f-8a816b0964f7" providerId="ADAL" clId="{0C4AB7CB-08CF-4E0F-97B6-D72E7111D35C}" dt="2023-02-07T08:30:13.140" v="105"/>
        <pc:sldMkLst>
          <pc:docMk/>
          <pc:sldMk cId="3435029833" sldId="285"/>
        </pc:sldMkLst>
        <pc:spChg chg="mod">
          <ac:chgData name="Prokopec Jiří" userId="3ee515b9-fee0-47e4-973f-8a816b0964f7" providerId="ADAL" clId="{0C4AB7CB-08CF-4E0F-97B6-D72E7111D35C}" dt="2023-02-07T08:20:19.248" v="75" actId="6549"/>
          <ac:spMkLst>
            <pc:docMk/>
            <pc:sldMk cId="3435029833" sldId="285"/>
            <ac:spMk id="2" creationId="{C9CD89BA-4925-499E-8AF9-554C1A4E8705}"/>
          </ac:spMkLst>
        </pc:spChg>
        <pc:graphicFrameChg chg="add mod">
          <ac:chgData name="Prokopec Jiří" userId="3ee515b9-fee0-47e4-973f-8a816b0964f7" providerId="ADAL" clId="{0C4AB7CB-08CF-4E0F-97B6-D72E7111D35C}" dt="2023-02-07T08:30:13.140" v="105"/>
          <ac:graphicFrameMkLst>
            <pc:docMk/>
            <pc:sldMk cId="3435029833" sldId="285"/>
            <ac:graphicFrameMk id="4" creationId="{4452395F-D0C8-4BA2-9A71-86C34CF0129F}"/>
          </ac:graphicFrameMkLst>
        </pc:graphicFrameChg>
        <pc:graphicFrameChg chg="mod modGraphic">
          <ac:chgData name="Prokopec Jiří" userId="3ee515b9-fee0-47e4-973f-8a816b0964f7" providerId="ADAL" clId="{0C4AB7CB-08CF-4E0F-97B6-D72E7111D35C}" dt="2023-02-07T08:29:22.556" v="102" actId="14734"/>
          <ac:graphicFrameMkLst>
            <pc:docMk/>
            <pc:sldMk cId="3435029833" sldId="285"/>
            <ac:graphicFrameMk id="6" creationId="{F7112DD1-6961-4342-A123-C14D60DEC1CB}"/>
          </ac:graphicFrameMkLst>
        </pc:graphicFrameChg>
      </pc:sldChg>
      <pc:sldChg chg="addSp delSp modSp add mod">
        <pc:chgData name="Prokopec Jiří" userId="3ee515b9-fee0-47e4-973f-8a816b0964f7" providerId="ADAL" clId="{0C4AB7CB-08CF-4E0F-97B6-D72E7111D35C}" dt="2023-02-07T08:31:09.692" v="110" actId="14100"/>
        <pc:sldMkLst>
          <pc:docMk/>
          <pc:sldMk cId="3816348346" sldId="286"/>
        </pc:sldMkLst>
        <pc:graphicFrameChg chg="add mod">
          <ac:chgData name="Prokopec Jiří" userId="3ee515b9-fee0-47e4-973f-8a816b0964f7" providerId="ADAL" clId="{0C4AB7CB-08CF-4E0F-97B6-D72E7111D35C}" dt="2023-02-07T08:31:09.692" v="110" actId="14100"/>
          <ac:graphicFrameMkLst>
            <pc:docMk/>
            <pc:sldMk cId="3816348346" sldId="286"/>
            <ac:graphicFrameMk id="5" creationId="{4452395F-D0C8-4BA2-9A71-86C34CF0129F}"/>
          </ac:graphicFrameMkLst>
        </pc:graphicFrameChg>
        <pc:graphicFrameChg chg="del">
          <ac:chgData name="Prokopec Jiří" userId="3ee515b9-fee0-47e4-973f-8a816b0964f7" providerId="ADAL" clId="{0C4AB7CB-08CF-4E0F-97B6-D72E7111D35C}" dt="2023-02-07T08:30:29.329" v="106" actId="21"/>
          <ac:graphicFrameMkLst>
            <pc:docMk/>
            <pc:sldMk cId="3816348346" sldId="286"/>
            <ac:graphicFrameMk id="6" creationId="{F65BAD8B-DD19-4048-ABAF-EBA107F49B98}"/>
          </ac:graphicFrameMkLst>
        </pc:graphicFrameChg>
      </pc:sldChg>
      <pc:sldChg chg="add">
        <pc:chgData name="Prokopec Jiří" userId="3ee515b9-fee0-47e4-973f-8a816b0964f7" providerId="ADAL" clId="{0C4AB7CB-08CF-4E0F-97B6-D72E7111D35C}" dt="2023-02-07T08:19:39.140" v="48"/>
        <pc:sldMkLst>
          <pc:docMk/>
          <pc:sldMk cId="1478780078" sldId="287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https://cezdata-my.sharepoint.com/personal/jiri_prokopec_cez_cz/Documents/Plocha/A_M&#283;stsk&#253;%20&#250;&#345;ad/Kl&#225;&#353;tereck&#225;%20kyselka/V&#253;sledovky/2022/Graf%20V&#253;sledovka_2022_p&#345;edb&#283;&#382;n&#225;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Tahoma"/>
                <a:ea typeface="Tahoma"/>
                <a:cs typeface="Tahoma"/>
              </a:defRPr>
            </a:pPr>
            <a:r>
              <a:rPr lang="cs-CZ"/>
              <a:t>Výkaz zisků a ztrát</a:t>
            </a:r>
          </a:p>
        </c:rich>
      </c:tx>
      <c:layout>
        <c:manualLayout>
          <c:xMode val="edge"/>
          <c:yMode val="edge"/>
          <c:x val="0.41012250639885894"/>
          <c:y val="3.22579016300317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5514925817518878E-2"/>
          <c:y val="0.16149464282896503"/>
          <c:w val="0.88569010901548606"/>
          <c:h val="0.66461847579673772"/>
        </c:manualLayout>
      </c:layout>
      <c:lineChart>
        <c:grouping val="standard"/>
        <c:varyColors val="0"/>
        <c:ser>
          <c:idx val="0"/>
          <c:order val="0"/>
          <c:tx>
            <c:v>Výnosy</c:v>
          </c:tx>
          <c:spPr>
            <a:ln w="12700">
              <a:solidFill>
                <a:srgbClr val="008000"/>
              </a:solidFill>
              <a:prstDash val="solid"/>
            </a:ln>
          </c:spPr>
          <c:marker>
            <c:symbol val="diamond"/>
            <c:size val="6"/>
            <c:spPr>
              <a:solidFill>
                <a:srgbClr val="008000"/>
              </a:solidFill>
              <a:ln>
                <a:solidFill>
                  <a:srgbClr val="008000"/>
                </a:solidFill>
                <a:prstDash val="solid"/>
              </a:ln>
            </c:spPr>
          </c:marker>
          <c:cat>
            <c:strRef>
              <c:f>Krok1_Vysledovka!$B$1:$M$1</c:f>
              <c:strCache>
                <c:ptCount val="12"/>
                <c:pt idx="0">
                  <c:v>leden</c:v>
                </c:pt>
                <c:pt idx="1">
                  <c:v>únor</c:v>
                </c:pt>
                <c:pt idx="2">
                  <c:v>březen</c:v>
                </c:pt>
                <c:pt idx="3">
                  <c:v>duben</c:v>
                </c:pt>
                <c:pt idx="4">
                  <c:v>květen</c:v>
                </c:pt>
                <c:pt idx="5">
                  <c:v>červen</c:v>
                </c:pt>
                <c:pt idx="6">
                  <c:v>červenec</c:v>
                </c:pt>
                <c:pt idx="7">
                  <c:v>srpen</c:v>
                </c:pt>
                <c:pt idx="8">
                  <c:v>září</c:v>
                </c:pt>
                <c:pt idx="9">
                  <c:v>říjen</c:v>
                </c:pt>
                <c:pt idx="10">
                  <c:v>listopad</c:v>
                </c:pt>
                <c:pt idx="11">
                  <c:v>prosinec</c:v>
                </c:pt>
              </c:strCache>
            </c:strRef>
          </c:cat>
          <c:val>
            <c:numRef>
              <c:f>Krok1_Vysledovka!$B$7:$M$7</c:f>
              <c:numCache>
                <c:formatCode>#,##0</c:formatCode>
                <c:ptCount val="12"/>
                <c:pt idx="0">
                  <c:v>1322195.1299999999</c:v>
                </c:pt>
                <c:pt idx="1">
                  <c:v>1282793.1000000001</c:v>
                </c:pt>
                <c:pt idx="2">
                  <c:v>1625254.08</c:v>
                </c:pt>
                <c:pt idx="3">
                  <c:v>1367662.39</c:v>
                </c:pt>
                <c:pt idx="4">
                  <c:v>1421511.77</c:v>
                </c:pt>
                <c:pt idx="5">
                  <c:v>1270637.4099999999</c:v>
                </c:pt>
                <c:pt idx="6">
                  <c:v>1357720.18</c:v>
                </c:pt>
                <c:pt idx="7">
                  <c:v>1275011.1399999999</c:v>
                </c:pt>
                <c:pt idx="8">
                  <c:v>1144792</c:v>
                </c:pt>
                <c:pt idx="9">
                  <c:v>1686889.17</c:v>
                </c:pt>
                <c:pt idx="10">
                  <c:v>1321504.71</c:v>
                </c:pt>
                <c:pt idx="11">
                  <c:v>1577293.02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D26-4029-B2DC-6D156C5E352A}"/>
            </c:ext>
          </c:extLst>
        </c:ser>
        <c:ser>
          <c:idx val="1"/>
          <c:order val="1"/>
          <c:tx>
            <c:v>Náklady</c:v>
          </c:tx>
          <c:spPr>
            <a:ln w="12700">
              <a:solidFill>
                <a:srgbClr val="FF0000"/>
              </a:solidFill>
              <a:prstDash val="solid"/>
            </a:ln>
          </c:spPr>
          <c:marker>
            <c:symbol val="triangle"/>
            <c:size val="6"/>
            <c:spPr>
              <a:solidFill>
                <a:srgbClr val="FF0000"/>
              </a:solidFill>
              <a:ln>
                <a:solidFill>
                  <a:srgbClr val="FF0000"/>
                </a:solidFill>
                <a:prstDash val="solid"/>
              </a:ln>
            </c:spPr>
          </c:marker>
          <c:cat>
            <c:strRef>
              <c:f>Krok1_Vysledovka!$B$1:$M$1</c:f>
              <c:strCache>
                <c:ptCount val="12"/>
                <c:pt idx="0">
                  <c:v>leden</c:v>
                </c:pt>
                <c:pt idx="1">
                  <c:v>únor</c:v>
                </c:pt>
                <c:pt idx="2">
                  <c:v>březen</c:v>
                </c:pt>
                <c:pt idx="3">
                  <c:v>duben</c:v>
                </c:pt>
                <c:pt idx="4">
                  <c:v>květen</c:v>
                </c:pt>
                <c:pt idx="5">
                  <c:v>červen</c:v>
                </c:pt>
                <c:pt idx="6">
                  <c:v>červenec</c:v>
                </c:pt>
                <c:pt idx="7">
                  <c:v>srpen</c:v>
                </c:pt>
                <c:pt idx="8">
                  <c:v>září</c:v>
                </c:pt>
                <c:pt idx="9">
                  <c:v>říjen</c:v>
                </c:pt>
                <c:pt idx="10">
                  <c:v>listopad</c:v>
                </c:pt>
                <c:pt idx="11">
                  <c:v>prosinec</c:v>
                </c:pt>
              </c:strCache>
            </c:strRef>
          </c:cat>
          <c:val>
            <c:numRef>
              <c:f>Krok1_Vysledovka!$B$20:$M$20</c:f>
              <c:numCache>
                <c:formatCode>#,##0</c:formatCode>
                <c:ptCount val="12"/>
                <c:pt idx="0">
                  <c:v>1114641.29</c:v>
                </c:pt>
                <c:pt idx="1">
                  <c:v>1205929.52</c:v>
                </c:pt>
                <c:pt idx="2">
                  <c:v>1079982.8600000001</c:v>
                </c:pt>
                <c:pt idx="3">
                  <c:v>1328955.78</c:v>
                </c:pt>
                <c:pt idx="4">
                  <c:v>1353450.74</c:v>
                </c:pt>
                <c:pt idx="5">
                  <c:v>1317769.1200000001</c:v>
                </c:pt>
                <c:pt idx="6">
                  <c:v>1497041.21</c:v>
                </c:pt>
                <c:pt idx="7">
                  <c:v>1272933.8799999999</c:v>
                </c:pt>
                <c:pt idx="8">
                  <c:v>1077828.04</c:v>
                </c:pt>
                <c:pt idx="9">
                  <c:v>1512488.46</c:v>
                </c:pt>
                <c:pt idx="10">
                  <c:v>1778602.33</c:v>
                </c:pt>
                <c:pt idx="11">
                  <c:v>2003383.37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D26-4029-B2DC-6D156C5E352A}"/>
            </c:ext>
          </c:extLst>
        </c:ser>
        <c:ser>
          <c:idx val="2"/>
          <c:order val="2"/>
          <c:tx>
            <c:v>Průběžný výsledek</c:v>
          </c:tx>
          <c:spPr>
            <a:ln w="25400">
              <a:solidFill>
                <a:srgbClr val="000080"/>
              </a:solidFill>
              <a:prstDash val="solid"/>
            </a:ln>
          </c:spPr>
          <c:marker>
            <c:symbol val="square"/>
            <c:size val="6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cat>
            <c:strRef>
              <c:f>Krok1_Vysledovka!$B$1:$M$1</c:f>
              <c:strCache>
                <c:ptCount val="12"/>
                <c:pt idx="0">
                  <c:v>leden</c:v>
                </c:pt>
                <c:pt idx="1">
                  <c:v>únor</c:v>
                </c:pt>
                <c:pt idx="2">
                  <c:v>březen</c:v>
                </c:pt>
                <c:pt idx="3">
                  <c:v>duben</c:v>
                </c:pt>
                <c:pt idx="4">
                  <c:v>květen</c:v>
                </c:pt>
                <c:pt idx="5">
                  <c:v>červen</c:v>
                </c:pt>
                <c:pt idx="6">
                  <c:v>červenec</c:v>
                </c:pt>
                <c:pt idx="7">
                  <c:v>srpen</c:v>
                </c:pt>
                <c:pt idx="8">
                  <c:v>září</c:v>
                </c:pt>
                <c:pt idx="9">
                  <c:v>říjen</c:v>
                </c:pt>
                <c:pt idx="10">
                  <c:v>listopad</c:v>
                </c:pt>
                <c:pt idx="11">
                  <c:v>prosinec</c:v>
                </c:pt>
              </c:strCache>
            </c:strRef>
          </c:cat>
          <c:val>
            <c:numRef>
              <c:f>Krok1_Vysledovka!$B$23:$M$23</c:f>
              <c:numCache>
                <c:formatCode>#,##0</c:formatCode>
                <c:ptCount val="12"/>
                <c:pt idx="0">
                  <c:v>207553.83999999985</c:v>
                </c:pt>
                <c:pt idx="1">
                  <c:v>284417.41999999993</c:v>
                </c:pt>
                <c:pt idx="2">
                  <c:v>829688.6399999999</c:v>
                </c:pt>
                <c:pt idx="3">
                  <c:v>868395.24999999977</c:v>
                </c:pt>
                <c:pt idx="4">
                  <c:v>936456.2799999998</c:v>
                </c:pt>
                <c:pt idx="5">
                  <c:v>889324.5699999996</c:v>
                </c:pt>
                <c:pt idx="6">
                  <c:v>750003.53999999957</c:v>
                </c:pt>
                <c:pt idx="7">
                  <c:v>752080.79999999958</c:v>
                </c:pt>
                <c:pt idx="8">
                  <c:v>819044.75999999954</c:v>
                </c:pt>
                <c:pt idx="9">
                  <c:v>993445.46999999951</c:v>
                </c:pt>
                <c:pt idx="10">
                  <c:v>536347.84999999939</c:v>
                </c:pt>
                <c:pt idx="11">
                  <c:v>110257.4999999993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D26-4029-B2DC-6D156C5E352A}"/>
            </c:ext>
          </c:extLst>
        </c:ser>
        <c:ser>
          <c:idx val="3"/>
          <c:order val="3"/>
          <c:tx>
            <c:v>Mzdy</c:v>
          </c:tx>
          <c:val>
            <c:numRef>
              <c:f>Krok1_Vysledovka!$B$15:$M$15</c:f>
              <c:numCache>
                <c:formatCode>#,##0</c:formatCode>
                <c:ptCount val="12"/>
                <c:pt idx="0">
                  <c:v>734098</c:v>
                </c:pt>
                <c:pt idx="1">
                  <c:v>713556</c:v>
                </c:pt>
                <c:pt idx="2">
                  <c:v>708507</c:v>
                </c:pt>
                <c:pt idx="3">
                  <c:v>746413</c:v>
                </c:pt>
                <c:pt idx="4">
                  <c:v>798339</c:v>
                </c:pt>
                <c:pt idx="5">
                  <c:v>807306</c:v>
                </c:pt>
                <c:pt idx="6">
                  <c:v>972648</c:v>
                </c:pt>
                <c:pt idx="7">
                  <c:v>800704</c:v>
                </c:pt>
                <c:pt idx="8">
                  <c:v>711422</c:v>
                </c:pt>
                <c:pt idx="9">
                  <c:v>713488</c:v>
                </c:pt>
                <c:pt idx="10">
                  <c:v>943059</c:v>
                </c:pt>
                <c:pt idx="11">
                  <c:v>962507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D26-4029-B2DC-6D156C5E35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36365752"/>
        <c:axId val="1"/>
      </c:lineChart>
      <c:catAx>
        <c:axId val="5363657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Tahoma"/>
                <a:ea typeface="Tahoma"/>
                <a:cs typeface="Tahoma"/>
              </a:defRPr>
            </a:pPr>
            <a:endParaRPr lang="cs-CZ"/>
          </a:p>
        </c:txPr>
        <c:crossAx val="1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Tahoma"/>
                <a:ea typeface="Tahoma"/>
                <a:cs typeface="Tahoma"/>
              </a:defRPr>
            </a:pPr>
            <a:endParaRPr lang="cs-CZ"/>
          </a:p>
        </c:txPr>
        <c:crossAx val="536365752"/>
        <c:crossesAt val="1"/>
        <c:crossBetween val="midCat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32139739356401786"/>
          <c:y val="0.93787659308117544"/>
          <c:w val="0.36069869678200894"/>
          <c:h val="4.2084168336673389E-2"/>
        </c:manualLayout>
      </c:layout>
      <c:overlay val="0"/>
      <c:txPr>
        <a:bodyPr/>
        <a:lstStyle/>
        <a:p>
          <a:pPr>
            <a:defRPr sz="845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cs-CZ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ABDA20-94A9-40C1-8DA6-8D73E7B1A5E6}" type="datetimeFigureOut">
              <a:rPr lang="cs-CZ" smtClean="0"/>
              <a:t>09.02.2023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27C5E-4E4E-4A6E-995C-24BD10EDE5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1764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EFB879-359C-41D4-88AE-D1607183A6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D8A0A0D-0145-4D98-B33B-B4174A635F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5F29714-7518-4D5B-8138-D34D48E64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D1E2-FF63-4B06-B6D4-CC37F0BFC839}" type="datetimeFigureOut">
              <a:rPr lang="cs-CZ" smtClean="0"/>
              <a:t>09.02.2023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E76DD92-EAD4-49F6-980B-84AFB29C8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38BE817-0361-423B-B964-31B124963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48E7B-1145-4C81-B17C-0E12C0809F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6517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71BCD6-2B46-4C1E-8D60-1005D2F94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1954B9C-9853-47B5-8282-E202D0ABC3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26B43C8-9325-4EF6-956F-A7A7DEE75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D1E2-FF63-4B06-B6D4-CC37F0BFC839}" type="datetimeFigureOut">
              <a:rPr lang="cs-CZ" smtClean="0"/>
              <a:t>09.02.2023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F980B0B-E2FF-4C24-8859-39905B9B3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1538656-13F8-42C1-B248-A437C2F71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48E7B-1145-4C81-B17C-0E12C0809F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6836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FDBB6B4A-6620-4DCB-8DFD-B0004F5C7A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B90B3F6-2889-4605-AC78-8694B2C968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90AD6A2-8A16-46AC-8A85-455B1C099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D1E2-FF63-4B06-B6D4-CC37F0BFC839}" type="datetimeFigureOut">
              <a:rPr lang="cs-CZ" smtClean="0"/>
              <a:t>09.02.2023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169A93C-1778-4F1F-ACDA-C1E5008A6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0AD3079-CA64-43A0-AFE3-DBCEB4C90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48E7B-1145-4C81-B17C-0E12C0809F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094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94127F-CE8F-4702-9E8E-8AA6C6D0B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B2341D-401A-4BE0-8434-86A6A4EC2D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C3F5300-5DB0-485C-831A-A298B222F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D1E2-FF63-4B06-B6D4-CC37F0BFC839}" type="datetimeFigureOut">
              <a:rPr lang="cs-CZ" smtClean="0"/>
              <a:t>09.02.2023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F7A9563-E8DB-41F8-B18A-365D66204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51A84FE-6FB4-4F24-85D7-DDB7043B8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48E7B-1145-4C81-B17C-0E12C0809F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9996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03C4BD-259B-4636-8C14-F0657A25D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D2BB843-BC7F-4DB6-ADD5-20592E79C5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1BD564A-FF1B-4656-9883-7A4A67011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D1E2-FF63-4B06-B6D4-CC37F0BFC839}" type="datetimeFigureOut">
              <a:rPr lang="cs-CZ" smtClean="0"/>
              <a:t>09.02.2023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1F72FA0-482B-4DB4-9DFE-4A0980EB4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CBF8BA1-CA93-42DC-9BF2-376F873D5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48E7B-1145-4C81-B17C-0E12C0809F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8492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05988B-2EFD-4045-901E-6E51AFE69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25A967-BB38-47A9-BE9C-14E94EF6DB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DBFA223-A8D0-49DE-95F4-0A5A4E4070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520891A-7A34-4AE0-AD3D-E56149417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D1E2-FF63-4B06-B6D4-CC37F0BFC839}" type="datetimeFigureOut">
              <a:rPr lang="cs-CZ" smtClean="0"/>
              <a:t>09.02.2023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A15EBD8-C9AD-418F-8290-2F016F9BD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BF69993-C5CD-48DD-A06E-CA7C3939E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48E7B-1145-4C81-B17C-0E12C0809F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5635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AFB71B-51F1-4F2D-8299-CE03B76EA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0CF278F-4327-443C-BB35-5A43798799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72CBDD7-7E2D-4C68-97FB-75DC348E08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6766C46-CFD2-4FF4-90E6-A47BD50397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FA4DCD2D-8107-4928-9FD4-72D498B435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908BA4E-FD69-42CC-8262-2F54C76C6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D1E2-FF63-4B06-B6D4-CC37F0BFC839}" type="datetimeFigureOut">
              <a:rPr lang="cs-CZ" smtClean="0"/>
              <a:t>09.02.2023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72D1AD8-D742-440E-BC35-C2F525381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E5F0F37-72CE-426C-9A79-598E1C3D8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48E7B-1145-4C81-B17C-0E12C0809F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6723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C5413F-1500-40D9-8571-1B031A39D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0907D31-52E9-407D-82CB-910BA114A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D1E2-FF63-4B06-B6D4-CC37F0BFC839}" type="datetimeFigureOut">
              <a:rPr lang="cs-CZ" smtClean="0"/>
              <a:t>09.02.2023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816570F-DD5B-4EB8-B0EE-899BDCBB4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D65F4F0-5E86-44EC-A3BF-AB1AD18EC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48E7B-1145-4C81-B17C-0E12C0809F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9677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B3A3E41-71AA-43A6-8FA3-6A7B0B6E5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D1E2-FF63-4B06-B6D4-CC37F0BFC839}" type="datetimeFigureOut">
              <a:rPr lang="cs-CZ" smtClean="0"/>
              <a:t>09.02.2023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46AD8F5-6D55-43CA-8485-548274A90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99544E8-570C-4F0C-9197-96767E2B1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48E7B-1145-4C81-B17C-0E12C0809F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5877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C53C23-15E0-4B66-99CB-2FC80F446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E4244A-B9D0-4042-B4A3-4C03B2ACE4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3A00911-A6B8-4607-B075-135A892360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997E6B2-C590-45A9-953F-AF431BF3D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D1E2-FF63-4B06-B6D4-CC37F0BFC839}" type="datetimeFigureOut">
              <a:rPr lang="cs-CZ" smtClean="0"/>
              <a:t>09.02.2023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3EB4CFD-B363-4FAE-A975-2823F66D1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9290F17-2E0E-4F04-9F4E-2DBEE3B55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48E7B-1145-4C81-B17C-0E12C0809F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8286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F8039F-F5BA-4251-A5B4-42B5BD83D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27E3651-B29D-40A2-AB1D-6B5684CFB3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B6A1299-35E3-4103-8E08-8E84BCD021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BD5BFE1-6C54-4A39-89FB-21E26A862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D1E2-FF63-4B06-B6D4-CC37F0BFC839}" type="datetimeFigureOut">
              <a:rPr lang="cs-CZ" smtClean="0"/>
              <a:t>09.02.2023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9792F2C-7708-467E-90AD-59D008572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EBD7393-6F01-4049-ADD6-22DAE099A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48E7B-1145-4C81-B17C-0E12C0809F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650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261068A9-2C0C-440D-997E-422FA29FB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4F39A1B-18C6-4B36-B3A7-1DA7B75A84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7B384E1-DFD1-4720-BA6C-45FAAC849F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ACD1E2-FF63-4B06-B6D4-CC37F0BFC839}" type="datetimeFigureOut">
              <a:rPr lang="cs-CZ" smtClean="0"/>
              <a:t>09.02.2023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FCD7BCC-6EE0-4209-A072-5B545A8646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4E766B9-7DFC-43B3-9D1D-882FC11322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448E7B-1145-4C81-B17C-0E12C0809F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4082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7EDE627D-1CEB-4DF6-B708-68FAECB0BA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272938"/>
            <a:ext cx="9144000" cy="4193176"/>
          </a:xfrm>
        </p:spPr>
        <p:txBody>
          <a:bodyPr>
            <a:normAutofit fontScale="70000" lnSpcReduction="20000"/>
          </a:bodyPr>
          <a:lstStyle/>
          <a:p>
            <a:r>
              <a:rPr lang="cs-CZ" sz="6000" b="1" dirty="0"/>
              <a:t>INFORMACE </a:t>
            </a:r>
          </a:p>
          <a:p>
            <a:pPr algn="l"/>
            <a:r>
              <a:rPr lang="cs-CZ" sz="6000" b="1" dirty="0"/>
              <a:t>a)	O ČINNOSTECH V MĚSÍCÍCH 09/2022 	AŽ 12/2022.</a:t>
            </a:r>
          </a:p>
          <a:p>
            <a:pPr algn="l"/>
            <a:endParaRPr lang="cs-CZ" sz="3800" b="1" dirty="0"/>
          </a:p>
          <a:p>
            <a:pPr algn="l"/>
            <a:r>
              <a:rPr lang="cs-CZ" sz="6000" b="1" dirty="0"/>
              <a:t>b)	O PŘEDBĚŽNÉM HOSPODÁŘSKÉM 	VÝSLEDKU ZA ROK 2022.</a:t>
            </a:r>
          </a:p>
          <a:p>
            <a:pPr algn="l"/>
            <a:endParaRPr lang="cs-CZ" sz="1900" b="1" dirty="0"/>
          </a:p>
          <a:p>
            <a:pPr algn="l"/>
            <a:endParaRPr lang="cs-CZ" sz="1900" b="1" dirty="0"/>
          </a:p>
          <a:p>
            <a:pPr algn="l"/>
            <a:r>
              <a:rPr lang="cs-CZ" sz="1900" b="1" dirty="0"/>
              <a:t>Zpracoval:	Prokopec Jiří </a:t>
            </a:r>
          </a:p>
          <a:p>
            <a:pPr algn="l"/>
            <a:r>
              <a:rPr lang="cs-CZ" sz="1900" b="1" dirty="0"/>
              <a:t>Datum: 	07.02. 2023</a:t>
            </a:r>
            <a:endParaRPr lang="cs-CZ" sz="1900" dirty="0"/>
          </a:p>
        </p:txBody>
      </p:sp>
      <p:pic>
        <p:nvPicPr>
          <p:cNvPr id="4" name="Obrázek 3" descr="3-JPG">
            <a:extLst>
              <a:ext uri="{FF2B5EF4-FFF2-40B4-BE49-F238E27FC236}">
                <a16:creationId xmlns:a16="http://schemas.microsoft.com/office/drawing/2014/main" id="{0B311E82-6E29-4542-A2AC-1F15DE1C4DC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726" y="586638"/>
            <a:ext cx="6195694" cy="13620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38653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C04A25-1E29-561F-3812-7DFECFA0C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a komunikací.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0039120F-31CA-7B15-EB85-83631A70997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32" y="1954285"/>
            <a:ext cx="5452242" cy="4359803"/>
          </a:xfrm>
        </p:spPr>
      </p:pic>
      <p:pic>
        <p:nvPicPr>
          <p:cNvPr id="12" name="Zástupný obsah 11">
            <a:extLst>
              <a:ext uri="{FF2B5EF4-FFF2-40B4-BE49-F238E27FC236}">
                <a16:creationId xmlns:a16="http://schemas.microsoft.com/office/drawing/2014/main" id="{83E42397-30AC-414F-FCF1-8BF852B1656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627" y="1954285"/>
            <a:ext cx="5452242" cy="4359803"/>
          </a:xfrm>
        </p:spPr>
      </p:pic>
    </p:spTree>
    <p:extLst>
      <p:ext uri="{BB962C8B-B14F-4D97-AF65-F5344CB8AC3E}">
        <p14:creationId xmlns:p14="http://schemas.microsoft.com/office/powerpoint/2010/main" val="28324002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1A89B5-7E3F-3D25-379B-AEA3ECB04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Dále proběhly podzimní seče travního porostu, úklid spadaného listí,</a:t>
            </a:r>
          </a:p>
        </p:txBody>
      </p:sp>
      <p:pic>
        <p:nvPicPr>
          <p:cNvPr id="16" name="Zástupný obsah 15">
            <a:extLst>
              <a:ext uri="{FF2B5EF4-FFF2-40B4-BE49-F238E27FC236}">
                <a16:creationId xmlns:a16="http://schemas.microsoft.com/office/drawing/2014/main" id="{EA0B10F5-B142-D57A-F932-3AC024F0184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207" y="1825625"/>
            <a:ext cx="5470634" cy="4351338"/>
          </a:xfrm>
        </p:spPr>
      </p:pic>
      <p:pic>
        <p:nvPicPr>
          <p:cNvPr id="20" name="Zástupný obsah 19">
            <a:extLst>
              <a:ext uri="{FF2B5EF4-FFF2-40B4-BE49-F238E27FC236}">
                <a16:creationId xmlns:a16="http://schemas.microsoft.com/office/drawing/2014/main" id="{AC2086F3-9B24-1E06-E4C6-A4079AAE7C2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59" y="1825625"/>
            <a:ext cx="5604641" cy="4351338"/>
          </a:xfrm>
        </p:spPr>
      </p:pic>
    </p:spTree>
    <p:extLst>
      <p:ext uri="{BB962C8B-B14F-4D97-AF65-F5344CB8AC3E}">
        <p14:creationId xmlns:p14="http://schemas.microsoft.com/office/powerpoint/2010/main" val="3474706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92E774-909A-167D-7221-6B7227059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podzimní výsadba rostlin,</a:t>
            </a:r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6B0839D9-7D30-AB41-A0E9-F69C79036E1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683" y="1825625"/>
            <a:ext cx="3318641" cy="4351338"/>
          </a:xfrm>
        </p:spPr>
      </p:pic>
      <p:pic>
        <p:nvPicPr>
          <p:cNvPr id="12" name="Zástupný obsah 11">
            <a:extLst>
              <a:ext uri="{FF2B5EF4-FFF2-40B4-BE49-F238E27FC236}">
                <a16:creationId xmlns:a16="http://schemas.microsoft.com/office/drawing/2014/main" id="{9698D547-9D3F-FB00-E2DF-AC491EB8051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5625"/>
            <a:ext cx="5181600" cy="4351338"/>
          </a:xfrm>
        </p:spPr>
      </p:pic>
    </p:spTree>
    <p:extLst>
      <p:ext uri="{BB962C8B-B14F-4D97-AF65-F5344CB8AC3E}">
        <p14:creationId xmlns:p14="http://schemas.microsoft.com/office/powerpoint/2010/main" val="13275347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A25FEB-2940-92E1-9617-85EAE22B2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prořezávky a kácení dřevin, včetně frézování pařezů.</a:t>
            </a:r>
          </a:p>
        </p:txBody>
      </p:sp>
      <p:pic>
        <p:nvPicPr>
          <p:cNvPr id="12" name="Zástupný obsah 11">
            <a:extLst>
              <a:ext uri="{FF2B5EF4-FFF2-40B4-BE49-F238E27FC236}">
                <a16:creationId xmlns:a16="http://schemas.microsoft.com/office/drawing/2014/main" id="{92BEEBE1-137D-C6C1-A68F-5ED64ED96FC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804505"/>
            <a:ext cx="5181600" cy="3530413"/>
          </a:xfrm>
        </p:spPr>
      </p:pic>
      <p:pic>
        <p:nvPicPr>
          <p:cNvPr id="10" name="Zástupný obsah 9">
            <a:extLst>
              <a:ext uri="{FF2B5EF4-FFF2-40B4-BE49-F238E27FC236}">
                <a16:creationId xmlns:a16="http://schemas.microsoft.com/office/drawing/2014/main" id="{F270611B-C4CC-3C47-A663-B353F839DE2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082" y="1667669"/>
            <a:ext cx="3254800" cy="4667250"/>
          </a:xfrm>
        </p:spPr>
      </p:pic>
    </p:spTree>
    <p:extLst>
      <p:ext uri="{BB962C8B-B14F-4D97-AF65-F5344CB8AC3E}">
        <p14:creationId xmlns:p14="http://schemas.microsoft.com/office/powerpoint/2010/main" val="36590551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8C3021-98EC-9FD4-42BE-E39C7350E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Také jsme provedli opravu autobusové zastávky v Rašovicích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8D35B0BD-9EE3-3236-1441-C6C8FA2FAF2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904" y="2222938"/>
            <a:ext cx="5502166" cy="3716274"/>
          </a:xfrm>
        </p:spPr>
      </p:pic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7AD6854A-7DC4-2567-F585-AB88D56EE39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222936"/>
            <a:ext cx="5181600" cy="3716275"/>
          </a:xfrm>
        </p:spPr>
      </p:pic>
    </p:spTree>
    <p:extLst>
      <p:ext uri="{BB962C8B-B14F-4D97-AF65-F5344CB8AC3E}">
        <p14:creationId xmlns:p14="http://schemas.microsoft.com/office/powerpoint/2010/main" val="7705282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DFA535-466E-62E5-E108-8E12DBC30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a opravovali další městské byty.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E88F1882-092E-AC4F-A481-2CA38FC274D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63376"/>
            <a:ext cx="5181600" cy="3875836"/>
          </a:xfrm>
        </p:spPr>
      </p:pic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3E939706-8DB8-C7F8-DE00-7857A54B235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63376"/>
            <a:ext cx="5181600" cy="3875836"/>
          </a:xfrm>
        </p:spPr>
      </p:pic>
    </p:spTree>
    <p:extLst>
      <p:ext uri="{BB962C8B-B14F-4D97-AF65-F5344CB8AC3E}">
        <p14:creationId xmlns:p14="http://schemas.microsoft.com/office/powerpoint/2010/main" val="36742251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B1697257-ADB8-4556-12FF-021600F3963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688" y="149772"/>
            <a:ext cx="4605351" cy="3215099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56BB2328-8B33-83BD-67F4-A4720478208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5102" y="149772"/>
            <a:ext cx="4697210" cy="3279228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EAF45BCA-DC3D-0462-E44F-769E8DC5361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5102" y="3598722"/>
            <a:ext cx="4697210" cy="3171528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48E07CF1-E046-2B91-574C-6CB40ABFC34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687" y="3598722"/>
            <a:ext cx="4605352" cy="3109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504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8E3431-B6CF-079E-9C19-BB69640A5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Do kompostárny bylo za letošní sezonu odvezeno více než 350 tun biomasy. 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1E21079B-F801-8EB6-E625-F378BC49CF0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" y="2175728"/>
            <a:ext cx="6174297" cy="4317147"/>
          </a:xfrm>
        </p:spPr>
      </p:pic>
      <p:pic>
        <p:nvPicPr>
          <p:cNvPr id="12" name="Zástupný obsah 11">
            <a:extLst>
              <a:ext uri="{FF2B5EF4-FFF2-40B4-BE49-F238E27FC236}">
                <a16:creationId xmlns:a16="http://schemas.microsoft.com/office/drawing/2014/main" id="{99FA44C2-BC6A-1EA5-DEE6-D677DE284AC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855" y="2175728"/>
            <a:ext cx="5584932" cy="4317147"/>
          </a:xfrm>
        </p:spPr>
      </p:pic>
    </p:spTree>
    <p:extLst>
      <p:ext uri="{BB962C8B-B14F-4D97-AF65-F5344CB8AC3E}">
        <p14:creationId xmlns:p14="http://schemas.microsoft.com/office/powerpoint/2010/main" val="27120519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CD89BA-4925-499E-8AF9-554C1A4E8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65126"/>
            <a:ext cx="10515600" cy="314382"/>
          </a:xfrm>
        </p:spPr>
        <p:txBody>
          <a:bodyPr>
            <a:noAutofit/>
          </a:bodyPr>
          <a:lstStyle/>
          <a:p>
            <a:r>
              <a:rPr lang="cs-CZ" sz="3600" b="1" dirty="0"/>
              <a:t>Předběžný hospodářský výsledek za rok 2022</a:t>
            </a: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F7112DD1-6961-4342-A123-C14D60DEC1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6548947"/>
              </p:ext>
            </p:extLst>
          </p:nvPr>
        </p:nvGraphicFramePr>
        <p:xfrm>
          <a:off x="894476" y="838899"/>
          <a:ext cx="10346771" cy="57937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33976">
                  <a:extLst>
                    <a:ext uri="{9D8B030D-6E8A-4147-A177-3AD203B41FA5}">
                      <a16:colId xmlns:a16="http://schemas.microsoft.com/office/drawing/2014/main" val="1523846045"/>
                    </a:ext>
                  </a:extLst>
                </a:gridCol>
                <a:gridCol w="757361">
                  <a:extLst>
                    <a:ext uri="{9D8B030D-6E8A-4147-A177-3AD203B41FA5}">
                      <a16:colId xmlns:a16="http://schemas.microsoft.com/office/drawing/2014/main" val="2063656224"/>
                    </a:ext>
                  </a:extLst>
                </a:gridCol>
                <a:gridCol w="771787">
                  <a:extLst>
                    <a:ext uri="{9D8B030D-6E8A-4147-A177-3AD203B41FA5}">
                      <a16:colId xmlns:a16="http://schemas.microsoft.com/office/drawing/2014/main" val="2017735117"/>
                    </a:ext>
                  </a:extLst>
                </a:gridCol>
                <a:gridCol w="813732">
                  <a:extLst>
                    <a:ext uri="{9D8B030D-6E8A-4147-A177-3AD203B41FA5}">
                      <a16:colId xmlns:a16="http://schemas.microsoft.com/office/drawing/2014/main" val="3106365264"/>
                    </a:ext>
                  </a:extLst>
                </a:gridCol>
                <a:gridCol w="755009">
                  <a:extLst>
                    <a:ext uri="{9D8B030D-6E8A-4147-A177-3AD203B41FA5}">
                      <a16:colId xmlns:a16="http://schemas.microsoft.com/office/drawing/2014/main" val="4129727786"/>
                    </a:ext>
                  </a:extLst>
                </a:gridCol>
                <a:gridCol w="713065">
                  <a:extLst>
                    <a:ext uri="{9D8B030D-6E8A-4147-A177-3AD203B41FA5}">
                      <a16:colId xmlns:a16="http://schemas.microsoft.com/office/drawing/2014/main" val="4085433477"/>
                    </a:ext>
                  </a:extLst>
                </a:gridCol>
                <a:gridCol w="679508">
                  <a:extLst>
                    <a:ext uri="{9D8B030D-6E8A-4147-A177-3AD203B41FA5}">
                      <a16:colId xmlns:a16="http://schemas.microsoft.com/office/drawing/2014/main" val="2054086030"/>
                    </a:ext>
                  </a:extLst>
                </a:gridCol>
                <a:gridCol w="729842">
                  <a:extLst>
                    <a:ext uri="{9D8B030D-6E8A-4147-A177-3AD203B41FA5}">
                      <a16:colId xmlns:a16="http://schemas.microsoft.com/office/drawing/2014/main" val="886725487"/>
                    </a:ext>
                  </a:extLst>
                </a:gridCol>
                <a:gridCol w="671119">
                  <a:extLst>
                    <a:ext uri="{9D8B030D-6E8A-4147-A177-3AD203B41FA5}">
                      <a16:colId xmlns:a16="http://schemas.microsoft.com/office/drawing/2014/main" val="937602750"/>
                    </a:ext>
                  </a:extLst>
                </a:gridCol>
                <a:gridCol w="738231">
                  <a:extLst>
                    <a:ext uri="{9D8B030D-6E8A-4147-A177-3AD203B41FA5}">
                      <a16:colId xmlns:a16="http://schemas.microsoft.com/office/drawing/2014/main" val="95836342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498078269"/>
                    </a:ext>
                  </a:extLst>
                </a:gridCol>
                <a:gridCol w="788566">
                  <a:extLst>
                    <a:ext uri="{9D8B030D-6E8A-4147-A177-3AD203B41FA5}">
                      <a16:colId xmlns:a16="http://schemas.microsoft.com/office/drawing/2014/main" val="4189720130"/>
                    </a:ext>
                  </a:extLst>
                </a:gridCol>
                <a:gridCol w="780175">
                  <a:extLst>
                    <a:ext uri="{9D8B030D-6E8A-4147-A177-3AD203B41FA5}">
                      <a16:colId xmlns:a16="http://schemas.microsoft.com/office/drawing/2014/main" val="363308084"/>
                    </a:ext>
                  </a:extLst>
                </a:gridCol>
              </a:tblGrid>
              <a:tr h="200882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1" i="0" u="none" strike="noStrike" dirty="0">
                          <a:effectLst/>
                          <a:latin typeface="Tahoma" panose="020B0604030504040204" pitchFamily="34" charset="0"/>
                        </a:rPr>
                        <a:t>VÝSLEDOVKA  2022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1" i="0" u="none" strike="noStrike" dirty="0">
                          <a:effectLst/>
                          <a:latin typeface="Tahoma" panose="020B0604030504040204" pitchFamily="34" charset="0"/>
                        </a:rPr>
                        <a:t>leden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1" i="0" u="none" strike="noStrike">
                          <a:effectLst/>
                          <a:latin typeface="Tahoma" panose="020B0604030504040204" pitchFamily="34" charset="0"/>
                        </a:rPr>
                        <a:t>únor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1" i="0" u="none" strike="noStrike">
                          <a:effectLst/>
                          <a:latin typeface="Tahoma" panose="020B0604030504040204" pitchFamily="34" charset="0"/>
                        </a:rPr>
                        <a:t>březen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1" i="0" u="none" strike="noStrike">
                          <a:effectLst/>
                          <a:latin typeface="Tahoma" panose="020B0604030504040204" pitchFamily="34" charset="0"/>
                        </a:rPr>
                        <a:t>duben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1" i="0" u="none" strike="noStrike">
                          <a:effectLst/>
                          <a:latin typeface="Tahoma" panose="020B0604030504040204" pitchFamily="34" charset="0"/>
                        </a:rPr>
                        <a:t>květen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1" i="0" u="none" strike="noStrike">
                          <a:effectLst/>
                          <a:latin typeface="Tahoma" panose="020B0604030504040204" pitchFamily="34" charset="0"/>
                        </a:rPr>
                        <a:t>červen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1" i="0" u="none" strike="noStrike">
                          <a:effectLst/>
                          <a:latin typeface="Tahoma" panose="020B0604030504040204" pitchFamily="34" charset="0"/>
                        </a:rPr>
                        <a:t>červenec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1" i="0" u="none" strike="noStrike">
                          <a:effectLst/>
                          <a:latin typeface="Tahoma" panose="020B0604030504040204" pitchFamily="34" charset="0"/>
                        </a:rPr>
                        <a:t>srpen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1" i="0" u="none" strike="noStrike">
                          <a:effectLst/>
                          <a:latin typeface="Tahoma" panose="020B0604030504040204" pitchFamily="34" charset="0"/>
                        </a:rPr>
                        <a:t>září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1" i="0" u="none" strike="noStrike">
                          <a:effectLst/>
                          <a:latin typeface="Tahoma" panose="020B0604030504040204" pitchFamily="34" charset="0"/>
                        </a:rPr>
                        <a:t>říjen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1" i="0" u="none" strike="noStrike" dirty="0">
                          <a:effectLst/>
                          <a:latin typeface="Tahoma" panose="020B0604030504040204" pitchFamily="34" charset="0"/>
                        </a:rPr>
                        <a:t>listopad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1" i="0" u="none" strike="noStrike">
                          <a:effectLst/>
                          <a:latin typeface="Tahoma" panose="020B0604030504040204" pitchFamily="34" charset="0"/>
                        </a:rPr>
                        <a:t>prosinec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83068423"/>
                  </a:ext>
                </a:extLst>
              </a:tr>
              <a:tr h="21009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zeleň, prav činn, ostat 602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1 322 195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1 282 793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1 625 254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1 367 662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1 421 512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1 270 637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1 357 720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1 275 011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1 144 792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1 686 889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effectLst/>
                          <a:latin typeface="Arial" panose="020B0604020202020204" pitchFamily="34" charset="0"/>
                        </a:rPr>
                        <a:t>1 321 505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1 577 293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00439080"/>
                  </a:ext>
                </a:extLst>
              </a:tr>
              <a:tr h="21009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tržby z prodeje 641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91753364"/>
                  </a:ext>
                </a:extLst>
              </a:tr>
              <a:tr h="21009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dotace ÚP 648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20665"/>
                  </a:ext>
                </a:extLst>
              </a:tr>
              <a:tr h="411735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mimořádné prov výnosy 649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37047322"/>
                  </a:ext>
                </a:extLst>
              </a:tr>
              <a:tr h="21009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Ostatní výnosy 668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09617647"/>
                  </a:ext>
                </a:extLst>
              </a:tr>
              <a:tr h="21009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1" i="0" u="none" strike="noStrike">
                          <a:effectLst/>
                          <a:latin typeface="Tahoma" panose="020B0604030504040204" pitchFamily="34" charset="0"/>
                        </a:rPr>
                        <a:t>VÝNOSY CELKEM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1" i="0" u="none" strike="noStrike">
                          <a:effectLst/>
                          <a:latin typeface="Tahoma" panose="020B0604030504040204" pitchFamily="34" charset="0"/>
                        </a:rPr>
                        <a:t>1 322 195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1" i="0" u="none" strike="noStrike">
                          <a:effectLst/>
                          <a:latin typeface="Tahoma" panose="020B0604030504040204" pitchFamily="34" charset="0"/>
                        </a:rPr>
                        <a:t>1 282 793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1" i="0" u="none" strike="noStrike">
                          <a:effectLst/>
                          <a:latin typeface="Tahoma" panose="020B0604030504040204" pitchFamily="34" charset="0"/>
                        </a:rPr>
                        <a:t>1 625 254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1" i="0" u="none" strike="noStrike">
                          <a:effectLst/>
                          <a:latin typeface="Tahoma" panose="020B0604030504040204" pitchFamily="34" charset="0"/>
                        </a:rPr>
                        <a:t>1 367 662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1" i="0" u="none" strike="noStrike">
                          <a:effectLst/>
                          <a:latin typeface="Tahoma" panose="020B0604030504040204" pitchFamily="34" charset="0"/>
                        </a:rPr>
                        <a:t>1 421 512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1" i="0" u="none" strike="noStrike">
                          <a:effectLst/>
                          <a:latin typeface="Tahoma" panose="020B0604030504040204" pitchFamily="34" charset="0"/>
                        </a:rPr>
                        <a:t>1 270 637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1" i="0" u="none" strike="noStrike">
                          <a:effectLst/>
                          <a:latin typeface="Tahoma" panose="020B0604030504040204" pitchFamily="34" charset="0"/>
                        </a:rPr>
                        <a:t>1 357 720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1" i="0" u="none" strike="noStrike">
                          <a:effectLst/>
                          <a:latin typeface="Tahoma" panose="020B0604030504040204" pitchFamily="34" charset="0"/>
                        </a:rPr>
                        <a:t>1 275 011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1" i="0" u="none" strike="noStrike">
                          <a:effectLst/>
                          <a:latin typeface="Tahoma" panose="020B0604030504040204" pitchFamily="34" charset="0"/>
                        </a:rPr>
                        <a:t>1 144 792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1" i="0" u="none" strike="noStrike">
                          <a:effectLst/>
                          <a:latin typeface="Tahoma" panose="020B0604030504040204" pitchFamily="34" charset="0"/>
                        </a:rPr>
                        <a:t>1 686 889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1" i="0" u="none" strike="noStrike">
                          <a:effectLst/>
                          <a:latin typeface="Tahoma" panose="020B0604030504040204" pitchFamily="34" charset="0"/>
                        </a:rPr>
                        <a:t>1 321 505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1" i="0" u="none" strike="noStrike">
                          <a:effectLst/>
                          <a:latin typeface="Tahoma" panose="020B0604030504040204" pitchFamily="34" charset="0"/>
                        </a:rPr>
                        <a:t>1 577 293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5452367"/>
                  </a:ext>
                </a:extLst>
              </a:tr>
              <a:tr h="21009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ostatní 501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145 706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156 689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111 619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152 650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196 294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105 287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122 491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185 659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72 070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119 541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267 175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274 015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21791398"/>
                  </a:ext>
                </a:extLst>
              </a:tr>
              <a:tr h="21009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energie 502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44 617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112 048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61180732"/>
                  </a:ext>
                </a:extLst>
              </a:tr>
              <a:tr h="21009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PHM zeleň + ost 503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27 749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26 953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48 412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54 358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89 423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96 788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49 563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45 808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52 440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64 789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82 943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43900647"/>
                  </a:ext>
                </a:extLst>
              </a:tr>
              <a:tr h="21009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oprava a udrž 511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26 950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16 758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3 540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38 165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24 634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13 650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19 255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14 786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8 058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10 495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80 247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3169130"/>
                  </a:ext>
                </a:extLst>
              </a:tr>
              <a:tr h="298932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effectLst/>
                          <a:latin typeface="Tahoma" panose="020B0604030504040204" pitchFamily="34" charset="0"/>
                        </a:rPr>
                        <a:t>nákl na repre a cest 512 + 513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439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149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149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108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54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81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63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54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2 953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25167597"/>
                  </a:ext>
                </a:extLst>
              </a:tr>
              <a:tr h="21009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nájemné 518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14 398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14 394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14 394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14 394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14 394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14 394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14 394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14 394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14 394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14 394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14 394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14 394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13535095"/>
                  </a:ext>
                </a:extLst>
              </a:tr>
              <a:tr h="21009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náklady 518 (služby)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106 370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191 629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129 667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198 485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178 520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202 501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181 701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118 082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136 339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480 797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285 804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494 992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63357544"/>
                  </a:ext>
                </a:extLst>
              </a:tr>
              <a:tr h="269102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mzdové nákl 521+524+527+528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734 098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713 556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708 507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746 413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798 339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807 306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972 648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800 704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711 422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713 488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943 059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962 507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44253455"/>
                  </a:ext>
                </a:extLst>
              </a:tr>
              <a:tr h="231614">
                <a:tc>
                  <a:txBody>
                    <a:bodyPr/>
                    <a:lstStyle/>
                    <a:p>
                      <a:pPr algn="l" fontAlgn="b"/>
                      <a:r>
                        <a:rPr lang="pl-PL" sz="1000" b="0" i="0" u="none" strike="noStrike">
                          <a:effectLst/>
                          <a:latin typeface="Tahoma" panose="020B0604030504040204" pitchFamily="34" charset="0"/>
                        </a:rPr>
                        <a:t>pokuty a poplatky 545/poj.událost 547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1 000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500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06686333"/>
                  </a:ext>
                </a:extLst>
              </a:tr>
              <a:tr h="21009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dary 543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30 000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22664496"/>
                  </a:ext>
                </a:extLst>
              </a:tr>
              <a:tr h="21009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odpisy 551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84 644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84 644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84 644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84 644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86 294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84 644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89 154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89 154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89 154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90 804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90 804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90 804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06342770"/>
                  </a:ext>
                </a:extLst>
              </a:tr>
              <a:tr h="21009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ost finanční náklady 568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1 037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510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510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528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510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510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529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529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529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529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529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529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4602097"/>
                  </a:ext>
                </a:extLst>
              </a:tr>
              <a:tr h="21009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1" i="0" u="none" strike="noStrike">
                          <a:effectLst/>
                          <a:latin typeface="Tahoma" panose="020B0604030504040204" pitchFamily="34" charset="0"/>
                        </a:rPr>
                        <a:t>NÁKLADY CELKEM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1" i="0" u="none" strike="noStrike">
                          <a:effectLst/>
                          <a:latin typeface="Tahoma" panose="020B0604030504040204" pitchFamily="34" charset="0"/>
                        </a:rPr>
                        <a:t>1 114 641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1" i="0" u="none" strike="noStrike">
                          <a:effectLst/>
                          <a:latin typeface="Tahoma" panose="020B0604030504040204" pitchFamily="34" charset="0"/>
                        </a:rPr>
                        <a:t>1 205 930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1" i="0" u="none" strike="noStrike">
                          <a:effectLst/>
                          <a:latin typeface="Tahoma" panose="020B0604030504040204" pitchFamily="34" charset="0"/>
                        </a:rPr>
                        <a:t>1 079 983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1" i="0" u="none" strike="noStrike">
                          <a:effectLst/>
                          <a:latin typeface="Tahoma" panose="020B0604030504040204" pitchFamily="34" charset="0"/>
                        </a:rPr>
                        <a:t>1 328 956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1" i="0" u="none" strike="noStrike">
                          <a:effectLst/>
                          <a:latin typeface="Tahoma" panose="020B0604030504040204" pitchFamily="34" charset="0"/>
                        </a:rPr>
                        <a:t>1 353 451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1" i="0" u="none" strike="noStrike">
                          <a:effectLst/>
                          <a:latin typeface="Tahoma" panose="020B0604030504040204" pitchFamily="34" charset="0"/>
                        </a:rPr>
                        <a:t>1 317 769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1" i="0" u="none" strike="noStrike">
                          <a:effectLst/>
                          <a:latin typeface="Tahoma" panose="020B0604030504040204" pitchFamily="34" charset="0"/>
                        </a:rPr>
                        <a:t>1 497 041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1" i="0" u="none" strike="noStrike">
                          <a:effectLst/>
                          <a:latin typeface="Tahoma" panose="020B0604030504040204" pitchFamily="34" charset="0"/>
                        </a:rPr>
                        <a:t>1 272 934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1" i="0" u="none" strike="noStrike">
                          <a:effectLst/>
                          <a:latin typeface="Tahoma" panose="020B0604030504040204" pitchFamily="34" charset="0"/>
                        </a:rPr>
                        <a:t>1 077 828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1" i="0" u="none" strike="noStrike">
                          <a:effectLst/>
                          <a:latin typeface="Tahoma" panose="020B0604030504040204" pitchFamily="34" charset="0"/>
                        </a:rPr>
                        <a:t>1 512 488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1" i="0" u="none" strike="noStrike">
                          <a:effectLst/>
                          <a:latin typeface="Tahoma" panose="020B0604030504040204" pitchFamily="34" charset="0"/>
                        </a:rPr>
                        <a:t>1 778 602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1" i="0" u="none" strike="noStrike">
                          <a:effectLst/>
                          <a:latin typeface="Tahoma" panose="020B0604030504040204" pitchFamily="34" charset="0"/>
                        </a:rPr>
                        <a:t>2 003 383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40156190"/>
                  </a:ext>
                </a:extLst>
              </a:tr>
              <a:tr h="210035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17467914"/>
                  </a:ext>
                </a:extLst>
              </a:tr>
              <a:tr h="210035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1" i="0" u="none" strike="noStrike">
                          <a:effectLst/>
                          <a:latin typeface="Tahoma" panose="020B0604030504040204" pitchFamily="34" charset="0"/>
                        </a:rPr>
                        <a:t>ZISK/ZTRÁTA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1" i="0" u="none" strike="noStrike">
                          <a:effectLst/>
                          <a:latin typeface="Tahoma" panose="020B0604030504040204" pitchFamily="34" charset="0"/>
                        </a:rPr>
                        <a:t>207 554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1" i="0" u="none" strike="noStrike">
                          <a:effectLst/>
                          <a:latin typeface="Tahoma" panose="020B0604030504040204" pitchFamily="34" charset="0"/>
                        </a:rPr>
                        <a:t>76 864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1" i="0" u="none" strike="noStrike">
                          <a:effectLst/>
                          <a:latin typeface="Tahoma" panose="020B0604030504040204" pitchFamily="34" charset="0"/>
                        </a:rPr>
                        <a:t>545 271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1" i="0" u="none" strike="noStrike">
                          <a:effectLst/>
                          <a:latin typeface="Tahoma" panose="020B0604030504040204" pitchFamily="34" charset="0"/>
                        </a:rPr>
                        <a:t>38 707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1" i="0" u="none" strike="noStrike">
                          <a:effectLst/>
                          <a:latin typeface="Tahoma" panose="020B0604030504040204" pitchFamily="34" charset="0"/>
                        </a:rPr>
                        <a:t>68 061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</a:rPr>
                        <a:t>-47 132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</a:rPr>
                        <a:t>-139 321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1" i="0" u="none" strike="noStrike">
                          <a:effectLst/>
                          <a:latin typeface="Tahoma" panose="020B0604030504040204" pitchFamily="34" charset="0"/>
                        </a:rPr>
                        <a:t>2 077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1" i="0" u="none" strike="noStrike">
                          <a:effectLst/>
                          <a:latin typeface="Tahoma" panose="020B0604030504040204" pitchFamily="34" charset="0"/>
                        </a:rPr>
                        <a:t>66 964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1" i="0" u="none" strike="noStrike">
                          <a:effectLst/>
                          <a:latin typeface="Tahoma" panose="020B0604030504040204" pitchFamily="34" charset="0"/>
                        </a:rPr>
                        <a:t>174 401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</a:rPr>
                        <a:t>-457 098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</a:rPr>
                        <a:t>-426 090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76095346"/>
                  </a:ext>
                </a:extLst>
              </a:tr>
              <a:tr h="234743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>
                          <a:effectLst/>
                          <a:latin typeface="Tahoma" panose="020B0604030504040204" pitchFamily="34" charset="0"/>
                        </a:rPr>
                        <a:t>Kumulovaný zisk/ztráta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1" i="0" u="none" strike="noStrike">
                          <a:effectLst/>
                          <a:latin typeface="Tahoma" panose="020B0604030504040204" pitchFamily="34" charset="0"/>
                        </a:rPr>
                        <a:t>207 554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1" i="0" u="none" strike="noStrike">
                          <a:effectLst/>
                          <a:latin typeface="Tahoma" panose="020B0604030504040204" pitchFamily="34" charset="0"/>
                        </a:rPr>
                        <a:t>284 417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1" i="0" u="none" strike="noStrike">
                          <a:effectLst/>
                          <a:latin typeface="Tahoma" panose="020B0604030504040204" pitchFamily="34" charset="0"/>
                        </a:rPr>
                        <a:t>829 689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1" i="0" u="none" strike="noStrike">
                          <a:effectLst/>
                          <a:latin typeface="Tahoma" panose="020B0604030504040204" pitchFamily="34" charset="0"/>
                        </a:rPr>
                        <a:t>868 395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1" i="0" u="none" strike="noStrike">
                          <a:effectLst/>
                          <a:latin typeface="Tahoma" panose="020B0604030504040204" pitchFamily="34" charset="0"/>
                        </a:rPr>
                        <a:t>936 456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1" i="0" u="none" strike="noStrike">
                          <a:effectLst/>
                          <a:latin typeface="Tahoma" panose="020B0604030504040204" pitchFamily="34" charset="0"/>
                        </a:rPr>
                        <a:t>889 325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1" i="0" u="none" strike="noStrike">
                          <a:effectLst/>
                          <a:latin typeface="Tahoma" panose="020B0604030504040204" pitchFamily="34" charset="0"/>
                        </a:rPr>
                        <a:t>750 004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1" i="0" u="none" strike="noStrike">
                          <a:effectLst/>
                          <a:latin typeface="Tahoma" panose="020B0604030504040204" pitchFamily="34" charset="0"/>
                        </a:rPr>
                        <a:t>752 081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1" i="0" u="none" strike="noStrike">
                          <a:effectLst/>
                          <a:latin typeface="Tahoma" panose="020B0604030504040204" pitchFamily="34" charset="0"/>
                        </a:rPr>
                        <a:t>819 045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1" i="0" u="none" strike="noStrike">
                          <a:effectLst/>
                          <a:latin typeface="Tahoma" panose="020B0604030504040204" pitchFamily="34" charset="0"/>
                        </a:rPr>
                        <a:t>993 445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1" i="0" u="none" strike="noStrike">
                          <a:effectLst/>
                          <a:latin typeface="Tahoma" panose="020B0604030504040204" pitchFamily="34" charset="0"/>
                        </a:rPr>
                        <a:t>536 348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1" i="0" u="none" strike="noStrike" dirty="0">
                          <a:effectLst/>
                          <a:latin typeface="Tahoma" panose="020B0604030504040204" pitchFamily="34" charset="0"/>
                        </a:rPr>
                        <a:t>110 257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179231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50298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36D6E0-A3B4-449B-93A7-F23B291C7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F0E717A-2B82-450A-8929-728C8596FE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5" name="Chart 1">
            <a:extLst>
              <a:ext uri="{FF2B5EF4-FFF2-40B4-BE49-F238E27FC236}">
                <a16:creationId xmlns:a16="http://schemas.microsoft.com/office/drawing/2014/main" id="{4452395F-D0C8-4BA2-9A71-86C34CF012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4016143"/>
              </p:ext>
            </p:extLst>
          </p:nvPr>
        </p:nvGraphicFramePr>
        <p:xfrm>
          <a:off x="338137" y="365125"/>
          <a:ext cx="11515725" cy="5989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16348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EFFDA1-8699-408B-9EC5-6BF8645BE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1728" y="1122363"/>
            <a:ext cx="10277856" cy="2387600"/>
          </a:xfrm>
        </p:spPr>
        <p:txBody>
          <a:bodyPr>
            <a:noAutofit/>
          </a:bodyPr>
          <a:lstStyle/>
          <a:p>
            <a:r>
              <a:rPr lang="cs-CZ" sz="5400" b="1" dirty="0">
                <a:latin typeface="Arial" panose="020B0604020202020204" pitchFamily="34" charset="0"/>
                <a:cs typeface="Arial" panose="020B0604020202020204" pitchFamily="34" charset="0"/>
              </a:rPr>
              <a:t>Informace o činnosti v měsících září až prosinec 2022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384A92B-2AF3-4571-ADBE-6D6D908CDC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387600"/>
          </a:xfrm>
        </p:spPr>
        <p:txBody>
          <a:bodyPr/>
          <a:lstStyle/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C3D7617-B13B-4672-A5F5-48DBA70EB35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7389" y="3882454"/>
            <a:ext cx="6934214" cy="130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9852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84592E-61C9-44F3-AF62-158BB2F65E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10000" dirty="0"/>
              <a:t>Dotazy</a:t>
            </a:r>
          </a:p>
          <a:p>
            <a:endParaRPr lang="cs-CZ" dirty="0"/>
          </a:p>
        </p:txBody>
      </p:sp>
      <p:pic>
        <p:nvPicPr>
          <p:cNvPr id="4" name="Obrázek 3" descr="3-JPG">
            <a:extLst>
              <a:ext uri="{FF2B5EF4-FFF2-40B4-BE49-F238E27FC236}">
                <a16:creationId xmlns:a16="http://schemas.microsoft.com/office/drawing/2014/main" id="{50ABB34B-BAAF-45FD-A25A-65C13C3CA10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661" y="204898"/>
            <a:ext cx="6195694" cy="13620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787800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1FDE7D-70A2-4118-B30D-335B7E901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3894" y="301263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8000" b="1" dirty="0"/>
              <a:t>DĚKUJI ZA POZORNOST</a:t>
            </a:r>
          </a:p>
        </p:txBody>
      </p:sp>
      <p:pic>
        <p:nvPicPr>
          <p:cNvPr id="3" name="Obrázek 2" descr="3-JPG">
            <a:extLst>
              <a:ext uri="{FF2B5EF4-FFF2-40B4-BE49-F238E27FC236}">
                <a16:creationId xmlns:a16="http://schemas.microsoft.com/office/drawing/2014/main" id="{955AA4DE-17A1-45C3-80B1-3F051CE40B3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726" y="586638"/>
            <a:ext cx="6195694" cy="13620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38071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68D485-65E3-41ED-3CDA-F10BD441C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1303"/>
            <a:ext cx="10515600" cy="1710559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>
                <a:latin typeface="+mn-lt"/>
              </a:rPr>
              <a:t>V tomto období probíhaly pravidelně zajišťované činnosti jako pravidelný úklid kontejnerových stání,</a:t>
            </a:r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40F4927D-DD0A-68E3-85E7-36C52D23D04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75" y="2433865"/>
            <a:ext cx="5181600" cy="3875836"/>
          </a:xfrm>
        </p:spPr>
      </p:pic>
      <p:pic>
        <p:nvPicPr>
          <p:cNvPr id="12" name="Zástupný obsah 11">
            <a:extLst>
              <a:ext uri="{FF2B5EF4-FFF2-40B4-BE49-F238E27FC236}">
                <a16:creationId xmlns:a16="http://schemas.microsoft.com/office/drawing/2014/main" id="{FF3D4660-A1C1-F652-23C1-4B1ACCF4704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2" y="2370803"/>
            <a:ext cx="5181600" cy="3875836"/>
          </a:xfrm>
        </p:spPr>
      </p:pic>
    </p:spTree>
    <p:extLst>
      <p:ext uri="{BB962C8B-B14F-4D97-AF65-F5344CB8AC3E}">
        <p14:creationId xmlns:p14="http://schemas.microsoft.com/office/powerpoint/2010/main" val="1583352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B9C3A052-FD3C-198C-69C9-ABF3AA4005E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6769" y="3546303"/>
            <a:ext cx="4660200" cy="3170518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5D65B73B-5349-6F9F-345D-91724C06DAD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6769" y="124472"/>
            <a:ext cx="4660201" cy="3170519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00CB7389-4D97-829F-7889-FA6568784A3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740" y="124472"/>
            <a:ext cx="5141273" cy="3170519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CAC440E3-1ACF-9E5B-F88C-64F14DD988C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740" y="3563009"/>
            <a:ext cx="5141273" cy="3137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012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9D5758-9AEC-51F1-0C79-CC569421D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likvidace černých skládek,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843F77E4-9865-26F1-FA8C-43C683380C6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188" y="1825625"/>
            <a:ext cx="5181600" cy="4351338"/>
          </a:xfrm>
        </p:spPr>
      </p:pic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250E4F17-8A80-EF0C-5CCB-EA4C49464C0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213" y="1825625"/>
            <a:ext cx="5181600" cy="4351338"/>
          </a:xfrm>
        </p:spPr>
      </p:pic>
    </p:spTree>
    <p:extLst>
      <p:ext uri="{BB962C8B-B14F-4D97-AF65-F5344CB8AC3E}">
        <p14:creationId xmlns:p14="http://schemas.microsoft.com/office/powerpoint/2010/main" val="649802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7A33E1-AC81-CBDD-BB22-8F594EB13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opravy a instalace dopravního značení,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52D6F1C0-F6AB-3198-A120-DB9C7EB02E8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47" y="2002221"/>
            <a:ext cx="4950373" cy="4174742"/>
          </a:xfrm>
        </p:spPr>
      </p:pic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3E988D41-04D0-AD64-9B8E-77180CABF20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9553" y="2002221"/>
            <a:ext cx="5181600" cy="4174741"/>
          </a:xfrm>
        </p:spPr>
      </p:pic>
    </p:spTree>
    <p:extLst>
      <p:ext uri="{BB962C8B-B14F-4D97-AF65-F5344CB8AC3E}">
        <p14:creationId xmlns:p14="http://schemas.microsoft.com/office/powerpoint/2010/main" val="2554761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5A233AEE-5832-339A-36F4-FE8AA7E9774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17" y="275895"/>
            <a:ext cx="5243749" cy="3153105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A3CCF752-D8BB-BE68-4E09-F8EED889BBA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208" y="275895"/>
            <a:ext cx="5243749" cy="3153105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59730435-ED85-B34B-CCC0-C86D768FFED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208" y="3552824"/>
            <a:ext cx="5243748" cy="3153105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3B4CEF35-4151-88BB-1094-64C9DC94B9F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17" y="3552824"/>
            <a:ext cx="5243748" cy="3291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561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E51E76-D9C2-5249-87D1-C63C8B16B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opravy  městského mobiliáře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2C79A3F2-6DE2-4394-A050-D934F4E5D73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63376"/>
            <a:ext cx="5181600" cy="3875836"/>
          </a:xfrm>
        </p:spPr>
      </p:pic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B8560AFE-7D61-F9CE-28F8-D3F96A0CD18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63376"/>
            <a:ext cx="5181600" cy="3875836"/>
          </a:xfrm>
        </p:spPr>
      </p:pic>
    </p:spTree>
    <p:extLst>
      <p:ext uri="{BB962C8B-B14F-4D97-AF65-F5344CB8AC3E}">
        <p14:creationId xmlns:p14="http://schemas.microsoft.com/office/powerpoint/2010/main" val="682516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0D965CE2-5EA3-74EE-3306-4C3E47277E5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08" y="124015"/>
            <a:ext cx="4418430" cy="3209735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0A80D238-02B5-60EB-6451-9C6F34B6567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608" y="124015"/>
            <a:ext cx="5129784" cy="3209735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BC49EFE9-2173-90D6-BE11-82A4E60C7CC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08" y="3524249"/>
            <a:ext cx="4418430" cy="3209735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8004D507-8EEE-8FFE-7A57-1FCA8C34045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608" y="3524248"/>
            <a:ext cx="5129784" cy="333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94470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6860</TotalTime>
  <Words>686</Words>
  <Application>Microsoft Office PowerPoint</Application>
  <PresentationFormat>Širokoúhlá obrazovka</PresentationFormat>
  <Paragraphs>323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Tahoma</vt:lpstr>
      <vt:lpstr>Motiv Office</vt:lpstr>
      <vt:lpstr>Prezentace aplikace PowerPoint</vt:lpstr>
      <vt:lpstr>Informace o činnosti v měsících září až prosinec 2022</vt:lpstr>
      <vt:lpstr>V tomto období probíhaly pravidelně zajišťované činnosti jako pravidelný úklid kontejnerových stání,</vt:lpstr>
      <vt:lpstr>Prezentace aplikace PowerPoint</vt:lpstr>
      <vt:lpstr>likvidace černých skládek,</vt:lpstr>
      <vt:lpstr>opravy a instalace dopravního značení,</vt:lpstr>
      <vt:lpstr>Prezentace aplikace PowerPoint</vt:lpstr>
      <vt:lpstr>opravy  městského mobiliáře</vt:lpstr>
      <vt:lpstr>Prezentace aplikace PowerPoint</vt:lpstr>
      <vt:lpstr>a komunikací.</vt:lpstr>
      <vt:lpstr>Dále proběhly podzimní seče travního porostu, úklid spadaného listí,</vt:lpstr>
      <vt:lpstr>podzimní výsadba rostlin,</vt:lpstr>
      <vt:lpstr>prořezávky a kácení dřevin, včetně frézování pařezů.</vt:lpstr>
      <vt:lpstr>Také jsme provedli opravu autobusové zastávky v Rašovicích</vt:lpstr>
      <vt:lpstr>a opravovali další městské byty.</vt:lpstr>
      <vt:lpstr>Prezentace aplikace PowerPoint</vt:lpstr>
      <vt:lpstr>Do kompostárny bylo za letošní sezonu odvezeno více než 350 tun biomasy. </vt:lpstr>
      <vt:lpstr>Předběžný hospodářský výsledek za rok 2022</vt:lpstr>
      <vt:lpstr>Prezentace aplikace PowerPoint</vt:lpstr>
      <vt:lpstr>Prezentace aplikace PowerPoint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Informace o činnosti v měsících květen až červenec 2021</dc:title>
  <dc:creator>Technik</dc:creator>
  <cp:lastModifiedBy>Prokopec Jiří</cp:lastModifiedBy>
  <cp:revision>14</cp:revision>
  <cp:lastPrinted>2021-09-04T09:57:33Z</cp:lastPrinted>
  <dcterms:created xsi:type="dcterms:W3CDTF">2021-09-04T09:57:14Z</dcterms:created>
  <dcterms:modified xsi:type="dcterms:W3CDTF">2023-02-09T13:29:04Z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16a83cc-2ba2-45d3-8060-6a0958da383e_Enabled">
    <vt:lpwstr>true</vt:lpwstr>
  </property>
  <property fmtid="{D5CDD505-2E9C-101B-9397-08002B2CF9AE}" pid="3" name="MSIP_Label_e16a83cc-2ba2-45d3-8060-6a0958da383e_SetDate">
    <vt:lpwstr>2023-02-07T08:35:39Z</vt:lpwstr>
  </property>
  <property fmtid="{D5CDD505-2E9C-101B-9397-08002B2CF9AE}" pid="4" name="MSIP_Label_e16a83cc-2ba2-45d3-8060-6a0958da383e_Method">
    <vt:lpwstr>Privileged</vt:lpwstr>
  </property>
  <property fmtid="{D5CDD505-2E9C-101B-9397-08002B2CF9AE}" pid="5" name="MSIP_Label_e16a83cc-2ba2-45d3-8060-6a0958da383e_Name">
    <vt:lpwstr>L00025</vt:lpwstr>
  </property>
  <property fmtid="{D5CDD505-2E9C-101B-9397-08002B2CF9AE}" pid="6" name="MSIP_Label_e16a83cc-2ba2-45d3-8060-6a0958da383e_SiteId">
    <vt:lpwstr>b233f9e1-5599-4693-9cef-38858fe25406</vt:lpwstr>
  </property>
  <property fmtid="{D5CDD505-2E9C-101B-9397-08002B2CF9AE}" pid="7" name="MSIP_Label_e16a83cc-2ba2-45d3-8060-6a0958da383e_ActionId">
    <vt:lpwstr>5407677b-21b5-4d39-a9a1-e92912c82daa</vt:lpwstr>
  </property>
  <property fmtid="{D5CDD505-2E9C-101B-9397-08002B2CF9AE}" pid="8" name="MSIP_Label_e16a83cc-2ba2-45d3-8060-6a0958da383e_ContentBits">
    <vt:lpwstr>0</vt:lpwstr>
  </property>
  <property fmtid="{D5CDD505-2E9C-101B-9397-08002B2CF9AE}" pid="9" name="DocumentClasification">
    <vt:lpwstr>Veřejné</vt:lpwstr>
  </property>
  <property fmtid="{D5CDD505-2E9C-101B-9397-08002B2CF9AE}" pid="10" name="CEZ_DLP">
    <vt:lpwstr>CEZ:CEP:D</vt:lpwstr>
  </property>
  <property fmtid="{D5CDD505-2E9C-101B-9397-08002B2CF9AE}" pid="11" name="CEZ_MIPLabelName">
    <vt:lpwstr>Public-CEP</vt:lpwstr>
  </property>
</Properties>
</file>