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30"/>
  </p:notesMasterIdLst>
  <p:handoutMasterIdLst>
    <p:handoutMasterId r:id="rId31"/>
  </p:handoutMasterIdLst>
  <p:sldIdLst>
    <p:sldId id="260" r:id="rId3"/>
    <p:sldId id="391" r:id="rId4"/>
    <p:sldId id="403" r:id="rId5"/>
    <p:sldId id="405" r:id="rId6"/>
    <p:sldId id="386" r:id="rId7"/>
    <p:sldId id="406" r:id="rId8"/>
    <p:sldId id="401" r:id="rId9"/>
    <p:sldId id="404" r:id="rId10"/>
    <p:sldId id="407" r:id="rId11"/>
    <p:sldId id="273" r:id="rId12"/>
    <p:sldId id="275" r:id="rId13"/>
    <p:sldId id="276" r:id="rId14"/>
    <p:sldId id="274" r:id="rId15"/>
    <p:sldId id="283" r:id="rId16"/>
    <p:sldId id="289" r:id="rId17"/>
    <p:sldId id="293" r:id="rId18"/>
    <p:sldId id="376" r:id="rId19"/>
    <p:sldId id="344" r:id="rId20"/>
    <p:sldId id="377" r:id="rId21"/>
    <p:sldId id="303" r:id="rId22"/>
    <p:sldId id="378" r:id="rId23"/>
    <p:sldId id="379" r:id="rId24"/>
    <p:sldId id="380" r:id="rId25"/>
    <p:sldId id="313" r:id="rId26"/>
    <p:sldId id="332" r:id="rId27"/>
    <p:sldId id="333" r:id="rId28"/>
    <p:sldId id="334" r:id="rId29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91"/>
            <p14:sldId id="403"/>
            <p14:sldId id="405"/>
            <p14:sldId id="386"/>
            <p14:sldId id="406"/>
            <p14:sldId id="401"/>
            <p14:sldId id="404"/>
            <p14:sldId id="407"/>
            <p14:sldId id="273"/>
            <p14:sldId id="275"/>
            <p14:sldId id="276"/>
            <p14:sldId id="274"/>
            <p14:sldId id="283"/>
            <p14:sldId id="289"/>
            <p14:sldId id="293"/>
            <p14:sldId id="376"/>
            <p14:sldId id="344"/>
            <p14:sldId id="377"/>
            <p14:sldId id="303"/>
            <p14:sldId id="378"/>
            <p14:sldId id="379"/>
            <p14:sldId id="380"/>
            <p14:sldId id="313"/>
            <p14:sldId id="332"/>
            <p14:sldId id="333"/>
            <p14:sldId id="3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6327" autoAdjust="0"/>
  </p:normalViewPr>
  <p:slideViewPr>
    <p:cSldViewPr snapToGrid="0">
      <p:cViewPr varScale="1">
        <p:scale>
          <a:sx n="133" d="100"/>
          <a:sy n="133" d="100"/>
        </p:scale>
        <p:origin x="576" y="2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19.09.2025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19.09.2025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684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00F68-69A5-32CA-5672-C003715DC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C6C9230-583E-6AD7-7307-743A87BBA1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22350AC-FC5B-5C66-2B73-5D58B43CC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AC2BD5-CE6B-8AB3-EEDC-76A49C140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278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E6F8-4F1B-93F4-2A26-130C4D6D4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F1DC7F-0A74-A5CB-C21B-5F9169866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F7B2CA7-DCA3-A0F6-A398-382E48F67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EDC4CE-72AE-6ED7-327F-90FAF8ABA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598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009558" cy="684000"/>
          </a:xfrm>
        </p:spPr>
        <p:txBody>
          <a:bodyPr/>
          <a:lstStyle/>
          <a:p>
            <a:r>
              <a:rPr lang="cs-CZ" dirty="0"/>
              <a:t>Společně pro Klášterec</a:t>
            </a:r>
            <a:br>
              <a:rPr lang="cs-CZ" dirty="0"/>
            </a:br>
            <a:r>
              <a:rPr lang="cs-CZ" dirty="0"/>
              <a:t>do 30.09.2025</a:t>
            </a:r>
          </a:p>
        </p:txBody>
      </p:sp>
      <p:pic>
        <p:nvPicPr>
          <p:cNvPr id="3" name="Obrázek 2" descr="Obsah obrázku text, Písmo, vizitka, snímek obrazovky&#10;&#10;Obsah generovaný pomocí AI může být nesprávný.">
            <a:extLst>
              <a:ext uri="{FF2B5EF4-FFF2-40B4-BE49-F238E27FC236}">
                <a16:creationId xmlns:a16="http://schemas.microsoft.com/office/drawing/2014/main" id="{3257CF2D-A1A1-D838-4D36-78390CF6B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406" y="1039311"/>
            <a:ext cx="5056094" cy="36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52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142722" cy="316532"/>
          </a:xfrm>
        </p:spPr>
        <p:txBody>
          <a:bodyPr/>
          <a:lstStyle/>
          <a:p>
            <a:r>
              <a:rPr lang="cs-CZ" dirty="0"/>
              <a:t>Pozvánka do Galerie Kryt</a:t>
            </a:r>
          </a:p>
        </p:txBody>
      </p:sp>
      <p:pic>
        <p:nvPicPr>
          <p:cNvPr id="13" name="Obrázek 12" descr="Obsah obrázku text, grafický design, kniha, Leták&#10;&#10;Obsah generovaný pomocí AI může být nesprávný.">
            <a:extLst>
              <a:ext uri="{FF2B5EF4-FFF2-40B4-BE49-F238E27FC236}">
                <a16:creationId xmlns:a16="http://schemas.microsoft.com/office/drawing/2014/main" id="{4DB85584-E31E-CE09-4FB7-882F59691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035424"/>
            <a:ext cx="2476998" cy="3502958"/>
          </a:xfrm>
          <a:prstGeom prst="rect">
            <a:avLst/>
          </a:prstGeom>
        </p:spPr>
      </p:pic>
      <p:pic>
        <p:nvPicPr>
          <p:cNvPr id="15" name="Obrázek 14" descr="Obsah obrázku text, plakát, maják, snímek obrazovky&#10;&#10;Obsah generovaný pomocí AI může být nesprávný.">
            <a:extLst>
              <a:ext uri="{FF2B5EF4-FFF2-40B4-BE49-F238E27FC236}">
                <a16:creationId xmlns:a16="http://schemas.microsoft.com/office/drawing/2014/main" id="{8AEDCF30-E7E1-7A14-EA60-8D60917D73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803" y="1035424"/>
            <a:ext cx="2476884" cy="3502800"/>
          </a:xfrm>
          <a:prstGeom prst="rect">
            <a:avLst/>
          </a:prstGeom>
        </p:spPr>
      </p:pic>
      <p:pic>
        <p:nvPicPr>
          <p:cNvPr id="19" name="Obrázek 18" descr="Obsah obrázku text, plakát, grafický design, Tisk&#10;&#10;Obsah generovaný pomocí AI může být nesprávný.">
            <a:extLst>
              <a:ext uri="{FF2B5EF4-FFF2-40B4-BE49-F238E27FC236}">
                <a16:creationId xmlns:a16="http://schemas.microsoft.com/office/drawing/2014/main" id="{469367F7-3A10-8DBA-1A8B-A562AF00D4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57" y="1035424"/>
            <a:ext cx="2476886" cy="35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81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Hasiči 150</a:t>
            </a:r>
            <a:br>
              <a:rPr lang="cs-CZ" dirty="0"/>
            </a:br>
            <a:r>
              <a:rPr lang="cs-CZ" dirty="0"/>
              <a:t>Publikace a film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07.10.2025 od 19:00 v kině Egerie</a:t>
            </a:r>
          </a:p>
          <a:p>
            <a:r>
              <a:rPr lang="cs-CZ" dirty="0"/>
              <a:t>Projekce filmu a křest publikace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873E51-E619-DE78-7794-171EC7BF1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2" y="2093651"/>
            <a:ext cx="2568387" cy="256566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7DFD6EE-34BF-DF31-5160-DB1E4B8CA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663" y="2092512"/>
            <a:ext cx="2555947" cy="25668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B63DF64-C4F9-2BB1-1965-2DF3BB1B5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574" y="2092512"/>
            <a:ext cx="2327775" cy="25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finanční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</a:t>
            </a:r>
            <a:r>
              <a:rPr lang="cs-CZ" dirty="0" err="1"/>
              <a:t>Mudroňka</a:t>
            </a:r>
            <a:endParaRPr lang="cs-CZ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ekonomiku</a:t>
            </a:r>
          </a:p>
        </p:txBody>
      </p:sp>
    </p:spTree>
    <p:extLst>
      <p:ext uri="{BB962C8B-B14F-4D97-AF65-F5344CB8AC3E}">
        <p14:creationId xmlns:p14="http://schemas.microsoft.com/office/powerpoint/2010/main" val="2591606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89655D-0043-8EB0-934A-09D99072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Rozbor hospodaření</a:t>
            </a:r>
            <a:br>
              <a:rPr lang="cs-CZ" dirty="0"/>
            </a:br>
            <a:r>
              <a:rPr lang="cs-CZ" dirty="0"/>
              <a:t>k 31.08.2025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3F15C8-5BEC-682C-857B-D2841F8F2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Text</a:t>
            </a:r>
          </a:p>
          <a:p>
            <a:r>
              <a:rPr lang="cs-CZ" dirty="0"/>
              <a:t>Max dva řádky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F0538C-20BF-C55B-F78B-A82028F8183C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ADE8C91-6E24-C117-B728-B7349670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2" y="1310958"/>
            <a:ext cx="794385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2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DEFC1-6B3D-589C-2C4C-E3D68E1A4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56FAF83-823D-46EE-664D-EF58DE3E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400341" cy="607696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Pronájem bytu </a:t>
            </a:r>
            <a:br>
              <a:rPr lang="cs-CZ"/>
            </a:br>
            <a:r>
              <a:rPr lang="cs-CZ"/>
              <a:t>Královéhradecká </a:t>
            </a:r>
            <a:r>
              <a:rPr lang="cs-CZ" dirty="0"/>
              <a:t>420/33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A780CC-CF0B-17AE-57A3-2D7DF1A4F9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988" y="1163782"/>
            <a:ext cx="8186102" cy="1478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- 0+1 - garsonka (výměra 19,44 m</a:t>
            </a:r>
            <a:r>
              <a:rPr lang="cs-CZ" sz="1400" baseline="30000" dirty="0"/>
              <a:t>2</a:t>
            </a:r>
            <a:r>
              <a:rPr lang="cs-CZ" sz="1400" dirty="0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kauce ve výši 5.000 Kč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m</a:t>
            </a:r>
            <a:r>
              <a:rPr lang="cs-CZ" sz="1400" dirty="0">
                <a:cs typeface="Times New Roman" panose="02020603050405020304" pitchFamily="18" charset="0"/>
              </a:rPr>
              <a:t>inimální výše nabídkové ceny nájemného </a:t>
            </a:r>
            <a:r>
              <a:rPr lang="cs-CZ" sz="1400" dirty="0"/>
              <a:t>1.205 Kč/měsíc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nabídky do 01.10.2025 do 12.00 hod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0B3B253-8CC5-B949-3D4A-1D8BE92F2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2170" y="2285997"/>
            <a:ext cx="2794251" cy="249107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C750039-7CA7-39C1-9167-CA27232B3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1011" y="2285998"/>
            <a:ext cx="2548079" cy="2491077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04AE5AE3-113C-95EB-0905-50A7483BE9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6" b="15036"/>
          <a:stretch/>
        </p:blipFill>
        <p:spPr>
          <a:xfrm>
            <a:off x="450753" y="2285997"/>
            <a:ext cx="2676827" cy="249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1905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251078" cy="439777"/>
          </a:xfrm>
        </p:spPr>
        <p:txBody>
          <a:bodyPr/>
          <a:lstStyle/>
          <a:p>
            <a:r>
              <a:rPr lang="cs-CZ" dirty="0"/>
              <a:t>ZS Sadová 528, pavilon C - oprava chodby</a:t>
            </a:r>
          </a:p>
        </p:txBody>
      </p:sp>
      <p:pic>
        <p:nvPicPr>
          <p:cNvPr id="10" name="Obrázek 9" descr="Obsah obrázku interiér, zeď, Podlahová krytina, podlaha&#10;&#10;Obsah generovaný pomocí AI může být nesprávný.">
            <a:extLst>
              <a:ext uri="{FF2B5EF4-FFF2-40B4-BE49-F238E27FC236}">
                <a16:creationId xmlns:a16="http://schemas.microsoft.com/office/drawing/2014/main" id="{3882795C-EB3D-A05A-AB08-591FECD16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27652"/>
            <a:ext cx="3246783" cy="382742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FA66C6F-5B43-9F59-2ED4-01D78BC8DDD9}"/>
              </a:ext>
            </a:extLst>
          </p:cNvPr>
          <p:cNvSpPr txBox="1"/>
          <p:nvPr/>
        </p:nvSpPr>
        <p:spPr>
          <a:xfrm>
            <a:off x="468313" y="854766"/>
            <a:ext cx="3633235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solidFill>
                  <a:srgbClr val="00554B"/>
                </a:solidFill>
              </a:rPr>
              <a:t>Klášterecká kyselka, s.r.o. (stavební práce)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2000" dirty="0">
              <a:solidFill>
                <a:srgbClr val="00554B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solidFill>
                  <a:srgbClr val="00554B"/>
                </a:solidFill>
              </a:rPr>
              <a:t>František </a:t>
            </a:r>
            <a:r>
              <a:rPr lang="cs-CZ" sz="2000" dirty="0" err="1">
                <a:solidFill>
                  <a:srgbClr val="00554B"/>
                </a:solidFill>
              </a:rPr>
              <a:t>Šlosr</a:t>
            </a:r>
            <a:endParaRPr lang="cs-CZ" sz="2000" dirty="0">
              <a:solidFill>
                <a:srgbClr val="00554B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solidFill>
                  <a:srgbClr val="00554B"/>
                </a:solidFill>
              </a:rPr>
              <a:t>(podlaha + pokládka PVC)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2000" dirty="0">
              <a:solidFill>
                <a:srgbClr val="00554B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2000" dirty="0">
              <a:solidFill>
                <a:srgbClr val="00554B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2000" dirty="0">
              <a:solidFill>
                <a:srgbClr val="00554B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solidFill>
                  <a:srgbClr val="00554B"/>
                </a:solidFill>
              </a:rPr>
              <a:t>248.647 Kč vč. DPH</a:t>
            </a:r>
          </a:p>
        </p:txBody>
      </p:sp>
    </p:spTree>
    <p:extLst>
      <p:ext uri="{BB962C8B-B14F-4D97-AF65-F5344CB8AC3E}">
        <p14:creationId xmlns:p14="http://schemas.microsoft.com/office/powerpoint/2010/main" val="446249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C8DFA5C-B62F-96C7-A3B0-D6E4C8FCB81E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Popis objektu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ECBB8FCF-B7B7-E5D3-D51B-40C908F02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729123" cy="316532"/>
          </a:xfrm>
        </p:spPr>
        <p:txBody>
          <a:bodyPr/>
          <a:lstStyle/>
          <a:p>
            <a:r>
              <a:rPr lang="cs-CZ" dirty="0"/>
              <a:t>Spekulativní hala – Průmyslová 4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DBA48E-3F89-D4C5-A99B-116CEBB2FA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sz="1800" dirty="0"/>
              <a:t>výrobní hala o celkové výměře 1.518 m</a:t>
            </a:r>
            <a:r>
              <a:rPr lang="cs-CZ" sz="1800" baseline="30000" dirty="0"/>
              <a:t>2</a:t>
            </a:r>
          </a:p>
          <a:p>
            <a:r>
              <a:rPr lang="cs-CZ" sz="1800" dirty="0"/>
              <a:t>administrativní část o výměře 466 m</a:t>
            </a:r>
            <a:r>
              <a:rPr lang="cs-CZ" sz="1800" baseline="30000" dirty="0"/>
              <a:t>2</a:t>
            </a:r>
            <a:r>
              <a:rPr lang="cs-CZ" sz="1800" dirty="0"/>
              <a:t> (5 kanceláří, zasedací místnost, 2 šatny, sociální zařízení, úklidová místnost, jídelna s kuchyňkou, archiv)</a:t>
            </a:r>
          </a:p>
          <a:p>
            <a:r>
              <a:rPr lang="cs-CZ" sz="1800" dirty="0"/>
              <a:t>rozvodna a výměníková stanice</a:t>
            </a:r>
          </a:p>
          <a:p>
            <a:r>
              <a:rPr lang="cs-CZ" sz="1800" dirty="0"/>
              <a:t>nájemné pro rok 2026 je stanoveno na 958 Kč/m</a:t>
            </a:r>
            <a:r>
              <a:rPr lang="cs-CZ" sz="1800" baseline="30000" dirty="0"/>
              <a:t>2</a:t>
            </a:r>
            <a:r>
              <a:rPr lang="cs-CZ" sz="1800" dirty="0"/>
              <a:t>/rok, tj. 1.454.694 Kč/rok + zálohy za služby</a:t>
            </a:r>
            <a:endParaRPr lang="cs-CZ" sz="1800" baseline="30000" dirty="0"/>
          </a:p>
          <a:p>
            <a:r>
              <a:rPr lang="cs-CZ" sz="1800" dirty="0"/>
              <a:t> k dispozici od 01.01.2026 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65AE977-6920-3142-7214-9D63950948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409C8D0-99E7-99DF-B573-9ED7CD8B7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950" y="1296988"/>
            <a:ext cx="4003172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ŠKOLSKÁ ZAŘÍZENÍ 2025</a:t>
            </a:r>
          </a:p>
        </p:txBody>
      </p:sp>
      <p:pic>
        <p:nvPicPr>
          <p:cNvPr id="4" name="Obrázek 3" descr="Obsah obrázku venku, obloha, okno, Pozemní vozidlo&#10;&#10;Obsah generovaný pomocí AI může být nesprávný.">
            <a:extLst>
              <a:ext uri="{FF2B5EF4-FFF2-40B4-BE49-F238E27FC236}">
                <a16:creationId xmlns:a16="http://schemas.microsoft.com/office/drawing/2014/main" id="{E9D66090-64EE-74BA-93B7-1823F5EC4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1" r="4424"/>
          <a:stretch>
            <a:fillRect/>
          </a:stretch>
        </p:blipFill>
        <p:spPr>
          <a:xfrm>
            <a:off x="468312" y="1131975"/>
            <a:ext cx="3514239" cy="3596537"/>
          </a:xfrm>
          <a:prstGeom prst="rect">
            <a:avLst/>
          </a:prstGeom>
        </p:spPr>
      </p:pic>
      <p:pic>
        <p:nvPicPr>
          <p:cNvPr id="8" name="Obrázek 7" descr="Obsah obrázku venku, obloha, mrak, budova&#10;&#10;Obsah generovaný pomocí AI může být nesprávný.">
            <a:extLst>
              <a:ext uri="{FF2B5EF4-FFF2-40B4-BE49-F238E27FC236}">
                <a16:creationId xmlns:a16="http://schemas.microsoft.com/office/drawing/2014/main" id="{81E18701-2D02-92E8-1E9A-A6BA671D1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/>
          <a:stretch>
            <a:fillRect/>
          </a:stretch>
        </p:blipFill>
        <p:spPr>
          <a:xfrm>
            <a:off x="4092677" y="1128512"/>
            <a:ext cx="458301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60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414987"/>
            <a:ext cx="6445958" cy="480999"/>
          </a:xfrm>
        </p:spPr>
        <p:txBody>
          <a:bodyPr/>
          <a:lstStyle/>
          <a:p>
            <a:r>
              <a:rPr lang="cs-CZ" dirty="0"/>
              <a:t>Střední škola a základní škola Klášterec nad Ohří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CE4805-BD18-0FAB-A3B6-969D74C16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4469447" cy="336232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Základní škola v </a:t>
            </a:r>
            <a:r>
              <a:rPr lang="cs-CZ" b="1" dirty="0" err="1"/>
              <a:t>Petlérské</a:t>
            </a:r>
            <a:r>
              <a:rPr lang="cs-CZ" b="1" dirty="0"/>
              <a:t> ulici</a:t>
            </a:r>
            <a:r>
              <a:rPr lang="cs-CZ" dirty="0"/>
              <a:t> změnila název i logo</a:t>
            </a:r>
          </a:p>
          <a:p>
            <a:pPr marL="266700" indent="-266700">
              <a:buNone/>
            </a:pPr>
            <a:endParaRPr lang="cs-CZ" dirty="0"/>
          </a:p>
          <a:p>
            <a:pPr marL="182563" indent="-182563">
              <a:buNone/>
            </a:pPr>
            <a:r>
              <a:rPr lang="cs-CZ" dirty="0"/>
              <a:t>- rozhodnutí MŠMT, změna promítnuta od 01.09.2025 v rejstříku škol</a:t>
            </a:r>
          </a:p>
        </p:txBody>
      </p:sp>
      <p:pic>
        <p:nvPicPr>
          <p:cNvPr id="3" name="Obrázek 2" descr="Obsah obrázku text, Písmo, rukopis, dopis&#10;&#10;Obsah generovaný pomocí AI může být nesprávný.">
            <a:extLst>
              <a:ext uri="{FF2B5EF4-FFF2-40B4-BE49-F238E27FC236}">
                <a16:creationId xmlns:a16="http://schemas.microsoft.com/office/drawing/2014/main" id="{0CEAB0C6-0229-26BB-9F39-A5753CDDC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t="7804" b="5247"/>
          <a:stretch>
            <a:fillRect/>
          </a:stretch>
        </p:blipFill>
        <p:spPr>
          <a:xfrm>
            <a:off x="5078719" y="1341727"/>
            <a:ext cx="3081079" cy="33175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067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6F51-0773-E56F-31BB-9CF7158F8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004FB-B244-252F-90E8-F261DFAB7DA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Základní školy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72DF21-7701-63ED-4149-14E40CAEE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Zahájení školního roku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A97736-40DD-8B66-E624-76BEE4C4F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ZŠ Krátká – 81 žáků (3 třídy)</a:t>
            </a:r>
          </a:p>
          <a:p>
            <a:pPr marL="0" indent="0">
              <a:buNone/>
            </a:pPr>
            <a:r>
              <a:rPr lang="cs-CZ" dirty="0"/>
              <a:t>ZŠ Školní – 29 žáků (2 třídy)</a:t>
            </a:r>
          </a:p>
          <a:p>
            <a:pPr marL="0" indent="0">
              <a:buNone/>
            </a:pPr>
            <a:r>
              <a:rPr lang="cs-CZ" dirty="0"/>
              <a:t>SŠ a ZŠ </a:t>
            </a:r>
            <a:r>
              <a:rPr lang="cs-CZ" dirty="0" err="1"/>
              <a:t>Petlérská</a:t>
            </a:r>
            <a:r>
              <a:rPr lang="cs-CZ" dirty="0"/>
              <a:t> – 38 žáků (2 třídy)</a:t>
            </a:r>
          </a:p>
          <a:p>
            <a:pPr marL="0" indent="0">
              <a:buNone/>
              <a:tabLst>
                <a:tab pos="2419350" algn="l"/>
              </a:tabLst>
            </a:pPr>
            <a:r>
              <a:rPr lang="cs-CZ" dirty="0"/>
              <a:t>	- 32 dětí (3 přípravné třídy)</a:t>
            </a:r>
          </a:p>
          <a:p>
            <a:pPr marL="0" indent="0">
              <a:buNone/>
              <a:tabLst>
                <a:tab pos="2419350" algn="l"/>
              </a:tabLst>
            </a:pPr>
            <a:r>
              <a:rPr lang="cs-CZ" dirty="0"/>
              <a:t>	- 8 dětí (2 třídy přípravného stupně)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Střední škola </a:t>
            </a:r>
            <a:r>
              <a:rPr lang="cs-CZ" dirty="0"/>
              <a:t>– 12 studentů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Poznáváme společně</a:t>
            </a:r>
          </a:p>
          <a:p>
            <a:pPr marL="0" indent="0">
              <a:buNone/>
            </a:pPr>
            <a:r>
              <a:rPr lang="cs-CZ" dirty="0"/>
              <a:t>- přihlášeno 82 seniorů, otevřeno 11 kurzů</a:t>
            </a:r>
          </a:p>
        </p:txBody>
      </p:sp>
    </p:spTree>
    <p:extLst>
      <p:ext uri="{BB962C8B-B14F-4D97-AF65-F5344CB8AC3E}">
        <p14:creationId xmlns:p14="http://schemas.microsoft.com/office/powerpoint/2010/main" val="3414560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B5B66-2870-6040-17E7-99AC801FE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458675-2A4D-40B4-C105-FDAF2A453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Setkání se sportovci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AB87D1-6367-D9E1-FB09-C260433D7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veřejné setkání vedení města se zástupci sportovních celků a organizací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dne 01.10.2025, od 16 hod, sál Violka v kulturním centru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143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 pro Klášterec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5" y="867205"/>
            <a:ext cx="8186102" cy="578802"/>
          </a:xfrm>
        </p:spPr>
        <p:txBody>
          <a:bodyPr/>
          <a:lstStyle/>
          <a:p>
            <a:r>
              <a:rPr lang="cs-CZ" b="1" dirty="0"/>
              <a:t>Dětské hřiště v ulici Lesní s </a:t>
            </a:r>
            <a:r>
              <a:rPr lang="cs-CZ" b="1" dirty="0" err="1"/>
              <a:t>kuličkodráhou</a:t>
            </a:r>
            <a:endParaRPr lang="cs-CZ" b="1" dirty="0"/>
          </a:p>
        </p:txBody>
      </p:sp>
      <p:pic>
        <p:nvPicPr>
          <p:cNvPr id="10" name="Obrázek 9" descr="Obsah obrázku dětské hřiště, venku, strom, obloha&#10;&#10;Obsah generovaný pomocí AI může být nesprávný.">
            <a:extLst>
              <a:ext uri="{FF2B5EF4-FFF2-40B4-BE49-F238E27FC236}">
                <a16:creationId xmlns:a16="http://schemas.microsoft.com/office/drawing/2014/main" id="{20EE724A-C40D-45D5-CA8D-02FA9E7216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2" y="1286766"/>
            <a:ext cx="3936889" cy="181791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9F63095F-633C-018B-93DC-571BEE1C4025}"/>
              </a:ext>
            </a:extLst>
          </p:cNvPr>
          <p:cNvSpPr txBox="1"/>
          <p:nvPr/>
        </p:nvSpPr>
        <p:spPr>
          <a:xfrm>
            <a:off x="415157" y="3367758"/>
            <a:ext cx="41720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554B"/>
              </a:buClr>
            </a:pPr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4 soft s.r.o. ve spolupráci </a:t>
            </a:r>
          </a:p>
          <a:p>
            <a:pPr>
              <a:buClr>
                <a:srgbClr val="00554B"/>
              </a:buClr>
            </a:pPr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s Kláštereckou kyselkou, s.r.o. </a:t>
            </a:r>
          </a:p>
          <a:p>
            <a:pPr marL="198900" indent="-198900">
              <a:buClr>
                <a:srgbClr val="00554B"/>
              </a:buClr>
              <a:buFont typeface="System Font Regular"/>
              <a:buChar char="—"/>
            </a:pPr>
            <a:endParaRPr lang="cs-CZ" sz="2000" dirty="0">
              <a:solidFill>
                <a:srgbClr val="00554B"/>
              </a:solidFill>
              <a:latin typeface="Verdana" panose="020B0604030504040204" pitchFamily="34" charset="0"/>
              <a:ea typeface="Verdana" pitchFamily="34" charset="0"/>
            </a:endParaRPr>
          </a:p>
          <a:p>
            <a:pPr>
              <a:buClr>
                <a:srgbClr val="00554B"/>
              </a:buClr>
            </a:pPr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Celkem: 1 536 000 Kč vč. DPH</a:t>
            </a:r>
          </a:p>
        </p:txBody>
      </p:sp>
      <p:pic>
        <p:nvPicPr>
          <p:cNvPr id="16" name="Obrázek 15" descr="Obsah obrázku dětské hřiště, tráva, hrát si, rostlina&#10;&#10;Obsah generovaný pomocí AI může být nesprávný.">
            <a:extLst>
              <a:ext uri="{FF2B5EF4-FFF2-40B4-BE49-F238E27FC236}">
                <a16:creationId xmlns:a16="http://schemas.microsoft.com/office/drawing/2014/main" id="{837EE457-D2D6-714C-168C-2AEA362699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36" y="3191928"/>
            <a:ext cx="3936889" cy="1817916"/>
          </a:xfrm>
          <a:prstGeom prst="rect">
            <a:avLst/>
          </a:prstGeom>
        </p:spPr>
      </p:pic>
      <p:pic>
        <p:nvPicPr>
          <p:cNvPr id="7" name="Obrázek 6" descr="Obsah obrázku venku, území, dětské hřiště, text&#10;&#10;Obsah generovaný pomocí AI může být nesprávný.">
            <a:extLst>
              <a:ext uri="{FF2B5EF4-FFF2-40B4-BE49-F238E27FC236}">
                <a16:creationId xmlns:a16="http://schemas.microsoft.com/office/drawing/2014/main" id="{A9EC1908-BC20-E85E-BAF7-BDAF456A02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86766"/>
            <a:ext cx="3936889" cy="181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5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527269" cy="684000"/>
          </a:xfrm>
        </p:spPr>
        <p:txBody>
          <a:bodyPr/>
          <a:lstStyle/>
          <a:p>
            <a:r>
              <a:rPr lang="cs-CZ" dirty="0"/>
              <a:t>Společně pro Klášterec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718579"/>
            <a:ext cx="4967288" cy="578802"/>
          </a:xfrm>
        </p:spPr>
        <p:txBody>
          <a:bodyPr/>
          <a:lstStyle/>
          <a:p>
            <a:r>
              <a:rPr lang="cs-CZ" dirty="0" err="1"/>
              <a:t>Infocom</a:t>
            </a:r>
            <a:r>
              <a:rPr lang="cs-CZ" dirty="0"/>
              <a:t> s.r.o. ve spolupráci s Kláštereckou kyselkou, s.r.o.</a:t>
            </a:r>
          </a:p>
          <a:p>
            <a:endParaRPr lang="cs-CZ" dirty="0"/>
          </a:p>
          <a:p>
            <a:r>
              <a:rPr lang="cs-CZ" dirty="0"/>
              <a:t>Celkem:185 000 Kč vč. DPH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101F564-9F81-4689-AF0D-0F34D7BC7E56}"/>
              </a:ext>
            </a:extLst>
          </p:cNvPr>
          <p:cNvSpPr txBox="1"/>
          <p:nvPr/>
        </p:nvSpPr>
        <p:spPr>
          <a:xfrm>
            <a:off x="369792" y="805022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Mlhoviště</a:t>
            </a:r>
            <a:endParaRPr lang="cs-CZ" sz="2000" b="1" dirty="0">
              <a:solidFill>
                <a:srgbClr val="00554B"/>
              </a:solidFill>
              <a:latin typeface="Verdana" panose="020B0604030504040204" pitchFamily="34" charset="0"/>
              <a:ea typeface="Verdana" pitchFamily="34" charset="0"/>
            </a:endParaRPr>
          </a:p>
        </p:txBody>
      </p:sp>
      <p:pic>
        <p:nvPicPr>
          <p:cNvPr id="4" name="Obrázek 3" descr="Obsah obrázku venku, auto, obloha, území&#10;&#10;Obsah generovaný pomocí AI může být nesprávný.">
            <a:extLst>
              <a:ext uri="{FF2B5EF4-FFF2-40B4-BE49-F238E27FC236}">
                <a16:creationId xmlns:a16="http://schemas.microsoft.com/office/drawing/2014/main" id="{46EAB9D2-C42C-0547-7519-D2FC0A78B6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28196"/>
            <a:ext cx="3479575" cy="463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35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dirty="0"/>
              <a:t>Lavičky u stadionu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 pro Klášterec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DF9492B-8513-0038-5005-918E64EFAACB}"/>
              </a:ext>
            </a:extLst>
          </p:cNvPr>
          <p:cNvSpPr txBox="1"/>
          <p:nvPr/>
        </p:nvSpPr>
        <p:spPr>
          <a:xfrm>
            <a:off x="402459" y="1177261"/>
            <a:ext cx="39347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REX s.r.o. </a:t>
            </a:r>
          </a:p>
          <a:p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Klášterecká kyselka, s.r.o.</a:t>
            </a:r>
          </a:p>
          <a:p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Celkem: 87 000 Kč vč. DPH  </a:t>
            </a:r>
          </a:p>
        </p:txBody>
      </p:sp>
      <p:pic>
        <p:nvPicPr>
          <p:cNvPr id="18" name="Obrázek 17" descr="Obsah obrázku venku, území, strom, text&#10;&#10;Obsah generovaný pomocí AI může být nesprávný.">
            <a:extLst>
              <a:ext uri="{FF2B5EF4-FFF2-40B4-BE49-F238E27FC236}">
                <a16:creationId xmlns:a16="http://schemas.microsoft.com/office/drawing/2014/main" id="{D4F501FE-4DFF-0F26-8762-C6D2C803A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03" y="2192924"/>
            <a:ext cx="6999194" cy="282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1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F582D-2737-0362-1375-708FB2930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AA262A-DC71-1F73-67CE-1A250DDBC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ZŠ </a:t>
            </a:r>
            <a:r>
              <a:rPr lang="cs-CZ" dirty="0" err="1"/>
              <a:t>Petlérská</a:t>
            </a:r>
            <a:r>
              <a:rPr lang="cs-CZ" dirty="0"/>
              <a:t> - víceúčelové školní hřiště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CA232E-2BBB-044C-CA5A-B34BA1832F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fr-FR" dirty="0"/>
              <a:t>L</a:t>
            </a:r>
            <a:r>
              <a:rPr lang="cs-CZ" dirty="0" err="1"/>
              <a:t>inhart</a:t>
            </a:r>
            <a:r>
              <a:rPr lang="cs-CZ" dirty="0"/>
              <a:t> spol. s </a:t>
            </a:r>
            <a:r>
              <a:rPr lang="fr-FR" dirty="0"/>
              <a:t>r.o.</a:t>
            </a:r>
            <a:endParaRPr lang="cs-CZ" dirty="0"/>
          </a:p>
          <a:p>
            <a:r>
              <a:rPr lang="cs-CZ" dirty="0"/>
              <a:t>4.233.389 Kč vč. DPH</a:t>
            </a:r>
          </a:p>
        </p:txBody>
      </p:sp>
      <p:pic>
        <p:nvPicPr>
          <p:cNvPr id="3" name="Obrázek 2" descr="Obsah obrázku venku, obloha, strom, mrak&#10;&#10;Obsah generovaný pomocí AI může být nesprávný.">
            <a:extLst>
              <a:ext uri="{FF2B5EF4-FFF2-40B4-BE49-F238E27FC236}">
                <a16:creationId xmlns:a16="http://schemas.microsoft.com/office/drawing/2014/main" id="{5FB8F5EC-FEA2-3F82-E565-BA4035F2DB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32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176E5-1A8A-BD3F-6E06-F4A43F9BC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ABFAB5-1301-28BA-3617-FAECD563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I. etapa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5037A9-0F40-49A3-4967-D6993DE81C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31.400.495 Kč vč. DPH</a:t>
            </a:r>
          </a:p>
          <a:p>
            <a:endParaRPr lang="cs-CZ" dirty="0"/>
          </a:p>
        </p:txBody>
      </p:sp>
      <p:pic>
        <p:nvPicPr>
          <p:cNvPr id="4" name="Obrázek 3" descr="Obsah obrázku venku, vozidlo, Pozemní vozidlo, území&#10;&#10;Obsah generovaný pomocí AI může být nesprávný.">
            <a:extLst>
              <a:ext uri="{FF2B5EF4-FFF2-40B4-BE49-F238E27FC236}">
                <a16:creationId xmlns:a16="http://schemas.microsoft.com/office/drawing/2014/main" id="{A1795958-19D3-5431-E2DA-301F4B207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77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6D6-7C78-F514-F9D4-333A1A9D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018DB1-196A-5AF4-0EFD-BC00E1B2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Park „STŘED“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9DB46-73A2-FE85-5856-7D4A5D376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3.333.192 Kč vč. DPH</a:t>
            </a:r>
          </a:p>
        </p:txBody>
      </p:sp>
      <p:pic>
        <p:nvPicPr>
          <p:cNvPr id="4" name="Obrázek 3" descr="Obsah obrázku venku, tráva, mrak, obloha&#10;&#10;Obsah generovaný pomocí AI může být nesprávný.">
            <a:extLst>
              <a:ext uri="{FF2B5EF4-FFF2-40B4-BE49-F238E27FC236}">
                <a16:creationId xmlns:a16="http://schemas.microsoft.com/office/drawing/2014/main" id="{3EFEA3A5-1B37-311D-C3D8-677019B7B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2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D61D-241D-7F52-1A0D-024649608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33147F-ABE8-1D3A-452E-78F3F7AD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Socha „RODINA“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103E21-E084-3F62-5AB1-AF0A1305FA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Jitka Kůsová</a:t>
            </a:r>
          </a:p>
          <a:p>
            <a:r>
              <a:rPr lang="cs-CZ" dirty="0"/>
              <a:t>550.000 Kč</a:t>
            </a:r>
          </a:p>
        </p:txBody>
      </p:sp>
      <p:pic>
        <p:nvPicPr>
          <p:cNvPr id="3" name="Obrázek 2" descr="Obsah obrázku venku, obloha, strom, mrak&#10;&#10;Obsah generovaný pomocí AI může být nesprávný.">
            <a:extLst>
              <a:ext uri="{FF2B5EF4-FFF2-40B4-BE49-F238E27FC236}">
                <a16:creationId xmlns:a16="http://schemas.microsoft.com/office/drawing/2014/main" id="{69D14682-6211-1D9B-0575-E841F3810E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  <p:pic>
        <p:nvPicPr>
          <p:cNvPr id="8" name="Obrázek 7" descr="Obsah obrázku venku, strom, socha, umění&#10;&#10;Obsah generovaný pomocí AI může být nesprávný.">
            <a:extLst>
              <a:ext uri="{FF2B5EF4-FFF2-40B4-BE49-F238E27FC236}">
                <a16:creationId xmlns:a16="http://schemas.microsoft.com/office/drawing/2014/main" id="{B16F2276-08C8-2507-C4C1-F0D4FEC2E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972" y="2349181"/>
            <a:ext cx="2719235" cy="203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5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23E8-3810-ACF6-1B7A-35F564A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85D1C6-7849-C232-E978-45289CDF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ul. Nad Tunýlkem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65BAFC-F1D5-577B-FCD5-C52A98BDC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fr-FR" dirty="0"/>
              <a:t>Lama Construction s.r.o.</a:t>
            </a:r>
            <a:endParaRPr lang="cs-CZ" dirty="0"/>
          </a:p>
          <a:p>
            <a:r>
              <a:rPr lang="cs-CZ" dirty="0"/>
              <a:t>5.345.916 Kč vč. DPH</a:t>
            </a:r>
          </a:p>
        </p:txBody>
      </p:sp>
      <p:pic>
        <p:nvPicPr>
          <p:cNvPr id="4" name="Obrázek 3" descr="Obsah obrázku venku, mrak, obloha, území&#10;&#10;Obsah generovaný pomocí AI může být nesprávný.">
            <a:extLst>
              <a:ext uri="{FF2B5EF4-FFF2-40B4-BE49-F238E27FC236}">
                <a16:creationId xmlns:a16="http://schemas.microsoft.com/office/drawing/2014/main" id="{74492C4A-5DC2-CDEE-3603-6BE0FF50CF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1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BE72-9763-7152-B369-3FBF8BBE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A399CF-9059-A7E4-CDD6-2E5CED17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povrchů v ul. V Zátiší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C84CD2-9811-B4C6-1F52-0D0D81B2A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HERKUL a.s.</a:t>
            </a:r>
          </a:p>
          <a:p>
            <a:r>
              <a:rPr lang="cs-CZ" dirty="0"/>
              <a:t>4.335.031 Kč vč. DPH</a:t>
            </a:r>
          </a:p>
        </p:txBody>
      </p:sp>
      <p:pic>
        <p:nvPicPr>
          <p:cNvPr id="3" name="Obrázek 2" descr="Obsah obrázku venku, strom, obloha, Pozemní vozidlo&#10;&#10;Obsah generovaný pomocí AI může být nesprávný.">
            <a:extLst>
              <a:ext uri="{FF2B5EF4-FFF2-40B4-BE49-F238E27FC236}">
                <a16:creationId xmlns:a16="http://schemas.microsoft.com/office/drawing/2014/main" id="{B39522EE-002C-F847-CA82-04C6913197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7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FC3D4-6E2F-109F-4B32-C2333C458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ABCB84-CA68-DC3F-A614-0630A1DB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RS „Nové“ sídliště VII. etapa 3. a 4. část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E9DFBB-0E4E-CD08-307E-77359747C3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STAVMAX Group s.r.o.</a:t>
            </a:r>
          </a:p>
          <a:p>
            <a:r>
              <a:rPr lang="cs-CZ" dirty="0"/>
              <a:t>4.355.019 Kč vč. DPH</a:t>
            </a:r>
          </a:p>
        </p:txBody>
      </p:sp>
      <p:pic>
        <p:nvPicPr>
          <p:cNvPr id="4" name="Obrázek 3" descr="Obsah obrázku venku, území, okno, strom&#10;&#10;Obsah generovaný pomocí AI může být nesprávný.">
            <a:extLst>
              <a:ext uri="{FF2B5EF4-FFF2-40B4-BE49-F238E27FC236}">
                <a16:creationId xmlns:a16="http://schemas.microsoft.com/office/drawing/2014/main" id="{11421043-F883-557C-A5AB-029D8A1F03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545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1868</TotalTime>
  <Words>612</Words>
  <Application>Microsoft Office PowerPoint</Application>
  <PresentationFormat>Předvádění na obrazovce (16:9)</PresentationFormat>
  <Paragraphs>125</Paragraphs>
  <Slides>27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Kyselka Headline Hedline</vt:lpstr>
      <vt:lpstr>System Font Regular</vt:lpstr>
      <vt:lpstr>Times New Roman</vt:lpstr>
      <vt:lpstr>Verdana</vt:lpstr>
      <vt:lpstr>Cover</vt:lpstr>
      <vt:lpstr>Slides</vt:lpstr>
      <vt:lpstr>Prezentace aplikace PowerPoint</vt:lpstr>
      <vt:lpstr>ŠKOLSKÁ ZAŘÍZENÍ 2025</vt:lpstr>
      <vt:lpstr>ZŠ Petlérská - víceúčelové školní hřiště </vt:lpstr>
      <vt:lpstr>FVE I. etapa</vt:lpstr>
      <vt:lpstr>Park „STŘED“</vt:lpstr>
      <vt:lpstr>Socha „RODINA“</vt:lpstr>
      <vt:lpstr>Rekonstrukce ul. Nad Tunýlkem</vt:lpstr>
      <vt:lpstr>Obnova povrchů v ul. V Zátiší</vt:lpstr>
      <vt:lpstr>RS „Nové“ sídliště VII. etapa 3. a 4. část</vt:lpstr>
      <vt:lpstr>Prezentace aplikace PowerPoint</vt:lpstr>
      <vt:lpstr>Společně pro Klášterec do 30.09.2025</vt:lpstr>
      <vt:lpstr>Pozvánka do Galerie Kryt</vt:lpstr>
      <vt:lpstr>Hasiči 150 Publikace a film</vt:lpstr>
      <vt:lpstr>Prezentace aplikace PowerPoint</vt:lpstr>
      <vt:lpstr>Rozbor hospodaření k 31.08.2025</vt:lpstr>
      <vt:lpstr>Prezentace aplikace PowerPoint</vt:lpstr>
      <vt:lpstr>Pronájem bytu  Královéhradecká 420/33</vt:lpstr>
      <vt:lpstr>ZS Sadová 528, pavilon C - oprava chodby</vt:lpstr>
      <vt:lpstr>Spekulativní hala – Průmyslová 4</vt:lpstr>
      <vt:lpstr>Prezentace aplikace PowerPoint</vt:lpstr>
      <vt:lpstr>Střední škola a základní škola Klášterec nad Ohří</vt:lpstr>
      <vt:lpstr>Zahájení školního roku</vt:lpstr>
      <vt:lpstr>Setkání se sportovci</vt:lpstr>
      <vt:lpstr>Prezentace aplikace PowerPoint</vt:lpstr>
      <vt:lpstr>Společně pro Klášterec </vt:lpstr>
      <vt:lpstr>Společně pro Klášterec</vt:lpstr>
      <vt:lpstr>Společně pro Klášterec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Kocáb Libor, Ing.</cp:lastModifiedBy>
  <cp:revision>151</cp:revision>
  <cp:lastPrinted>2025-09-15T07:56:35Z</cp:lastPrinted>
  <dcterms:created xsi:type="dcterms:W3CDTF">2018-10-31T08:36:17Z</dcterms:created>
  <dcterms:modified xsi:type="dcterms:W3CDTF">2025-09-19T05:38:10Z</dcterms:modified>
</cp:coreProperties>
</file>