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262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58" r:id="rId23"/>
    <p:sldId id="269" r:id="rId24"/>
    <p:sldId id="270" r:id="rId25"/>
    <p:sldId id="271" r:id="rId26"/>
    <p:sldId id="260" r:id="rId27"/>
    <p:sldId id="299" r:id="rId28"/>
    <p:sldId id="300" r:id="rId29"/>
    <p:sldId id="264" r:id="rId30"/>
    <p:sldId id="272" r:id="rId31"/>
    <p:sldId id="273" r:id="rId32"/>
    <p:sldId id="275" r:id="rId33"/>
    <p:sldId id="276" r:id="rId34"/>
    <p:sldId id="277" r:id="rId35"/>
    <p:sldId id="278" r:id="rId36"/>
    <p:sldId id="279" r:id="rId37"/>
    <p:sldId id="280" r:id="rId38"/>
    <p:sldId id="266" r:id="rId39"/>
    <p:sldId id="267" r:id="rId40"/>
    <p:sldId id="287" r:id="rId41"/>
    <p:sldId id="289" r:id="rId42"/>
    <p:sldId id="288" r:id="rId43"/>
    <p:sldId id="290" r:id="rId44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39" autoAdjust="0"/>
  </p:normalViewPr>
  <p:slideViewPr>
    <p:cSldViewPr>
      <p:cViewPr varScale="1">
        <p:scale>
          <a:sx n="145" d="100"/>
          <a:sy n="145" d="100"/>
        </p:scale>
        <p:origin x="24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E6ADE-9E6E-4580-A84F-A016B71C361C}" type="datetimeFigureOut">
              <a:rPr lang="cs-CZ" smtClean="0"/>
              <a:t>07.12.2022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2E166-AF91-4A2F-9351-1D0B31BEC70C}" type="datetimeFigureOut">
              <a:rPr lang="cs-CZ" smtClean="0"/>
              <a:t>07.12.2022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142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13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07.12.2022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07.12.2022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07.12.2022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07.12.2022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07.12.2022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07.12.2022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 smtClean="0"/>
              <a:t>Mgr. Vojtěch Marvan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dirty="0" smtClean="0"/>
              <a:t>Rekonstrukce ulice Mírová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3568" y="4659982"/>
            <a:ext cx="2040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Dodavatel: Lama </a:t>
            </a:r>
            <a:r>
              <a:rPr lang="cs-CZ" sz="1000" dirty="0" err="1" smtClean="0"/>
              <a:t>Construction</a:t>
            </a:r>
            <a:r>
              <a:rPr lang="cs-CZ" sz="1000" dirty="0" smtClean="0"/>
              <a:t> s.r.o.</a:t>
            </a:r>
          </a:p>
          <a:p>
            <a:r>
              <a:rPr lang="cs-CZ" sz="1000" dirty="0" smtClean="0"/>
              <a:t>Cena: 5.373.472 Kč bez DPH</a:t>
            </a:r>
            <a:endParaRPr lang="cs-CZ" sz="10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6010186" cy="338073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31590"/>
            <a:ext cx="2746648" cy="154498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075" y="2757935"/>
            <a:ext cx="2724725" cy="153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9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dirty="0" smtClean="0"/>
              <a:t>Fotbalové hřiště s umělým povrchem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59982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Dodavatel: </a:t>
            </a:r>
            <a:r>
              <a:rPr lang="cs-CZ" sz="1000" dirty="0" smtClean="0"/>
              <a:t>PETROM STAVBY, a.s.</a:t>
            </a:r>
            <a:endParaRPr lang="cs-CZ" sz="1000" dirty="0"/>
          </a:p>
          <a:p>
            <a:r>
              <a:rPr lang="cs-CZ" sz="1000" dirty="0"/>
              <a:t>Cena:  </a:t>
            </a:r>
            <a:r>
              <a:rPr lang="cs-CZ" sz="1000" dirty="0" smtClean="0"/>
              <a:t>21.598.742 </a:t>
            </a:r>
            <a:r>
              <a:rPr lang="cs-CZ" sz="1000" dirty="0"/>
              <a:t>Kč bez </a:t>
            </a:r>
            <a:r>
              <a:rPr lang="cs-CZ" sz="1000" dirty="0" smtClean="0"/>
              <a:t>DPH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6052371" cy="339407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70" y="1131590"/>
            <a:ext cx="2824929" cy="15841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69" y="2784129"/>
            <a:ext cx="2824929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7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dirty="0" smtClean="0"/>
              <a:t>Kontejnerové stání ul. Nádražní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59982"/>
            <a:ext cx="180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Dodavatel: </a:t>
            </a:r>
            <a:r>
              <a:rPr lang="cs-CZ" sz="1000" dirty="0" smtClean="0"/>
              <a:t>OC - </a:t>
            </a:r>
            <a:r>
              <a:rPr lang="cs-CZ" sz="1000" dirty="0" err="1" smtClean="0"/>
              <a:t>Company</a:t>
            </a:r>
            <a:r>
              <a:rPr lang="cs-CZ" sz="1000" dirty="0" smtClean="0"/>
              <a:t> </a:t>
            </a:r>
            <a:r>
              <a:rPr lang="cs-CZ" sz="1000" dirty="0"/>
              <a:t>s.r.o.</a:t>
            </a:r>
          </a:p>
          <a:p>
            <a:r>
              <a:rPr lang="cs-CZ" sz="1000" dirty="0"/>
              <a:t>Cena:  </a:t>
            </a:r>
            <a:r>
              <a:rPr lang="cs-CZ" sz="1000" dirty="0" smtClean="0"/>
              <a:t>425.626 </a:t>
            </a:r>
            <a:r>
              <a:rPr lang="cs-CZ" sz="1000" dirty="0"/>
              <a:t>Kč bez </a:t>
            </a:r>
            <a:r>
              <a:rPr lang="cs-CZ" sz="1000" dirty="0" smtClean="0"/>
              <a:t>DPH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7"/>
          <a:stretch/>
        </p:blipFill>
        <p:spPr>
          <a:xfrm>
            <a:off x="457200" y="1063227"/>
            <a:ext cx="8229600" cy="3524747"/>
          </a:xfrm>
        </p:spPr>
      </p:pic>
    </p:spTree>
    <p:extLst>
      <p:ext uri="{BB962C8B-B14F-4D97-AF65-F5344CB8AC3E}">
        <p14:creationId xmlns:p14="http://schemas.microsoft.com/office/powerpoint/2010/main" val="138049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dirty="0"/>
              <a:t>Kontejnerové stání ul. </a:t>
            </a:r>
            <a:r>
              <a:rPr lang="cs-CZ" sz="2400" dirty="0" smtClean="0"/>
              <a:t>Svahová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59982"/>
            <a:ext cx="180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Dodavatel: </a:t>
            </a:r>
            <a:r>
              <a:rPr lang="cs-CZ" sz="1000" dirty="0" smtClean="0"/>
              <a:t>OC - </a:t>
            </a:r>
            <a:r>
              <a:rPr lang="cs-CZ" sz="1000" dirty="0" err="1" smtClean="0"/>
              <a:t>Company</a:t>
            </a:r>
            <a:r>
              <a:rPr lang="cs-CZ" sz="1000" dirty="0" smtClean="0"/>
              <a:t> </a:t>
            </a:r>
            <a:r>
              <a:rPr lang="cs-CZ" sz="1000" dirty="0"/>
              <a:t>s.r.o.</a:t>
            </a:r>
          </a:p>
          <a:p>
            <a:r>
              <a:rPr lang="cs-CZ" sz="1000" dirty="0"/>
              <a:t>Cena:  </a:t>
            </a:r>
            <a:r>
              <a:rPr lang="cs-CZ" sz="1000" dirty="0" smtClean="0"/>
              <a:t>299.904 </a:t>
            </a:r>
            <a:r>
              <a:rPr lang="cs-CZ" sz="1000" dirty="0"/>
              <a:t>Kč bez </a:t>
            </a:r>
            <a:r>
              <a:rPr lang="cs-CZ" sz="1000" dirty="0" smtClean="0"/>
              <a:t>DPH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12"/>
          <a:stretch/>
        </p:blipFill>
        <p:spPr>
          <a:xfrm>
            <a:off x="457200" y="1063228"/>
            <a:ext cx="8229600" cy="3452738"/>
          </a:xfrm>
        </p:spPr>
      </p:pic>
    </p:spTree>
    <p:extLst>
      <p:ext uri="{BB962C8B-B14F-4D97-AF65-F5344CB8AC3E}">
        <p14:creationId xmlns:p14="http://schemas.microsoft.com/office/powerpoint/2010/main" val="49665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</a:t>
            </a:r>
            <a:r>
              <a:rPr lang="cs-CZ" sz="3200" dirty="0" smtClean="0"/>
              <a:t>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Pietní akt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27.10.2022 na místním hřbitově</a:t>
            </a:r>
          </a:p>
          <a:p>
            <a:r>
              <a:rPr lang="cs-CZ" dirty="0" smtClean="0"/>
              <a:t>104. výročí založení čs. státu</a:t>
            </a:r>
            <a:endParaRPr lang="cs-CZ" dirty="0"/>
          </a:p>
        </p:txBody>
      </p:sp>
      <p:pic>
        <p:nvPicPr>
          <p:cNvPr id="3074" name="Picture 2" descr="https://www.klasterec.cz/evt_image.php?img=88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7" y="2499982"/>
            <a:ext cx="286805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etní akt ke 104. výročí založení samostatného československého státu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9982"/>
            <a:ext cx="286805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52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Výročí městské policie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30 let od založení městské policie</a:t>
            </a:r>
          </a:p>
          <a:p>
            <a:r>
              <a:rPr lang="cs-CZ" dirty="0" smtClean="0"/>
              <a:t>Křest knihy, plaketa, pamětní list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99982"/>
            <a:ext cx="2868902" cy="216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9982"/>
            <a:ext cx="28260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0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RETRO 2022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16.11.2022 u příležitosti výročí let 1939 a 1989 v kulturním centru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42" y="2499982"/>
            <a:ext cx="3240791" cy="216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9982"/>
            <a:ext cx="324079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Publikační činnost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2. díl Alíkova dobrodružství</a:t>
            </a:r>
          </a:p>
          <a:p>
            <a:r>
              <a:rPr lang="cs-CZ" dirty="0" smtClean="0"/>
              <a:t>Včera bylo brzy k výročí 30 let MP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99742"/>
            <a:ext cx="2880000" cy="2160000"/>
          </a:xfrm>
          <a:prstGeom prst="rect">
            <a:avLst/>
          </a:prstGeom>
        </p:spPr>
      </p:pic>
      <p:pic>
        <p:nvPicPr>
          <p:cNvPr id="1026" name="Picture 2" descr="Může jít o obrázek 2 lid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99742"/>
            <a:ext cx="358601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5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Komunikace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800000"/>
          </a:xfrm>
        </p:spPr>
        <p:txBody>
          <a:bodyPr/>
          <a:lstStyle/>
          <a:p>
            <a:r>
              <a:rPr lang="cs-CZ" dirty="0" smtClean="0"/>
              <a:t>3. místo v kraji ve všech kategoriích</a:t>
            </a:r>
          </a:p>
          <a:p>
            <a:r>
              <a:rPr lang="cs-CZ" sz="3100" dirty="0" smtClean="0"/>
              <a:t>Radniční listy, Zlatý </a:t>
            </a:r>
            <a:r>
              <a:rPr lang="cs-CZ" sz="3100" dirty="0" err="1" smtClean="0"/>
              <a:t>lajk</a:t>
            </a:r>
            <a:r>
              <a:rPr lang="cs-CZ" sz="3100" dirty="0" smtClean="0"/>
              <a:t>, Radniční web </a:t>
            </a:r>
            <a:endParaRPr lang="cs-CZ" sz="3100" dirty="0"/>
          </a:p>
        </p:txBody>
      </p:sp>
      <p:pic>
        <p:nvPicPr>
          <p:cNvPr id="2050" name="Picture 2" descr="https://www.klasterec.cz/evt_image.php?img=83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84" y="2533769"/>
            <a:ext cx="264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cebook, web i Klášterecké noviny získaly bronz 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33769"/>
            <a:ext cx="264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acebook, web i Klášterecké noviny získaly bronz 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83" y="2533769"/>
            <a:ext cx="264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72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dirty="0" smtClean="0"/>
              <a:t>Rekonstrukce bytového domu Nádražní 165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4646388"/>
            <a:ext cx="3829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Dodavatel: STAVMAX Group s.r.o.</a:t>
            </a:r>
          </a:p>
          <a:p>
            <a:r>
              <a:rPr lang="cs-CZ" sz="1000" dirty="0"/>
              <a:t>Cena</a:t>
            </a:r>
            <a:r>
              <a:rPr lang="cs-CZ" sz="1000" dirty="0" smtClean="0"/>
              <a:t>: 18.926.682 Kč bez DPH                                  Dotace</a:t>
            </a:r>
            <a:r>
              <a:rPr lang="cs-CZ" sz="1000" dirty="0"/>
              <a:t>: </a:t>
            </a:r>
            <a:r>
              <a:rPr lang="cs-CZ" sz="1000" dirty="0" smtClean="0"/>
              <a:t>5.741.635 Kč </a:t>
            </a:r>
            <a:endParaRPr lang="cs-CZ" sz="10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r="15098"/>
          <a:stretch/>
        </p:blipFill>
        <p:spPr>
          <a:xfrm>
            <a:off x="457200" y="1063226"/>
            <a:ext cx="4906888" cy="3401245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73" y="1063226"/>
            <a:ext cx="3208587" cy="180483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72" y="2931790"/>
            <a:ext cx="3208588" cy="180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Galerie Kryt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100" dirty="0" smtClean="0"/>
              <a:t>Do konce roku vánoční výstava MÚSS</a:t>
            </a:r>
          </a:p>
          <a:p>
            <a:r>
              <a:rPr lang="cs-CZ" sz="3100" dirty="0" smtClean="0"/>
              <a:t>Leden – Lukáš Brychta: Lofoty</a:t>
            </a:r>
            <a:endParaRPr lang="cs-CZ" sz="3100" dirty="0"/>
          </a:p>
        </p:txBody>
      </p:sp>
      <p:pic>
        <p:nvPicPr>
          <p:cNvPr id="5122" name="Picture 2" descr="https://www.lukas-brychta.cz/wp-content/gallery/norske-lofoty/Expedice_Lofoty_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9742"/>
            <a:ext cx="323841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6614"/>
          <a:stretch/>
        </p:blipFill>
        <p:spPr>
          <a:xfrm>
            <a:off x="1331640" y="2499742"/>
            <a:ext cx="331236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Kalendář 2023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Šimon Čekal a </a:t>
            </a:r>
            <a:r>
              <a:rPr lang="cs-CZ" dirty="0" err="1" smtClean="0"/>
              <a:t>Olena</a:t>
            </a:r>
            <a:r>
              <a:rPr lang="cs-CZ" dirty="0" smtClean="0"/>
              <a:t> </a:t>
            </a:r>
            <a:r>
              <a:rPr lang="cs-CZ" dirty="0" err="1" smtClean="0"/>
              <a:t>Dolhova</a:t>
            </a:r>
            <a:endParaRPr lang="cs-CZ" dirty="0" smtClean="0"/>
          </a:p>
          <a:p>
            <a:r>
              <a:rPr lang="cs-CZ" sz="2900" dirty="0" smtClean="0"/>
              <a:t>Obrázky našeho města z výstavy Domov</a:t>
            </a:r>
            <a:endParaRPr lang="cs-CZ" sz="2900" dirty="0"/>
          </a:p>
        </p:txBody>
      </p:sp>
      <p:pic>
        <p:nvPicPr>
          <p:cNvPr id="4098" name="Picture 2" descr="https://www.klasterec.cz/evt_image.php?img=91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03085"/>
            <a:ext cx="285030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2" t="22425" r="21642" b="22001"/>
          <a:stretch/>
        </p:blipFill>
        <p:spPr>
          <a:xfrm>
            <a:off x="4644008" y="2503085"/>
            <a:ext cx="293828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 smtClean="0"/>
              <a:t>Ing. Jiří Mudroňka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645691"/>
          </a:xfrm>
        </p:spPr>
        <p:txBody>
          <a:bodyPr>
            <a:normAutofit/>
          </a:bodyPr>
          <a:lstStyle/>
          <a:p>
            <a:r>
              <a:rPr lang="cs-CZ" dirty="0" smtClean="0"/>
              <a:t>Rozbor hospodaření</a:t>
            </a:r>
            <a:br>
              <a:rPr lang="cs-CZ" dirty="0" smtClean="0"/>
            </a:br>
            <a:r>
              <a:rPr lang="cs-CZ" dirty="0" smtClean="0"/>
              <a:t>k 30.11.2022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41544"/>
            <a:ext cx="79248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357659"/>
          </a:xfrm>
        </p:spPr>
        <p:txBody>
          <a:bodyPr>
            <a:noAutofit/>
          </a:bodyPr>
          <a:lstStyle/>
          <a:p>
            <a:r>
              <a:rPr lang="pl-PL" sz="4000" dirty="0" smtClean="0"/>
              <a:t>Dotační program</a:t>
            </a: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 smtClean="0"/>
              <a:t>činnost </a:t>
            </a:r>
            <a:r>
              <a:rPr lang="pl-PL" sz="4000" dirty="0"/>
              <a:t>v roce </a:t>
            </a:r>
            <a:r>
              <a:rPr lang="pl-PL" sz="4000" dirty="0" smtClean="0"/>
              <a:t>2023</a:t>
            </a:r>
            <a:endParaRPr lang="cs-CZ" sz="4000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/>
          </p:nvPr>
        </p:nvGraphicFramePr>
        <p:xfrm>
          <a:off x="539552" y="1635646"/>
          <a:ext cx="8219256" cy="277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xmlns="" val="336849349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308069827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3135215096"/>
                    </a:ext>
                  </a:extLst>
                </a:gridCol>
                <a:gridCol w="2314600">
                  <a:extLst>
                    <a:ext uri="{9D8B030D-6E8A-4147-A177-3AD203B41FA5}">
                      <a16:colId xmlns:a16="http://schemas.microsoft.com/office/drawing/2014/main" xmlns="" val="373055576"/>
                    </a:ext>
                  </a:extLst>
                </a:gridCol>
              </a:tblGrid>
              <a:tr h="99109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Kompetentní orgán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Počet 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žádostí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Požadovaná částka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Návrh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63221704"/>
                  </a:ext>
                </a:extLst>
              </a:tr>
              <a:tr h="59363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Rada 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4286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362.000 Kč</a:t>
                      </a: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278.000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257175" marT="9525" marB="0" anchor="ctr"/>
                </a:tc>
                <a:extLst>
                  <a:ext uri="{0D108BD9-81ED-4DB2-BD59-A6C34878D82A}">
                    <a16:rowId xmlns:a16="http://schemas.microsoft.com/office/drawing/2014/main" xmlns="" val="3066903139"/>
                  </a:ext>
                </a:extLst>
              </a:tr>
              <a:tr h="59363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Zastupitelstvo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4286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5.399.350 Kč</a:t>
                      </a: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4.722.000 Kč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257175" marT="9525" marB="0" anchor="ctr"/>
                </a:tc>
                <a:extLst>
                  <a:ext uri="{0D108BD9-81ED-4DB2-BD59-A6C34878D82A}">
                    <a16:rowId xmlns:a16="http://schemas.microsoft.com/office/drawing/2014/main" xmlns="" val="3137947138"/>
                  </a:ext>
                </a:extLst>
              </a:tr>
              <a:tr h="593635"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součet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20</a:t>
                      </a:r>
                    </a:p>
                  </a:txBody>
                  <a:tcPr marL="9525" marR="4286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5.761.350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5.000.000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257175" marT="9525" marB="0" anchor="ctr"/>
                </a:tc>
                <a:extLst>
                  <a:ext uri="{0D108BD9-81ED-4DB2-BD59-A6C34878D82A}">
                    <a16:rowId xmlns:a16="http://schemas.microsoft.com/office/drawing/2014/main" xmlns="" val="1255772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2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357659"/>
          </a:xfrm>
        </p:spPr>
        <p:txBody>
          <a:bodyPr>
            <a:noAutofit/>
          </a:bodyPr>
          <a:lstStyle/>
          <a:p>
            <a:r>
              <a:rPr lang="pl-PL" sz="4000" dirty="0" smtClean="0"/>
              <a:t>Dotační program</a:t>
            </a: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 smtClean="0"/>
              <a:t>činnost </a:t>
            </a:r>
            <a:r>
              <a:rPr lang="pl-PL" sz="4000" dirty="0"/>
              <a:t>v roce </a:t>
            </a:r>
            <a:r>
              <a:rPr lang="pl-PL" sz="4000" dirty="0" smtClean="0"/>
              <a:t>2023</a:t>
            </a:r>
            <a:endParaRPr lang="cs-CZ" sz="4000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/>
          </p:nvPr>
        </p:nvGraphicFramePr>
        <p:xfrm>
          <a:off x="755576" y="1635646"/>
          <a:ext cx="8003232" cy="3365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xmlns="" val="336849349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xmlns="" val="308069827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3135215096"/>
                    </a:ext>
                  </a:extLst>
                </a:gridCol>
                <a:gridCol w="2314600">
                  <a:extLst>
                    <a:ext uri="{9D8B030D-6E8A-4147-A177-3AD203B41FA5}">
                      <a16:colId xmlns:a16="http://schemas.microsoft.com/office/drawing/2014/main" xmlns="" val="373055576"/>
                    </a:ext>
                  </a:extLst>
                </a:gridCol>
              </a:tblGrid>
              <a:tr h="991094">
                <a:tc>
                  <a:txBody>
                    <a:bodyPr/>
                    <a:lstStyle/>
                    <a:p>
                      <a:pPr algn="ctr" fontAlgn="ctr"/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Největší příjemci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Požadovaná částka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Návrh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63221704"/>
                  </a:ext>
                </a:extLst>
              </a:tr>
              <a:tr h="59363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Spolek Hokejový klub Klášterec nad Ohří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4286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1.800.000 Kč</a:t>
                      </a: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1.660.000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257175" marT="9525" marB="0" anchor="ctr"/>
                </a:tc>
                <a:extLst>
                  <a:ext uri="{0D108BD9-81ED-4DB2-BD59-A6C34878D82A}">
                    <a16:rowId xmlns:a16="http://schemas.microsoft.com/office/drawing/2014/main" xmlns="" val="3066903139"/>
                  </a:ext>
                </a:extLst>
              </a:tr>
              <a:tr h="59363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2.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Tělovýchovná jednota Klášterec nad Ohří, z.s.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4286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1.489.350 Kč</a:t>
                      </a: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1.457.000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257175" marT="9525" marB="0" anchor="ctr"/>
                </a:tc>
                <a:extLst>
                  <a:ext uri="{0D108BD9-81ED-4DB2-BD59-A6C34878D82A}">
                    <a16:rowId xmlns:a16="http://schemas.microsoft.com/office/drawing/2014/main" xmlns="" val="3137947138"/>
                  </a:ext>
                </a:extLst>
              </a:tr>
              <a:tr h="59363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3.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Fotbalový klub Klášterec nad Ohří, spolek</a:t>
                      </a:r>
                    </a:p>
                  </a:txBody>
                  <a:tcPr marL="9525" marR="4286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750.000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550.000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257175" marT="9525" marB="0" anchor="ctr"/>
                </a:tc>
                <a:extLst>
                  <a:ext uri="{0D108BD9-81ED-4DB2-BD59-A6C34878D82A}">
                    <a16:rowId xmlns:a16="http://schemas.microsoft.com/office/drawing/2014/main" xmlns="" val="1255772187"/>
                  </a:ext>
                </a:extLst>
              </a:tr>
              <a:tr h="593635">
                <a:tc>
                  <a:txBody>
                    <a:bodyPr/>
                    <a:lstStyle/>
                    <a:p>
                      <a:pPr algn="l" fontAlgn="ctr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součet</a:t>
                      </a:r>
                    </a:p>
                  </a:txBody>
                  <a:tcPr marL="9525" marR="4286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4.039.350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3.667.000 Kč</a:t>
                      </a:r>
                    </a:p>
                  </a:txBody>
                  <a:tcPr marL="9525" marR="257175" marT="9525" marB="0" anchor="ctr"/>
                </a:tc>
                <a:extLst>
                  <a:ext uri="{0D108BD9-81ED-4DB2-BD59-A6C34878D82A}">
                    <a16:rowId xmlns:a16="http://schemas.microsoft.com/office/drawing/2014/main" xmlns="" val="4247634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99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</a:t>
            </a:r>
            <a:r>
              <a:rPr lang="cs-CZ" sz="4000" b="1" dirty="0" smtClean="0"/>
              <a:t>majetku</a:t>
            </a:r>
            <a:br>
              <a:rPr lang="cs-CZ" sz="4000" b="1" dirty="0" smtClean="0"/>
            </a:br>
            <a:r>
              <a:rPr lang="cs-CZ" sz="4000" b="1" dirty="0" smtClean="0"/>
              <a:t>a </a:t>
            </a:r>
            <a:r>
              <a:rPr lang="cs-CZ" sz="4000" b="1" dirty="0"/>
              <a:t>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 smtClean="0"/>
              <a:t>Mgr. Pavla </a:t>
            </a:r>
            <a:r>
              <a:rPr lang="cs-CZ" sz="3200" b="1" dirty="0"/>
              <a:t>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517"/>
            <a:ext cx="8229600" cy="579711"/>
          </a:xfrm>
        </p:spPr>
        <p:txBody>
          <a:bodyPr>
            <a:noAutofit/>
          </a:bodyPr>
          <a:lstStyle/>
          <a:p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 smtClean="0"/>
              <a:t>Vypořádání </a:t>
            </a:r>
            <a:r>
              <a:rPr lang="cs-CZ" sz="4000" dirty="0"/>
              <a:t>pozemků </a:t>
            </a:r>
            <a:r>
              <a:rPr lang="cs-CZ" sz="4000" dirty="0" smtClean="0"/>
              <a:t/>
            </a:r>
            <a:br>
              <a:rPr lang="cs-CZ" sz="4000" dirty="0" smtClean="0"/>
            </a:br>
            <a:endParaRPr lang="cs-CZ" sz="4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200151"/>
            <a:ext cx="3610744" cy="3394472"/>
          </a:xfrm>
        </p:spPr>
        <p:txBody>
          <a:bodyPr>
            <a:normAutofit/>
          </a:bodyPr>
          <a:lstStyle/>
          <a:p>
            <a:endParaRPr lang="cs-CZ" sz="1800" dirty="0" smtClean="0"/>
          </a:p>
          <a:p>
            <a:r>
              <a:rPr lang="cs-CZ" sz="2200" dirty="0" smtClean="0"/>
              <a:t>od </a:t>
            </a:r>
            <a:r>
              <a:rPr lang="cs-CZ" sz="2200" dirty="0"/>
              <a:t>Českých drah, a.s</a:t>
            </a:r>
            <a:r>
              <a:rPr lang="cs-CZ" sz="2200" dirty="0" smtClean="0"/>
              <a:t>. </a:t>
            </a:r>
            <a:endParaRPr lang="cs-CZ" sz="2200" dirty="0"/>
          </a:p>
          <a:p>
            <a:r>
              <a:rPr lang="cs-CZ" sz="2200" dirty="0" smtClean="0"/>
              <a:t>od </a:t>
            </a:r>
            <a:r>
              <a:rPr lang="cs-CZ" sz="2200" dirty="0"/>
              <a:t>Správy železnic, státní </a:t>
            </a:r>
            <a:r>
              <a:rPr lang="cs-CZ" sz="2200" dirty="0" smtClean="0"/>
              <a:t>organizace</a:t>
            </a:r>
            <a:endParaRPr lang="cs-CZ" sz="2200" dirty="0"/>
          </a:p>
        </p:txBody>
      </p:sp>
      <p:pic>
        <p:nvPicPr>
          <p:cNvPr id="5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75606"/>
            <a:ext cx="4618856" cy="345593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23"/>
          <a:stretch/>
        </p:blipFill>
        <p:spPr>
          <a:xfrm>
            <a:off x="5364088" y="3006998"/>
            <a:ext cx="3322712" cy="17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9501"/>
            <a:ext cx="8229600" cy="723727"/>
          </a:xfrm>
        </p:spPr>
        <p:txBody>
          <a:bodyPr>
            <a:noAutofit/>
          </a:bodyPr>
          <a:lstStyle/>
          <a:p>
            <a:r>
              <a:rPr lang="cs-CZ" sz="4000" dirty="0" smtClean="0"/>
              <a:t>Nový nájemce haly na IP Verne</a:t>
            </a:r>
            <a:endParaRPr lang="cs-CZ" sz="4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64088" y="1200151"/>
            <a:ext cx="3322712" cy="3394472"/>
          </a:xfrm>
        </p:spPr>
        <p:txBody>
          <a:bodyPr>
            <a:noAutofit/>
          </a:bodyPr>
          <a:lstStyle/>
          <a:p>
            <a:pPr algn="just"/>
            <a:r>
              <a:rPr lang="cs-CZ" sz="2000" b="1" dirty="0"/>
              <a:t>EUROFOAM Bohemia s.r.o. </a:t>
            </a:r>
            <a:endParaRPr lang="cs-CZ" sz="2000" b="1" dirty="0" smtClean="0"/>
          </a:p>
          <a:p>
            <a:pPr algn="just"/>
            <a:r>
              <a:rPr lang="cs-CZ" sz="2000" dirty="0" smtClean="0"/>
              <a:t>od </a:t>
            </a:r>
            <a:r>
              <a:rPr lang="cs-CZ" sz="2000" dirty="0"/>
              <a:t>01.01.2023 do </a:t>
            </a:r>
            <a:r>
              <a:rPr lang="cs-CZ" sz="2000" dirty="0" smtClean="0"/>
              <a:t>31.12.2025 </a:t>
            </a:r>
          </a:p>
          <a:p>
            <a:pPr algn="just"/>
            <a:r>
              <a:rPr lang="cs-CZ" sz="2000" dirty="0" smtClean="0"/>
              <a:t>nájemné </a:t>
            </a:r>
            <a:r>
              <a:rPr lang="cs-CZ" sz="2000" dirty="0"/>
              <a:t>pro rok 2023 </a:t>
            </a:r>
            <a:r>
              <a:rPr lang="cs-CZ" sz="2000" dirty="0" smtClean="0"/>
              <a:t>ve </a:t>
            </a:r>
            <a:r>
              <a:rPr lang="cs-CZ" sz="2000" dirty="0"/>
              <a:t>výši 1.114.557 </a:t>
            </a:r>
            <a:r>
              <a:rPr lang="cs-CZ" sz="2000" dirty="0" smtClean="0"/>
              <a:t>Kč</a:t>
            </a:r>
            <a:endParaRPr lang="cs-CZ" sz="2000" dirty="0"/>
          </a:p>
          <a:p>
            <a:pPr algn="just"/>
            <a:r>
              <a:rPr lang="cs-CZ" sz="2000" dirty="0" smtClean="0"/>
              <a:t>výroba </a:t>
            </a:r>
            <a:r>
              <a:rPr lang="cs-CZ" sz="2000" dirty="0"/>
              <a:t>a skladování výrobků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3229"/>
            <a:ext cx="4834880" cy="359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7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Pavla Zemančíková</a:t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dirty="0" smtClean="0"/>
              <a:t>Sportovní hřiště v Klášterecké Jeseni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3568" y="4659982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Dodavatel: Linhart spol. s r.o.</a:t>
            </a:r>
          </a:p>
          <a:p>
            <a:r>
              <a:rPr lang="cs-CZ" sz="1000" dirty="0" smtClean="0"/>
              <a:t>Cena: 1.474.848 Kč bez DPH</a:t>
            </a:r>
            <a:endParaRPr lang="cs-CZ" sz="1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4762872" cy="3584062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1" b="9105"/>
          <a:stretch/>
        </p:blipFill>
        <p:spPr>
          <a:xfrm>
            <a:off x="5364088" y="1063228"/>
            <a:ext cx="3323562" cy="189759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4" b="9529"/>
          <a:stretch/>
        </p:blipFill>
        <p:spPr>
          <a:xfrm>
            <a:off x="5364088" y="3003798"/>
            <a:ext cx="3322712" cy="191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4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Informace z odboru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Besedy se seniory</a:t>
            </a:r>
          </a:p>
          <a:p>
            <a:r>
              <a:rPr lang="cs-CZ" sz="2800" dirty="0" smtClean="0"/>
              <a:t>Setkání sociálních pracovníků</a:t>
            </a:r>
          </a:p>
          <a:p>
            <a:r>
              <a:rPr lang="cs-CZ" sz="2800" dirty="0" smtClean="0"/>
              <a:t>Beseda spolu s MP na základní škole Krátká - </a:t>
            </a:r>
            <a:r>
              <a:rPr lang="cs-CZ" sz="2800" dirty="0"/>
              <a:t>Trestněprávní odpovědnost </a:t>
            </a:r>
            <a:r>
              <a:rPr lang="cs-CZ" sz="2800" dirty="0" smtClean="0"/>
              <a:t>mladistvých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410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Krátká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Společenský večer k 35. výročí založení školy 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 r="14137" b="6452"/>
          <a:stretch/>
        </p:blipFill>
        <p:spPr>
          <a:xfrm>
            <a:off x="1259632" y="2139702"/>
            <a:ext cx="2592288" cy="2088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36237"/>
            <a:ext cx="3137545" cy="20916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43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Krátká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Postup do krajského kola ve florbale</a:t>
            </a:r>
          </a:p>
          <a:p>
            <a:r>
              <a:rPr lang="cs-CZ" sz="2400" dirty="0" smtClean="0"/>
              <a:t>Ve dvou kategoriích z 1. místa, ve třetí z 2. místa v okrese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8" y="2897387"/>
            <a:ext cx="2843808" cy="1599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55726"/>
            <a:ext cx="2636912" cy="19776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1" b="10910"/>
          <a:stretch/>
        </p:blipFill>
        <p:spPr>
          <a:xfrm>
            <a:off x="5436096" y="2765937"/>
            <a:ext cx="3117032" cy="17310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77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Školní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1.12. </a:t>
            </a:r>
            <a:r>
              <a:rPr lang="cs-CZ" sz="2400" b="1" dirty="0" smtClean="0"/>
              <a:t>Den otevřených dveří</a:t>
            </a:r>
          </a:p>
          <a:p>
            <a:r>
              <a:rPr lang="cs-CZ" sz="2400" dirty="0" smtClean="0"/>
              <a:t>hudební vystoupení, jarmark, občerstvení</a:t>
            </a:r>
            <a:endParaRPr lang="cs-CZ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46" y="2139702"/>
            <a:ext cx="3107109" cy="2330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23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Školní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5. – 16.11. </a:t>
            </a:r>
            <a:r>
              <a:rPr lang="cs-CZ" sz="2400" b="1" dirty="0" smtClean="0"/>
              <a:t>Bobřík informatiky</a:t>
            </a:r>
          </a:p>
          <a:p>
            <a:r>
              <a:rPr lang="cs-CZ" sz="2100" dirty="0" smtClean="0"/>
              <a:t>kategorie </a:t>
            </a:r>
            <a:r>
              <a:rPr lang="cs-CZ" sz="2100" dirty="0"/>
              <a:t>Mini, Benjamín a Kadet </a:t>
            </a:r>
            <a:r>
              <a:rPr lang="cs-CZ" sz="2100" dirty="0" smtClean="0"/>
              <a:t>- online test z</a:t>
            </a:r>
            <a:r>
              <a:rPr lang="cs-CZ" sz="2100" dirty="0"/>
              <a:t> oblasti informatického myšlení, algoritmizace, porozumění informacím, řešení problémů a digitální gramotnosti. </a:t>
            </a:r>
          </a:p>
          <a:p>
            <a:endParaRPr lang="cs-CZ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/>
          <a:stretch/>
        </p:blipFill>
        <p:spPr bwMode="auto">
          <a:xfrm>
            <a:off x="3036096" y="2715766"/>
            <a:ext cx="3071808" cy="1943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škola Petlérská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o</a:t>
            </a:r>
            <a:r>
              <a:rPr lang="cs-CZ" sz="2400" dirty="0" smtClean="0"/>
              <a:t>d 1.12. otevřena </a:t>
            </a:r>
            <a:r>
              <a:rPr lang="cs-CZ" sz="2400" b="1" dirty="0" smtClean="0"/>
              <a:t>druhá přípravná třída </a:t>
            </a:r>
            <a:r>
              <a:rPr lang="cs-CZ" sz="2400" dirty="0" smtClean="0"/>
              <a:t>– pro zájemce ještě několik míst volných</a:t>
            </a:r>
          </a:p>
          <a:p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/>
              <a:t>7</a:t>
            </a:r>
            <a:r>
              <a:rPr lang="cs-CZ" sz="2400" dirty="0" smtClean="0"/>
              <a:t>.12. </a:t>
            </a:r>
            <a:r>
              <a:rPr lang="cs-CZ" sz="2400" b="1" dirty="0" smtClean="0"/>
              <a:t>Česko zpívá koledy</a:t>
            </a:r>
            <a:endParaRPr lang="cs-CZ" sz="24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52309"/>
            <a:ext cx="1804606" cy="25423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941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3800" dirty="0" smtClean="0"/>
              <a:t>Městský ústav sociálních služeb</a:t>
            </a:r>
            <a:endParaRPr lang="cs-CZ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28.11</a:t>
            </a:r>
            <a:r>
              <a:rPr lang="cs-CZ" sz="2400" dirty="0" smtClean="0"/>
              <a:t>. </a:t>
            </a:r>
            <a:r>
              <a:rPr lang="cs-CZ" sz="2400" b="1" dirty="0" smtClean="0"/>
              <a:t>vánoční jarmark - </a:t>
            </a:r>
            <a:r>
              <a:rPr lang="cs-CZ" sz="2400" dirty="0" smtClean="0"/>
              <a:t>možnost </a:t>
            </a:r>
            <a:r>
              <a:rPr lang="cs-CZ" sz="2400" dirty="0"/>
              <a:t>zakoupit výrobky </a:t>
            </a:r>
            <a:r>
              <a:rPr lang="cs-CZ" sz="2400" dirty="0" smtClean="0"/>
              <a:t>klientů </a:t>
            </a:r>
          </a:p>
          <a:p>
            <a:endParaRPr 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79662"/>
            <a:ext cx="1928813" cy="2571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16342" r="8075" b="7395"/>
          <a:stretch/>
        </p:blipFill>
        <p:spPr>
          <a:xfrm>
            <a:off x="1619672" y="2335188"/>
            <a:ext cx="3168352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49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3800" dirty="0" smtClean="0"/>
              <a:t>Městský ústav sociálních služeb</a:t>
            </a:r>
            <a:endParaRPr lang="cs-CZ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Do 2.1.2023 </a:t>
            </a:r>
            <a:r>
              <a:rPr lang="cs-CZ" sz="2400" b="1" dirty="0"/>
              <a:t>v</a:t>
            </a:r>
            <a:r>
              <a:rPr lang="cs-CZ" sz="2400" b="1" dirty="0" smtClean="0"/>
              <a:t>ýstava </a:t>
            </a:r>
            <a:r>
              <a:rPr lang="cs-CZ" sz="2400" b="1" dirty="0"/>
              <a:t>děl klientů </a:t>
            </a:r>
            <a:r>
              <a:rPr lang="cs-CZ" sz="2400" dirty="0"/>
              <a:t>Domova pro </a:t>
            </a:r>
            <a:r>
              <a:rPr lang="cs-CZ" sz="2400" dirty="0" smtClean="0"/>
              <a:t>seniory v Galerii Kryt - pod </a:t>
            </a:r>
            <a:r>
              <a:rPr lang="cs-CZ" sz="2400" dirty="0"/>
              <a:t>vedením výtvarníka Pavla </a:t>
            </a:r>
            <a:r>
              <a:rPr lang="cs-CZ" sz="2400" dirty="0" smtClean="0"/>
              <a:t>Lakomého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46795"/>
            <a:ext cx="1731329" cy="2447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9" b="6812"/>
          <a:stretch/>
        </p:blipFill>
        <p:spPr>
          <a:xfrm>
            <a:off x="1763688" y="2506391"/>
            <a:ext cx="3027867" cy="20882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93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Úklid listí ve městě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Náklady: 2 000 000 Kč</a:t>
            </a:r>
          </a:p>
          <a:p>
            <a:r>
              <a:rPr lang="cs-CZ" sz="2400" dirty="0" smtClean="0"/>
              <a:t>Zajišťuje: Klášterecká kyselka, pracovníci města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6" y="1146289"/>
            <a:ext cx="3364097" cy="25163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46289"/>
            <a:ext cx="3384377" cy="253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0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dirty="0" smtClean="0"/>
              <a:t>Sportovní povrch v MŠ </a:t>
            </a:r>
            <a:r>
              <a:rPr lang="cs-CZ" sz="2400" dirty="0" smtClean="0"/>
              <a:t>Lípová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59982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Dodavatel: 4soft, s.r.o.</a:t>
            </a:r>
          </a:p>
          <a:p>
            <a:r>
              <a:rPr lang="cs-CZ" sz="1000" dirty="0" smtClean="0"/>
              <a:t>Cena: 287.568 Kč bez DPH</a:t>
            </a:r>
            <a:endParaRPr lang="cs-CZ" sz="10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6394229" cy="3596754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54" y="1063228"/>
            <a:ext cx="2041746" cy="114848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54" y="2283718"/>
            <a:ext cx="2041746" cy="114848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55" y="3501514"/>
            <a:ext cx="2041746" cy="11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8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Výměna svítidel 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9568" y="113159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Náklady na elektrickou energii pro VO:</a:t>
            </a:r>
          </a:p>
          <a:p>
            <a:pPr marL="0" indent="0">
              <a:buNone/>
            </a:pPr>
            <a:r>
              <a:rPr lang="cs-CZ" sz="2400" dirty="0" smtClean="0"/>
              <a:t>2021: 2 000 000 Kč</a:t>
            </a:r>
          </a:p>
          <a:p>
            <a:pPr marL="0" indent="0">
              <a:buNone/>
            </a:pPr>
            <a:r>
              <a:rPr lang="cs-CZ" sz="2400" dirty="0" smtClean="0"/>
              <a:t>2022: 4 800 000 Kč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Svítidel ve městě: 1949, z toho vyměněno: 1 200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564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Výměna svítidel 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9568" y="113159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123865"/>
              </p:ext>
            </p:extLst>
          </p:nvPr>
        </p:nvGraphicFramePr>
        <p:xfrm>
          <a:off x="179512" y="1347614"/>
          <a:ext cx="4222114" cy="3230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290">
                  <a:extLst>
                    <a:ext uri="{9D8B030D-6E8A-4147-A177-3AD203B41FA5}">
                      <a16:colId xmlns:a16="http://schemas.microsoft.com/office/drawing/2014/main" xmlns="" val="1710950873"/>
                    </a:ext>
                  </a:extLst>
                </a:gridCol>
                <a:gridCol w="1066165">
                  <a:extLst>
                    <a:ext uri="{9D8B030D-6E8A-4147-A177-3AD203B41FA5}">
                      <a16:colId xmlns:a16="http://schemas.microsoft.com/office/drawing/2014/main" xmlns="" val="3072841070"/>
                    </a:ext>
                  </a:extLst>
                </a:gridCol>
                <a:gridCol w="794702">
                  <a:extLst>
                    <a:ext uri="{9D8B030D-6E8A-4147-A177-3AD203B41FA5}">
                      <a16:colId xmlns:a16="http://schemas.microsoft.com/office/drawing/2014/main" xmlns="" val="1750250866"/>
                    </a:ext>
                  </a:extLst>
                </a:gridCol>
                <a:gridCol w="794702">
                  <a:extLst>
                    <a:ext uri="{9D8B030D-6E8A-4147-A177-3AD203B41FA5}">
                      <a16:colId xmlns:a16="http://schemas.microsoft.com/office/drawing/2014/main" xmlns="" val="504698883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xmlns="" val="740923426"/>
                    </a:ext>
                  </a:extLst>
                </a:gridCol>
                <a:gridCol w="399415">
                  <a:extLst>
                    <a:ext uri="{9D8B030D-6E8A-4147-A177-3AD203B41FA5}">
                      <a16:colId xmlns:a16="http://schemas.microsoft.com/office/drawing/2014/main" xmlns="" val="1461657400"/>
                    </a:ext>
                  </a:extLst>
                </a:gridCol>
              </a:tblGrid>
              <a:tr h="18891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číslo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Název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říjen 2021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říjen 2022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pokles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(%)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148662499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01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Husova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2228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1464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764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808110540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02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Rašovice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-166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-72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445868968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03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ČOV 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02672671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04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Svahová </a:t>
                      </a:r>
                      <a:endParaRPr lang="cs-CZ" sz="1200" b="0" i="0" u="none" strike="noStrike" dirty="0">
                        <a:solidFill>
                          <a:srgbClr val="CC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4410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2170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2240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473217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05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cs-CZ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V.Řezáče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620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1314468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06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Pražská </a:t>
                      </a:r>
                      <a:endParaRPr lang="cs-CZ" sz="1200" b="0" i="0" u="none" strike="noStrike">
                        <a:solidFill>
                          <a:srgbClr val="CC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3492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2953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952610819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07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Ciboušov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5096766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08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Hradiště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5830251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09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Útočiště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1117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452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3061747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10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Školní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8170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5634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2536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577766842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11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Lipová  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4806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2439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2367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9259159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12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Sportovní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6799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6774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5607731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13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17.listopadu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625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704967192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14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Větrná 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2866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2164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083602176"/>
                  </a:ext>
                </a:extLst>
              </a:tr>
              <a:tr h="1895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15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Lidická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2093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1730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824073667"/>
                  </a:ext>
                </a:extLst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655317"/>
              </p:ext>
            </p:extLst>
          </p:nvPr>
        </p:nvGraphicFramePr>
        <p:xfrm>
          <a:off x="4534368" y="1347614"/>
          <a:ext cx="4510468" cy="3040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290">
                  <a:extLst>
                    <a:ext uri="{9D8B030D-6E8A-4147-A177-3AD203B41FA5}">
                      <a16:colId xmlns:a16="http://schemas.microsoft.com/office/drawing/2014/main" xmlns="" val="534794076"/>
                    </a:ext>
                  </a:extLst>
                </a:gridCol>
                <a:gridCol w="1327531">
                  <a:extLst>
                    <a:ext uri="{9D8B030D-6E8A-4147-A177-3AD203B41FA5}">
                      <a16:colId xmlns:a16="http://schemas.microsoft.com/office/drawing/2014/main" xmlns="" val="149374833"/>
                    </a:ext>
                  </a:extLst>
                </a:gridCol>
                <a:gridCol w="794702">
                  <a:extLst>
                    <a:ext uri="{9D8B030D-6E8A-4147-A177-3AD203B41FA5}">
                      <a16:colId xmlns:a16="http://schemas.microsoft.com/office/drawing/2014/main" xmlns="" val="577399432"/>
                    </a:ext>
                  </a:extLst>
                </a:gridCol>
                <a:gridCol w="794702">
                  <a:extLst>
                    <a:ext uri="{9D8B030D-6E8A-4147-A177-3AD203B41FA5}">
                      <a16:colId xmlns:a16="http://schemas.microsoft.com/office/drawing/2014/main" xmlns="" val="2096169516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xmlns="" val="833606741"/>
                    </a:ext>
                  </a:extLst>
                </a:gridCol>
                <a:gridCol w="426403">
                  <a:extLst>
                    <a:ext uri="{9D8B030D-6E8A-4147-A177-3AD203B41FA5}">
                      <a16:colId xmlns:a16="http://schemas.microsoft.com/office/drawing/2014/main" xmlns="" val="3822144886"/>
                    </a:ext>
                  </a:extLst>
                </a:gridCol>
              </a:tblGrid>
              <a:tr h="6881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číslo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Název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říjen 2021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říjen 2022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pokles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(%)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458526839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16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Pod Stadionem 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3148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3133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120276742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17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ZŠ Petlérská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2525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2543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467338785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18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Pod Skalkou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4690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4351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745660345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19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Třebízského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3230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2292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938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535142984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20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Havlíčkova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1178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1101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402879140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21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Průsek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-29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539993385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22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Kl. Jeseň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302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-113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-60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775142448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23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Palackého 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2704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2596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61723758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24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Zahradní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937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12939699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25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Lestkov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-197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-57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712000939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26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Suchý důl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-22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-34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567320107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27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IP VERNE I.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2699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2058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3214070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28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Lázně Evženie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2826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2834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714295365"/>
                  </a:ext>
                </a:extLst>
              </a:tr>
              <a:tr h="1895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 29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IP VERNE II.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3980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2494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1486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802377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Výměna svítidel 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63228"/>
            <a:ext cx="5931922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Pěstební práce v lesích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smtClean="0"/>
              <a:t>Náklady: 1 630 000 Kč</a:t>
            </a:r>
          </a:p>
          <a:p>
            <a:r>
              <a:rPr lang="cs-CZ" sz="2400" dirty="0" smtClean="0"/>
              <a:t>Zajišťuje: RTT, a.s.</a:t>
            </a:r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9" y="1091418"/>
            <a:ext cx="3432697" cy="25745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94191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dirty="0" smtClean="0"/>
              <a:t>Obnova komunikace – ul. Školní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568" y="4659982"/>
            <a:ext cx="202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Dodavatel: EKOSTAVBY Louny s.r.o.</a:t>
            </a:r>
          </a:p>
          <a:p>
            <a:r>
              <a:rPr lang="cs-CZ" sz="1000" dirty="0" smtClean="0"/>
              <a:t>Cena: 2.698.900 Kč bez DPH</a:t>
            </a:r>
            <a:endParaRPr lang="cs-CZ" sz="10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63228"/>
            <a:ext cx="6394229" cy="3596754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79" y="1207244"/>
            <a:ext cx="2681817" cy="1508522"/>
          </a:xfr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83" y="2859782"/>
            <a:ext cx="2681817" cy="150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dirty="0" smtClean="0"/>
              <a:t>Obnova komunikace – ul. Nádražní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568" y="4655198"/>
            <a:ext cx="1677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Dodavatel: HERKUL a.s.</a:t>
            </a:r>
          </a:p>
          <a:p>
            <a:r>
              <a:rPr lang="cs-CZ" sz="1000" dirty="0" smtClean="0"/>
              <a:t>Cena: 1.238.059 Kč bez DPH </a:t>
            </a:r>
            <a:endParaRPr lang="cs-CZ" sz="1000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" b="16551"/>
          <a:stretch/>
        </p:blipFill>
        <p:spPr>
          <a:xfrm>
            <a:off x="683568" y="1081122"/>
            <a:ext cx="7776864" cy="3507434"/>
          </a:xfrm>
        </p:spPr>
      </p:pic>
    </p:spTree>
    <p:extLst>
      <p:ext uri="{BB962C8B-B14F-4D97-AF65-F5344CB8AC3E}">
        <p14:creationId xmlns:p14="http://schemas.microsoft.com/office/powerpoint/2010/main" val="4137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dirty="0" smtClean="0"/>
              <a:t>Obnova komunikace ul. U Koupaliště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4659982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Dodavatel: </a:t>
            </a:r>
            <a:r>
              <a:rPr lang="cs-CZ" sz="1000" dirty="0" smtClean="0"/>
              <a:t>Silnice Topolany, a.s.</a:t>
            </a:r>
            <a:endParaRPr lang="cs-CZ" sz="1000" dirty="0"/>
          </a:p>
          <a:p>
            <a:r>
              <a:rPr lang="cs-CZ" sz="1000" dirty="0"/>
              <a:t>Cena:  </a:t>
            </a:r>
            <a:r>
              <a:rPr lang="cs-CZ" sz="1000" dirty="0" smtClean="0"/>
              <a:t>2.395.096 </a:t>
            </a:r>
            <a:r>
              <a:rPr lang="cs-CZ" sz="1000" dirty="0"/>
              <a:t>Kč bez </a:t>
            </a:r>
            <a:r>
              <a:rPr lang="cs-CZ" sz="1000" dirty="0" smtClean="0"/>
              <a:t>DPH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6033911" cy="3394075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13" y="1179686"/>
            <a:ext cx="2651787" cy="149163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13" y="2787774"/>
            <a:ext cx="2651787" cy="14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dirty="0" smtClean="0"/>
              <a:t>Regenerace ulice Pod Stadionem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79710" y="4659982"/>
            <a:ext cx="1819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Dodavatel: </a:t>
            </a:r>
            <a:r>
              <a:rPr lang="cs-CZ" sz="1000" dirty="0"/>
              <a:t>Silnice Topolany a.s.</a:t>
            </a:r>
          </a:p>
          <a:p>
            <a:r>
              <a:rPr lang="cs-CZ" sz="1000" dirty="0" smtClean="0"/>
              <a:t>Cena: 22.633.510 Kč bez DPH</a:t>
            </a:r>
            <a:endParaRPr lang="cs-CZ" sz="1000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482952" cy="3084161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82222"/>
            <a:ext cx="3557756" cy="200123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063228"/>
            <a:ext cx="2890664" cy="162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9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dirty="0" smtClean="0"/>
              <a:t>Regenerace ulice Husova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568" y="4659982"/>
            <a:ext cx="1819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Dodavatel: </a:t>
            </a:r>
            <a:r>
              <a:rPr lang="cs-CZ" sz="1000" dirty="0"/>
              <a:t>Silnice Topolany a.s.</a:t>
            </a:r>
          </a:p>
          <a:p>
            <a:r>
              <a:rPr lang="cs-CZ" sz="1000" dirty="0" smtClean="0"/>
              <a:t>Cena: 9.915.266 Kč bez DPH</a:t>
            </a:r>
            <a:endParaRPr lang="cs-CZ" sz="1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6033911" cy="339407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44" y="3003798"/>
            <a:ext cx="3275856" cy="184266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04" y="1261622"/>
            <a:ext cx="2602632" cy="146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1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954</Words>
  <Application>Microsoft Office PowerPoint</Application>
  <PresentationFormat>Předvádění na obrazovce (16:9)</PresentationFormat>
  <Paragraphs>363</Paragraphs>
  <Slides>43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Calibri</vt:lpstr>
      <vt:lpstr>Verdana</vt:lpstr>
      <vt:lpstr>Motiv systému Office</vt:lpstr>
      <vt:lpstr>Odbor výstavby a rozvoje města  Mgr. Vojtěch Marvan radní pro investice </vt:lpstr>
      <vt:lpstr>Rekonstrukce bytového domu Nádražní 165</vt:lpstr>
      <vt:lpstr>Sportovní hřiště v Klášterecké Jeseni</vt:lpstr>
      <vt:lpstr>Sportovní povrch v MŠ Lípová</vt:lpstr>
      <vt:lpstr>Obnova komunikace – ul. Školní</vt:lpstr>
      <vt:lpstr>Obnova komunikace – ul. Nádražní</vt:lpstr>
      <vt:lpstr>Obnova komunikace ul. U Koupaliště</vt:lpstr>
      <vt:lpstr>Regenerace ulice Pod Stadionem</vt:lpstr>
      <vt:lpstr>Regenerace ulice Husova</vt:lpstr>
      <vt:lpstr>Rekonstrukce ulice Mírová</vt:lpstr>
      <vt:lpstr>Fotbalové hřiště s umělým povrchem</vt:lpstr>
      <vt:lpstr>Kontejnerové stání ul. Nádražní</vt:lpstr>
      <vt:lpstr>Kontejnerové stání ul. Svahová</vt:lpstr>
      <vt:lpstr>Odbor komunikace a cestovního ruchu  Mgr. Vojtěch Marvan radní pro komunikaci a cestovní ruch</vt:lpstr>
      <vt:lpstr>Pietní akt</vt:lpstr>
      <vt:lpstr>Výročí městské policie</vt:lpstr>
      <vt:lpstr>RETRO 2022</vt:lpstr>
      <vt:lpstr>Publikační činnost</vt:lpstr>
      <vt:lpstr>Komunikace</vt:lpstr>
      <vt:lpstr>Galerie Kryt</vt:lpstr>
      <vt:lpstr>Kalendář 2023</vt:lpstr>
      <vt:lpstr>Odbor finanční  Ing. Jiří Mudroňka radní pro ekonomiku </vt:lpstr>
      <vt:lpstr>Rozbor hospodaření k 30.11.2022</vt:lpstr>
      <vt:lpstr>Dotační program činnost v roce 2023</vt:lpstr>
      <vt:lpstr>Dotační program činnost v roce 2023</vt:lpstr>
      <vt:lpstr>Odbor správy majetku a bytového fondu  Mgr. Pavla Zemančíková radní pro správu majetku</vt:lpstr>
      <vt:lpstr> Vypořádání pozemků  </vt:lpstr>
      <vt:lpstr>Nový nájemce haly na IP Verne</vt:lpstr>
      <vt:lpstr>Odbor sociálních věcí, školství a sportu  Mgr. Pavla Zemančíková radní pro školství</vt:lpstr>
      <vt:lpstr>Informace z odboru</vt:lpstr>
      <vt:lpstr>Základní škola Krátká</vt:lpstr>
      <vt:lpstr>Základní škola Krátká</vt:lpstr>
      <vt:lpstr>Základní škola Školní</vt:lpstr>
      <vt:lpstr>Základní škola Školní</vt:lpstr>
      <vt:lpstr>Základní škola Petlérská</vt:lpstr>
      <vt:lpstr>Městský ústav sociálních služeb</vt:lpstr>
      <vt:lpstr>Městský ústav sociálních služeb</vt:lpstr>
      <vt:lpstr>Odbor místního hospodářství,  dopravy a životního prostředí  Ing. Jiří Jaroš radní pro místní hospodářství</vt:lpstr>
      <vt:lpstr>Úklid listí ve městě</vt:lpstr>
      <vt:lpstr>Výměna svítidel VO</vt:lpstr>
      <vt:lpstr>Výměna svítidel VO</vt:lpstr>
      <vt:lpstr>Výměna svítidel VO</vt:lpstr>
      <vt:lpstr>Pěstební práce v lesích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Hodicová Radka, Dr. Ing.</cp:lastModifiedBy>
  <cp:revision>31</cp:revision>
  <dcterms:created xsi:type="dcterms:W3CDTF">2018-10-31T08:36:17Z</dcterms:created>
  <dcterms:modified xsi:type="dcterms:W3CDTF">2022-12-07T07:18:10Z</dcterms:modified>
</cp:coreProperties>
</file>