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18" r:id="rId3"/>
    <p:sldId id="319" r:id="rId4"/>
    <p:sldId id="320" r:id="rId5"/>
    <p:sldId id="321" r:id="rId6"/>
    <p:sldId id="323" r:id="rId7"/>
    <p:sldId id="322" r:id="rId8"/>
    <p:sldId id="324" r:id="rId9"/>
    <p:sldId id="258" r:id="rId10"/>
    <p:sldId id="279" r:id="rId11"/>
    <p:sldId id="280" r:id="rId12"/>
    <p:sldId id="281" r:id="rId13"/>
    <p:sldId id="282" r:id="rId14"/>
    <p:sldId id="260" r:id="rId15"/>
    <p:sldId id="311" r:id="rId16"/>
    <p:sldId id="312" r:id="rId17"/>
    <p:sldId id="313" r:id="rId18"/>
    <p:sldId id="308" r:id="rId19"/>
    <p:sldId id="309" r:id="rId20"/>
    <p:sldId id="310" r:id="rId21"/>
    <p:sldId id="262" r:id="rId22"/>
    <p:sldId id="263" r:id="rId23"/>
    <p:sldId id="325" r:id="rId24"/>
    <p:sldId id="328" r:id="rId25"/>
    <p:sldId id="326" r:id="rId26"/>
    <p:sldId id="329" r:id="rId27"/>
    <p:sldId id="327" r:id="rId28"/>
    <p:sldId id="264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66" r:id="rId41"/>
    <p:sldId id="314" r:id="rId42"/>
    <p:sldId id="315" r:id="rId43"/>
    <p:sldId id="316" r:id="rId44"/>
    <p:sldId id="317" r:id="rId45"/>
  </p:sldIdLst>
  <p:sldSz cx="9144000" cy="5143500" type="screen16x9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/>
          <a:lstStyle>
            <a:lvl1pPr algn="l">
              <a:defRPr sz="11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/>
          <a:lstStyle>
            <a:lvl1pPr algn="r">
              <a:defRPr sz="1100"/>
            </a:lvl1pPr>
          </a:lstStyle>
          <a:p>
            <a:fld id="{122E6ADE-9E6E-4580-A84F-A016B71C361C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 anchor="b"/>
          <a:lstStyle>
            <a:lvl1pPr algn="l">
              <a:defRPr sz="11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 anchor="b"/>
          <a:lstStyle>
            <a:lvl1pPr algn="r">
              <a:defRPr sz="11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/>
          <a:lstStyle>
            <a:lvl1pPr algn="l">
              <a:defRPr sz="11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/>
          <a:lstStyle>
            <a:lvl1pPr algn="r">
              <a:defRPr sz="1100"/>
            </a:lvl1pPr>
          </a:lstStyle>
          <a:p>
            <a:fld id="{84A2E166-AF91-4A2F-9351-1D0B31BEC70C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9" tIns="45380" rIns="90759" bIns="4538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9" tIns="45380" rIns="90759" bIns="4538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 anchor="b"/>
          <a:lstStyle>
            <a:lvl1pPr algn="l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59" tIns="45380" rIns="90759" bIns="45380" rtlCol="0" anchor="b"/>
          <a:lstStyle>
            <a:lvl1pPr algn="r">
              <a:defRPr sz="11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39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18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13.12.2019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10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13.12.2019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sterec.cz/pozemky-v-cibousovske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Ing. Petr Hybner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činnost v roce 2020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09047"/>
              </p:ext>
            </p:extLst>
          </p:nvPr>
        </p:nvGraphicFramePr>
        <p:xfrm>
          <a:off x="683568" y="1977684"/>
          <a:ext cx="7632848" cy="2058479"/>
        </p:xfrm>
        <a:graphic>
          <a:graphicData uri="http://schemas.openxmlformats.org/drawingml/2006/table">
            <a:tbl>
              <a:tblPr firstRow="1" firstCol="1" bandRow="1"/>
              <a:tblGrid>
                <a:gridCol w="2592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71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Kompetentní orgán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Počet žádostí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Celková výše dotací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Rada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</a:t>
                      </a:r>
                    </a:p>
                  </a:txBody>
                  <a:tcPr marL="9525" marR="4286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240.000 Kč</a:t>
                      </a:r>
                    </a:p>
                  </a:txBody>
                  <a:tcPr marL="9525" marR="25717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7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Zastupitelstvo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</a:t>
                      </a:r>
                    </a:p>
                  </a:txBody>
                  <a:tcPr marL="9525" marR="4286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4.010.000 Kč</a:t>
                      </a:r>
                    </a:p>
                  </a:txBody>
                  <a:tcPr marL="9525" marR="25717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78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18</a:t>
                      </a:r>
                    </a:p>
                  </a:txBody>
                  <a:tcPr marL="9525" marR="4286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4.250.000 Kč</a:t>
                      </a:r>
                    </a:p>
                  </a:txBody>
                  <a:tcPr marL="9525" marR="25717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93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činnost v roce 2020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4549"/>
              </p:ext>
            </p:extLst>
          </p:nvPr>
        </p:nvGraphicFramePr>
        <p:xfrm>
          <a:off x="755576" y="1653648"/>
          <a:ext cx="7632848" cy="2558087"/>
        </p:xfrm>
        <a:graphic>
          <a:graphicData uri="http://schemas.openxmlformats.org/drawingml/2006/table">
            <a:tbl>
              <a:tblPr firstRow="1" firstCol="1" bandRow="1"/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27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Přehled žadatelů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Částka k rozdělení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Karate klub Kadaň a Klášterec, z. s.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4.010.000 Kč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 saně Klášterec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z.s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Fotbalový klub Rašovice, spolek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Tenisový klub lázně Evženie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Spolek Hokejový klub Klášterec nad Ohří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Fotbalový klub Klášterec nad Ohří, spolek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Tělovýchovná jednota Klášterec nad Ohří,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z.s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.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9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TJ OHŘE Klášterec nad Ohří,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z.s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.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99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Přehled úvěrů města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31.10.2019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33082"/>
              </p:ext>
            </p:extLst>
          </p:nvPr>
        </p:nvGraphicFramePr>
        <p:xfrm>
          <a:off x="457201" y="1793720"/>
          <a:ext cx="8229601" cy="1828890"/>
        </p:xfrm>
        <a:graphic>
          <a:graphicData uri="http://schemas.openxmlformats.org/drawingml/2006/table">
            <a:tbl>
              <a:tblPr/>
              <a:tblGrid>
                <a:gridCol w="298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84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80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effectLst/>
                          <a:latin typeface="Verdana"/>
                        </a:rPr>
                        <a:t>č.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effectLst/>
                          <a:latin typeface="Verdana"/>
                        </a:rPr>
                        <a:t>Datum uzavření smlouvy o úvěru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effectLst/>
                          <a:latin typeface="Verdana"/>
                        </a:rPr>
                        <a:t>Zůstatek k 01.01.2019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effectLst/>
                          <a:latin typeface="Verdana"/>
                        </a:rPr>
                        <a:t>Účel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effectLst/>
                          <a:latin typeface="Verdana"/>
                        </a:rPr>
                        <a:t>Konečná splatnost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effectLst/>
                          <a:latin typeface="Verdana"/>
                        </a:rPr>
                        <a:t>Zůstatek k 31.10.2019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00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effectLst/>
                          <a:latin typeface="Verdana"/>
                        </a:rPr>
                        <a:t>24.03.2005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1.765.568,75 Kč  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effectLst/>
                          <a:latin typeface="Verdana"/>
                        </a:rPr>
                        <a:t>lázeňská infrastruktura v historickém centru města</a:t>
                      </a:r>
                    </a:p>
                    <a:p>
                      <a:pPr algn="ctr" fontAlgn="ctr"/>
                      <a:r>
                        <a:rPr lang="cs-CZ" sz="1050" b="0" i="0" u="none" strike="noStrike" dirty="0">
                          <a:effectLst/>
                          <a:latin typeface="Verdana"/>
                        </a:rPr>
                        <a:t>(11.000.000 Kč; 1,55 % </a:t>
                      </a:r>
                      <a:r>
                        <a:rPr lang="cs-CZ" sz="1050" b="0" i="0" u="none" strike="noStrike" dirty="0" err="1">
                          <a:effectLst/>
                          <a:latin typeface="Verdana"/>
                        </a:rPr>
                        <a:t>p.a</a:t>
                      </a:r>
                      <a:r>
                        <a:rPr lang="cs-CZ" sz="1050" b="0" i="0" u="none" strike="noStrike" dirty="0">
                          <a:effectLst/>
                          <a:latin typeface="Verdana"/>
                        </a:rPr>
                        <a:t>.)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effectLst/>
                          <a:latin typeface="Verdana"/>
                        </a:rPr>
                        <a:t>31.12.2020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/>
                        </a:rPr>
                        <a:t>1.036.555,79 Kč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effectLst/>
                          <a:latin typeface="Verdana"/>
                        </a:rPr>
                        <a:t>12.01.2006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2.482.840,58 Kč 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effectLst/>
                          <a:latin typeface="Verdana"/>
                        </a:rPr>
                        <a:t>rozšíření průmyslové zóny Verne</a:t>
                      </a:r>
                    </a:p>
                    <a:p>
                      <a:pPr algn="ctr" fontAlgn="ctr"/>
                      <a:r>
                        <a:rPr lang="cs-CZ" sz="1050" b="0" i="0" u="none" strike="noStrike" dirty="0">
                          <a:effectLst/>
                          <a:latin typeface="Verdana"/>
                        </a:rPr>
                        <a:t>(10.000.000 Kč; 3,75 % </a:t>
                      </a:r>
                      <a:r>
                        <a:rPr lang="cs-CZ" sz="1050" b="0" i="0" u="none" strike="noStrike" dirty="0" err="1">
                          <a:effectLst/>
                          <a:latin typeface="Verdana"/>
                        </a:rPr>
                        <a:t>p.a</a:t>
                      </a:r>
                      <a:r>
                        <a:rPr lang="cs-CZ" sz="1050" b="0" i="0" u="none" strike="noStrike" dirty="0">
                          <a:effectLst/>
                          <a:latin typeface="Verdana"/>
                        </a:rPr>
                        <a:t>.)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effectLst/>
                          <a:latin typeface="Verdana"/>
                        </a:rPr>
                        <a:t>31.12.2021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/>
                        </a:rPr>
                        <a:t>1.820.894,79 Kč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44450" marR="444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8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4.248.409,33 Kč 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/>
                        </a:rPr>
                        <a:t>2.857.450,58 Kč</a:t>
                      </a:r>
                    </a:p>
                  </a:txBody>
                  <a:tcPr marL="9050" marR="9050" marT="6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45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Plánované investice 2020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906300"/>
              </p:ext>
            </p:extLst>
          </p:nvPr>
        </p:nvGraphicFramePr>
        <p:xfrm>
          <a:off x="1115616" y="1437625"/>
          <a:ext cx="6984776" cy="2785949"/>
        </p:xfrm>
        <a:graphic>
          <a:graphicData uri="http://schemas.openxmlformats.org/drawingml/2006/table">
            <a:tbl>
              <a:tblPr/>
              <a:tblGrid>
                <a:gridCol w="216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3721">
                <a:tc>
                  <a:txBody>
                    <a:bodyPr/>
                    <a:lstStyle/>
                    <a:p>
                      <a:pPr algn="l" fontAlgn="ctr"/>
                      <a:endParaRPr lang="cs-CZ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effectLst/>
                          <a:latin typeface="Arial"/>
                        </a:rPr>
                        <a:t>Investiční akce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Částka </a:t>
                      </a:r>
                    </a:p>
                    <a:p>
                      <a:pPr algn="ct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v rozpočtu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Poznámka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721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Dopravní terminál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13.000.000 Kč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effectLst/>
                          <a:latin typeface="Arial"/>
                        </a:rPr>
                        <a:t>3 mil. vlastní podíl</a:t>
                      </a:r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; </a:t>
                      </a:r>
                    </a:p>
                    <a:p>
                      <a:pPr algn="l" fontAlgn="ctr"/>
                      <a:r>
                        <a:rPr lang="pt-BR" sz="1100" b="0" i="0" u="none" strike="noStrike" dirty="0">
                          <a:effectLst/>
                          <a:latin typeface="Arial"/>
                        </a:rPr>
                        <a:t>10 mil. </a:t>
                      </a:r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dotace Ústecký kraj (dle smlouvy); </a:t>
                      </a:r>
                    </a:p>
                    <a:p>
                      <a:pPr algn="l" fontAlgn="ctr"/>
                      <a:r>
                        <a:rPr lang="pt-BR" sz="1100" b="0" i="0" u="none" strike="noStrike" dirty="0">
                          <a:effectLst/>
                          <a:latin typeface="Arial"/>
                        </a:rPr>
                        <a:t> + 10</a:t>
                      </a:r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,3</a:t>
                      </a:r>
                      <a:r>
                        <a:rPr lang="pt-BR" sz="1100" b="0" i="0" u="none" strike="noStrike" dirty="0">
                          <a:effectLst/>
                          <a:latin typeface="Arial"/>
                        </a:rPr>
                        <a:t> mil.</a:t>
                      </a:r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 dotace</a:t>
                      </a:r>
                      <a:r>
                        <a:rPr lang="pt-BR" sz="1100" b="0" i="0" u="none" strike="noStrike" dirty="0">
                          <a:effectLst/>
                          <a:latin typeface="Arial"/>
                        </a:rPr>
                        <a:t> IROP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422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Cyklostezka podél Kláštereckého potoka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5.300.000 Kč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 rozpočtován vlastní podíl;</a:t>
                      </a:r>
                    </a:p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+</a:t>
                      </a:r>
                      <a:r>
                        <a:rPr lang="cs-CZ" sz="1100" b="0" i="0" u="none" strike="noStrike" baseline="0" dirty="0">
                          <a:effectLst/>
                          <a:latin typeface="Arial"/>
                        </a:rPr>
                        <a:t> dotace SFDI 9,7 mil. Kč</a:t>
                      </a:r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Příprava lokality RD </a:t>
                      </a:r>
                      <a:r>
                        <a:rPr lang="cs-CZ" sz="1100" b="0" i="0" u="none" strike="noStrike" dirty="0" err="1">
                          <a:effectLst/>
                          <a:latin typeface="Arial"/>
                        </a:rPr>
                        <a:t>Ciboušovská</a:t>
                      </a:r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30.000.000 Kč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 50 % kryto kapitálovými příjmy </a:t>
                      </a:r>
                    </a:p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(smlouvy o smlouvě budoucí)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283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Kulturní dům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60.500.000 Kč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25 mil. Kč je čerpáno z rezervy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283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Investiční dotace pro FK Rašovice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3.000.000 Kč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spolufinancování hřiště</a:t>
                      </a:r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Nafukovací stan pro evakuaci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150.000 Kč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46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Pronájem mezonetových bytů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dirty="0" smtClean="0"/>
              <a:t>Město zveřejnilo v době od 04.10.2019 do 11.11.2019 záměr pronájmu bytových jednotek J</a:t>
            </a:r>
            <a:r>
              <a:rPr lang="cs-CZ" dirty="0"/>
              <a:t>. Á. Komenského </a:t>
            </a:r>
            <a:r>
              <a:rPr lang="cs-CZ" dirty="0" smtClean="0"/>
              <a:t>462/15 </a:t>
            </a:r>
            <a:r>
              <a:rPr lang="cs-CZ" dirty="0"/>
              <a:t>a </a:t>
            </a:r>
            <a:r>
              <a:rPr lang="cs-CZ" dirty="0" smtClean="0"/>
              <a:t>J</a:t>
            </a:r>
            <a:r>
              <a:rPr lang="cs-CZ" dirty="0"/>
              <a:t>. Á. Komenského </a:t>
            </a:r>
            <a:r>
              <a:rPr lang="cs-CZ" dirty="0" smtClean="0"/>
              <a:t>466/14, </a:t>
            </a:r>
            <a:r>
              <a:rPr lang="cs-CZ" dirty="0"/>
              <a:t>oba byty o velikosti </a:t>
            </a:r>
            <a:r>
              <a:rPr lang="cs-CZ" dirty="0" smtClean="0"/>
              <a:t>3+1, a to za nejvyšší nabídku nájemného.</a:t>
            </a:r>
          </a:p>
          <a:p>
            <a:pPr marL="0" indent="0" algn="just">
              <a:buNone/>
            </a:pPr>
            <a:r>
              <a:rPr lang="cs-CZ" dirty="0" smtClean="0"/>
              <a:t>Ve stanovenou dobu bylo doručeno 6 a 5 nabídek na pronájem daných bytových jednotek.</a:t>
            </a:r>
          </a:p>
          <a:p>
            <a:pPr marL="0" indent="0" algn="just">
              <a:buNone/>
            </a:pPr>
            <a:r>
              <a:rPr lang="cs-CZ" dirty="0" smtClean="0"/>
              <a:t>V obou případech zájemce s nejvyšší nabídkou odstoupil.</a:t>
            </a:r>
          </a:p>
          <a:p>
            <a:pPr marL="0" indent="0" algn="just">
              <a:buNone/>
            </a:pPr>
            <a:r>
              <a:rPr lang="cs-CZ" dirty="0"/>
              <a:t>V současné době jsou uzavřeny již nájemní </a:t>
            </a:r>
            <a:r>
              <a:rPr lang="cs-CZ" dirty="0" smtClean="0"/>
              <a:t>smlouvy, a to se zájemci v dalším pořadí. </a:t>
            </a:r>
            <a:endParaRPr lang="cs-CZ" dirty="0"/>
          </a:p>
          <a:p>
            <a:pPr marL="0" indent="0" algn="just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4442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8290"/>
            <a:ext cx="3816424" cy="2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99592" y="3075806"/>
            <a:ext cx="3960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Byt o velikosti 3+1 s celkovou výměrou 112,80 m</a:t>
            </a:r>
            <a:r>
              <a:rPr lang="cs-CZ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Kauce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ve výši 15.000 Kč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Minimální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požadované nájemné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6.768 Kč/měsíc + zálohy na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služby</a:t>
            </a: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Smlouva uzavřena za nájemné 8.580 Kč/měsíc + zálohy na služby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A20C15FE-4E46-4039-9784-BDC9E4224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38291"/>
            <a:ext cx="4248472" cy="2437516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B658397-B4D4-4858-903B-E7796B63E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19822"/>
            <a:ext cx="2564904" cy="167186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771800" y="196950"/>
            <a:ext cx="4395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Byt J.Á. Komenského 462/15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3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Byt J.Á. Komenského 466/14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5565"/>
            <a:ext cx="3456384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15566"/>
            <a:ext cx="41764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83968" y="2996824"/>
            <a:ext cx="4374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Byt o velikosti 3+1 s celkovou výměrou 109,60 m</a:t>
            </a:r>
            <a:r>
              <a:rPr lang="cs-CZ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Kauce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ve výši 15.000 Kč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Minimální požadované nájemné 6.576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Kč/měsíc + zálohy na služby</a:t>
            </a: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Smlouva uzavřena za nájemné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7.530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Kč/měsíc + zálohy na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služby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D3FDF6F-44AA-454B-B312-F8D4FDA3A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824"/>
            <a:ext cx="3456383" cy="195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Prodej </a:t>
            </a:r>
            <a:r>
              <a:rPr lang="cs-CZ" sz="2000" b="1" dirty="0"/>
              <a:t>pozemků v lokalitě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sz="2000" dirty="0" smtClean="0"/>
              <a:t>Prodej 26 zasíťovaných pozemků určených na výstavbu rodinných domů – </a:t>
            </a:r>
            <a:r>
              <a:rPr lang="cs-CZ" sz="2000" b="1" dirty="0" smtClean="0"/>
              <a:t>příjem žádostí do 20.01.2020</a:t>
            </a:r>
          </a:p>
          <a:p>
            <a:pPr algn="just"/>
            <a:r>
              <a:rPr lang="cs-CZ" sz="2000" dirty="0" smtClean="0"/>
              <a:t>Velikost pozemků od 716 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 do 1.290 </a:t>
            </a:r>
            <a:r>
              <a:rPr lang="cs-CZ" sz="2000" dirty="0"/>
              <a:t>m</a:t>
            </a:r>
            <a:r>
              <a:rPr lang="cs-CZ" sz="2000" baseline="30000" dirty="0"/>
              <a:t>2</a:t>
            </a:r>
            <a:endParaRPr lang="cs-CZ" sz="2000" dirty="0"/>
          </a:p>
          <a:p>
            <a:pPr algn="just"/>
            <a:r>
              <a:rPr lang="cs-CZ" sz="2000" dirty="0" smtClean="0"/>
              <a:t>Kupní cena 1.490 Kč/m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 a 1.390 Kč/</a:t>
            </a:r>
            <a:r>
              <a:rPr lang="cs-CZ" sz="2000" dirty="0"/>
              <a:t>m</a:t>
            </a:r>
            <a:r>
              <a:rPr lang="cs-CZ" sz="2000" baseline="30000" dirty="0"/>
              <a:t>2</a:t>
            </a:r>
            <a:endParaRPr lang="cs-CZ" sz="2000" dirty="0"/>
          </a:p>
          <a:p>
            <a:pPr algn="just"/>
            <a:r>
              <a:rPr lang="cs-CZ" sz="2000" dirty="0" smtClean="0"/>
              <a:t>Povinnost úhrady 100.000 Kč při podání žádosti o prodej pozemku, úhrada 50 % kupní ceny po uzavření smlouvy o smlouvě budoucí kupní, zbylá část kupní ceny po uzavření kupní smlouvy</a:t>
            </a:r>
          </a:p>
          <a:p>
            <a:pPr algn="just"/>
            <a:r>
              <a:rPr lang="cs-CZ" sz="2000" dirty="0"/>
              <a:t>Vyplacení cílové prémie 10 % z kupní ceny </a:t>
            </a:r>
            <a:r>
              <a:rPr lang="cs-CZ" sz="2000" dirty="0" smtClean="0"/>
              <a:t>při </a:t>
            </a:r>
            <a:r>
              <a:rPr lang="cs-CZ" sz="2000" dirty="0"/>
              <a:t>dokončení stavby rodinného domu do 30 měsíců od podpisu kupní </a:t>
            </a:r>
            <a:r>
              <a:rPr lang="cs-CZ" sz="2000" dirty="0" smtClean="0"/>
              <a:t>smlouvy</a:t>
            </a:r>
            <a:endParaRPr lang="cs-CZ" sz="2000" dirty="0"/>
          </a:p>
          <a:p>
            <a:pPr algn="just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53236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05979"/>
            <a:ext cx="3322711" cy="459377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68845" y="98322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Město připravuje veškerou technickou a dopravní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infrastrukturu, tj. komunikace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, parkoviště, kontejnerové stání na separovaný odpad, vodu, dešťovou a splaškovou kanalizaci, plyn, elektřinu, veřejné osvětlení, internet a 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UPC.</a:t>
            </a:r>
          </a:p>
          <a:p>
            <a:pPr algn="just"/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Dokončení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technické a dopravní infrastruktury nejpozději do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30.06.2021</a:t>
            </a:r>
          </a:p>
          <a:p>
            <a:pPr algn="just"/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1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Rekonstrukce ul. Sadová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b="6549"/>
          <a:stretch/>
        </p:blipFill>
        <p:spPr>
          <a:xfrm>
            <a:off x="457200" y="1063228"/>
            <a:ext cx="6264696" cy="348890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68" y="1995686"/>
            <a:ext cx="371703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399CFE95-40B2-442A-9B53-97F6A060EB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979"/>
            <a:ext cx="5194920" cy="4388644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52120" y="1200151"/>
            <a:ext cx="303468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Bližší informace:</a:t>
            </a:r>
          </a:p>
          <a:p>
            <a:pPr marL="0" indent="0">
              <a:buNone/>
            </a:pPr>
            <a:r>
              <a:rPr lang="cs-CZ" sz="1700" dirty="0">
                <a:hlinkClick r:id="rId3"/>
              </a:rPr>
              <a:t>https://</a:t>
            </a:r>
            <a:r>
              <a:rPr lang="cs-CZ" sz="1700" dirty="0" smtClean="0">
                <a:hlinkClick r:id="rId3"/>
              </a:rPr>
              <a:t>www.klasterec.cz/pozemky-v-cibousovske/</a:t>
            </a:r>
            <a:endParaRPr lang="cs-CZ" sz="1700" dirty="0" smtClean="0"/>
          </a:p>
          <a:p>
            <a:pPr marL="0" indent="0">
              <a:buNone/>
            </a:pPr>
            <a:endParaRPr lang="cs-CZ" sz="1700" dirty="0"/>
          </a:p>
          <a:p>
            <a:pPr marL="0" indent="0" algn="just">
              <a:buNone/>
            </a:pPr>
            <a:r>
              <a:rPr lang="cs-CZ" sz="1700" dirty="0" smtClean="0"/>
              <a:t>a</a:t>
            </a:r>
          </a:p>
          <a:p>
            <a:pPr marL="0" indent="0" algn="just">
              <a:buNone/>
            </a:pPr>
            <a:endParaRPr lang="cs-CZ" sz="1700" dirty="0"/>
          </a:p>
          <a:p>
            <a:pPr marL="0" indent="0" algn="just">
              <a:buNone/>
            </a:pPr>
            <a:r>
              <a:rPr lang="cs-CZ" sz="1700" dirty="0" smtClean="0"/>
              <a:t>na </a:t>
            </a:r>
            <a:r>
              <a:rPr lang="cs-CZ" sz="1700" dirty="0" err="1" smtClean="0"/>
              <a:t>MěÚ</a:t>
            </a:r>
            <a:r>
              <a:rPr lang="cs-CZ" sz="1700" dirty="0" smtClean="0"/>
              <a:t> odboru správy majetku a bytového fondu</a:t>
            </a:r>
          </a:p>
          <a:p>
            <a:pPr marL="0" indent="0" algn="just"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387290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Ztracen v Klášterci nad Ohří</a:t>
            </a:r>
            <a:endParaRPr lang="cs-CZ" sz="20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47614"/>
            <a:ext cx="511389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Nástěnný kalendář města 2020</a:t>
            </a:r>
            <a:endParaRPr 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93" y="1347614"/>
            <a:ext cx="44987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13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Klášterecké noviny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6001" r="2536"/>
          <a:stretch/>
        </p:blipFill>
        <p:spPr>
          <a:xfrm>
            <a:off x="1591531" y="1275606"/>
            <a:ext cx="2834378" cy="36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344" y="1275606"/>
            <a:ext cx="254117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4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67544" y="729293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Osudové devítky: Josef Čapek</a:t>
            </a:r>
          </a:p>
          <a:p>
            <a:r>
              <a:rPr lang="cs-CZ" sz="2000" b="1" dirty="0" smtClean="0"/>
              <a:t>13.12.2019-31.01.2020</a:t>
            </a:r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52" y="1270312"/>
            <a:ext cx="2483642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75606"/>
            <a:ext cx="2697417" cy="3240000"/>
          </a:xfrm>
          <a:prstGeom prst="rect">
            <a:avLst/>
          </a:prstGeom>
        </p:spPr>
      </p:pic>
      <p:pic>
        <p:nvPicPr>
          <p:cNvPr id="2050" name="Picture 2" descr="Josef Čap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77" y="1270312"/>
            <a:ext cx="21599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40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Prezentace na veletrzích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00" y="106087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7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smtClean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/>
              <a:t>d</a:t>
            </a:r>
            <a:r>
              <a:rPr lang="cs-CZ" sz="2200" dirty="0" smtClean="0"/>
              <a:t>o 15.12.2019 hlasování na webu města </a:t>
            </a:r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11" y="2283718"/>
            <a:ext cx="6790778" cy="19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08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MATEŘSKÁ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2. místo za originalitu</a:t>
            </a:r>
            <a:r>
              <a:rPr lang="cs-CZ" sz="2400" dirty="0"/>
              <a:t> - </a:t>
            </a:r>
            <a:r>
              <a:rPr lang="cs-CZ" sz="2400" b="1" dirty="0"/>
              <a:t>Eliška Urbancová</a:t>
            </a:r>
          </a:p>
          <a:p>
            <a:pPr marL="0" indent="0" algn="ctr">
              <a:buNone/>
            </a:pPr>
            <a:r>
              <a:rPr lang="cs-CZ" sz="2000" dirty="0"/>
              <a:t>z MŠ U Jablíček v soutěži </a:t>
            </a:r>
            <a:r>
              <a:rPr lang="cs-CZ" sz="2000" b="1" dirty="0"/>
              <a:t>NEJSEM NA SVĚTĚ SÁM</a:t>
            </a:r>
            <a:r>
              <a:rPr lang="cs-CZ" sz="2000" dirty="0"/>
              <a:t>,</a:t>
            </a:r>
          </a:p>
          <a:p>
            <a:pPr marL="0" indent="0" algn="ctr">
              <a:buNone/>
            </a:pPr>
            <a:r>
              <a:rPr lang="cs-CZ" sz="2000" dirty="0"/>
              <a:t>téma: „Bájný svět pod hladinou řek“</a:t>
            </a:r>
          </a:p>
          <a:p>
            <a:endParaRPr lang="cs-CZ" sz="2400" b="1" dirty="0"/>
          </a:p>
        </p:txBody>
      </p:sp>
      <p:pic>
        <p:nvPicPr>
          <p:cNvPr id="6" name="Obrázek 5" descr="C:\Users\Ředitelka\Desktop\Vítězný obrázek E.U. MŠ U Jablíče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06" y="2427734"/>
            <a:ext cx="3184988" cy="2387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998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Klášterecká kyselka s.r.o. – rekonstrukce zázemí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836202" cy="330872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7654"/>
            <a:ext cx="3466728" cy="16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0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KRÁTKÁ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4. místo v republikové soutěži </a:t>
            </a:r>
            <a:r>
              <a:rPr lang="cs-CZ" sz="2400" dirty="0"/>
              <a:t>České asociace Sportu pro všechny </a:t>
            </a:r>
            <a:r>
              <a:rPr lang="cs-CZ" sz="2400" b="1" dirty="0"/>
              <a:t>VE FLORBALU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3800"/>
          <a:stretch/>
        </p:blipFill>
        <p:spPr>
          <a:xfrm>
            <a:off x="2353444" y="2139702"/>
            <a:ext cx="4437112" cy="27021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018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224" y="483518"/>
            <a:ext cx="8229600" cy="507702"/>
          </a:xfrm>
        </p:spPr>
        <p:txBody>
          <a:bodyPr>
            <a:noAutofit/>
          </a:bodyPr>
          <a:lstStyle/>
          <a:p>
            <a:r>
              <a:rPr lang="cs-CZ" sz="2500" b="1" dirty="0"/>
              <a:t>ZÁKLADNÍ ŠKOLA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PROJEKTOVÝ TÝDEN </a:t>
            </a:r>
            <a:r>
              <a:rPr lang="cs-CZ" sz="2400" dirty="0"/>
              <a:t>ve školní družině</a:t>
            </a:r>
          </a:p>
          <a:p>
            <a:pPr marL="0" indent="0" algn="ctr">
              <a:buNone/>
            </a:pPr>
            <a:r>
              <a:rPr lang="cs-CZ" sz="2400" b="1" dirty="0"/>
              <a:t>ZDRAVÁ VÝŽIVA – </a:t>
            </a:r>
            <a:r>
              <a:rPr lang="cs-CZ" sz="2400" dirty="0"/>
              <a:t>11.-15. listopadu</a:t>
            </a:r>
          </a:p>
        </p:txBody>
      </p:sp>
      <p:pic>
        <p:nvPicPr>
          <p:cNvPr id="9" name="Picture 2" descr="S:\5 - Foto\2019 - 2020\Součková ŠD\Projektový týden\DSCF18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/>
          <a:stretch/>
        </p:blipFill>
        <p:spPr bwMode="auto">
          <a:xfrm>
            <a:off x="1372784" y="2167548"/>
            <a:ext cx="3352747" cy="24270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67548"/>
            <a:ext cx="1820306" cy="242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318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224" y="483518"/>
            <a:ext cx="8229600" cy="507702"/>
          </a:xfrm>
        </p:spPr>
        <p:txBody>
          <a:bodyPr>
            <a:noAutofit/>
          </a:bodyPr>
          <a:lstStyle/>
          <a:p>
            <a:r>
              <a:rPr lang="cs-CZ" sz="2500" b="1" dirty="0"/>
              <a:t>ZÁKLADNÍ ŠKOLA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DEN OTEVŘENÝCH DVEŘÍ</a:t>
            </a:r>
          </a:p>
          <a:p>
            <a:pPr marL="0" indent="0" algn="ctr">
              <a:buNone/>
            </a:pPr>
            <a:r>
              <a:rPr lang="cs-CZ" sz="2400" dirty="0"/>
              <a:t>28. listopadu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/>
          <a:stretch/>
        </p:blipFill>
        <p:spPr>
          <a:xfrm>
            <a:off x="611560" y="2283717"/>
            <a:ext cx="3840000" cy="2310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/>
          <a:stretch/>
        </p:blipFill>
        <p:spPr>
          <a:xfrm>
            <a:off x="4605920" y="2283717"/>
            <a:ext cx="3862456" cy="2327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5035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PETLÉRSKÁ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1800" dirty="0"/>
          </a:p>
          <a:p>
            <a:pPr marL="0" indent="0" algn="ctr">
              <a:buNone/>
            </a:pPr>
            <a:r>
              <a:rPr lang="cs-CZ" sz="2400" dirty="0"/>
              <a:t>Republiková akce</a:t>
            </a:r>
          </a:p>
          <a:p>
            <a:pPr marL="0" indent="0" algn="ctr">
              <a:buNone/>
            </a:pPr>
            <a:r>
              <a:rPr lang="cs-CZ" sz="2400" b="1" dirty="0"/>
              <a:t>ČESKO ZPÍVÁ KOLEDY</a:t>
            </a:r>
          </a:p>
          <a:p>
            <a:pPr marL="0" indent="0" algn="ctr">
              <a:buNone/>
            </a:pPr>
            <a:r>
              <a:rPr lang="cs-CZ" sz="2400" b="1" dirty="0"/>
              <a:t>11. prosince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t="1713" r="20911" b="-3426"/>
          <a:stretch/>
        </p:blipFill>
        <p:spPr>
          <a:xfrm>
            <a:off x="3636255" y="2897387"/>
            <a:ext cx="1871489" cy="171818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40729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ŠKOLA PETLÉRSKÁ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1800" dirty="0"/>
          </a:p>
          <a:p>
            <a:pPr marL="0" indent="0" algn="ctr">
              <a:buNone/>
            </a:pPr>
            <a:r>
              <a:rPr lang="cs-CZ" sz="2400" dirty="0"/>
              <a:t>Vernisáž</a:t>
            </a:r>
            <a:r>
              <a:rPr lang="cs-CZ" sz="2400" b="1" dirty="0"/>
              <a:t> VÁNOČNÍ VÝSTAVY</a:t>
            </a:r>
          </a:p>
          <a:p>
            <a:pPr marL="0" indent="0" algn="ctr">
              <a:buNone/>
            </a:pPr>
            <a:r>
              <a:rPr lang="cs-CZ" sz="2400" b="1" dirty="0"/>
              <a:t>16. prosince, od 17:15</a:t>
            </a:r>
          </a:p>
          <a:p>
            <a:pPr marL="0" indent="0" algn="ctr">
              <a:buNone/>
            </a:pPr>
            <a:r>
              <a:rPr lang="cs-CZ" sz="2400" b="1" dirty="0"/>
              <a:t>v hotelu Bohemia </a:t>
            </a:r>
            <a:r>
              <a:rPr lang="cs-CZ" sz="2400" b="1" dirty="0" err="1"/>
              <a:t>Excellent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t="16194" r="6443" b="14660"/>
          <a:stretch/>
        </p:blipFill>
        <p:spPr>
          <a:xfrm>
            <a:off x="4175955" y="3471849"/>
            <a:ext cx="792089" cy="792089"/>
          </a:xfrm>
          <a:prstGeom prst="ellipse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t="16194" r="6443" b="14660"/>
          <a:stretch/>
        </p:blipFill>
        <p:spPr>
          <a:xfrm>
            <a:off x="5796136" y="3147813"/>
            <a:ext cx="1008113" cy="1008113"/>
          </a:xfrm>
          <a:prstGeom prst="ellipse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t="16194" r="6443" b="14660"/>
          <a:stretch/>
        </p:blipFill>
        <p:spPr>
          <a:xfrm>
            <a:off x="2339750" y="3147814"/>
            <a:ext cx="1008113" cy="10081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0394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UMĚLECKÁ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ADVENT- Hudební soboty 2019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4" y="1712313"/>
            <a:ext cx="5094312" cy="28655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1283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ZÁKLADNÍ UMĚLECKÁ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Představení</a:t>
            </a:r>
            <a:r>
              <a:rPr lang="cs-CZ" sz="2400" b="1" dirty="0"/>
              <a:t> VÁNOČNÍ KOUZLO</a:t>
            </a:r>
          </a:p>
          <a:p>
            <a:pPr marL="0" indent="0">
              <a:buNone/>
            </a:pPr>
            <a:r>
              <a:rPr lang="cs-CZ" sz="2400" b="1" dirty="0"/>
              <a:t>	16. prosince, od 18:00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815">
            <a:off x="5697198" y="1419065"/>
            <a:ext cx="2176260" cy="3078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95" y="2213491"/>
            <a:ext cx="1874657" cy="26515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961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MĚSTSKÝ ÚSTAV SOCIÁLNÍCH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/>
              <a:t>1. MÍSTO ve 4. ROČNÍKU MEZIDOMOVNÍHO ŠIPKOVÉHO TURNAJE – </a:t>
            </a:r>
            <a:r>
              <a:rPr lang="cs-CZ" sz="2000" dirty="0"/>
              <a:t>účast 5 týmů z Domovů pro seniory z Mašťova, Vejprt, Chomutova, domácího Klášterce a nováčka z Podbořan</a:t>
            </a:r>
          </a:p>
        </p:txBody>
      </p:sp>
      <p:pic>
        <p:nvPicPr>
          <p:cNvPr id="7" name="Obrázek 6" descr="P1080389.JPG"/>
          <p:cNvPicPr>
            <a:picLocks noChangeAspect="1"/>
          </p:cNvPicPr>
          <p:nvPr/>
        </p:nvPicPr>
        <p:blipFill rotWithShape="1">
          <a:blip r:embed="rId2" cstate="print"/>
          <a:srcRect l="12478" t="7384" r="6920" b="3677"/>
          <a:stretch/>
        </p:blipFill>
        <p:spPr>
          <a:xfrm>
            <a:off x="3093105" y="2283718"/>
            <a:ext cx="2957791" cy="2447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3501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/>
              <a:t>MĚSTSKÝ ÚSTAV SOCIÁLNÍCH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/>
              <a:t>Mezigenerační projekt </a:t>
            </a:r>
            <a:r>
              <a:rPr lang="cs-CZ" sz="2400" b="1" dirty="0"/>
              <a:t>POHÁDKOVÁ CESTA </a:t>
            </a:r>
            <a:endParaRPr lang="cs-CZ" sz="2400" dirty="0"/>
          </a:p>
          <a:p>
            <a:endParaRPr lang="cs-CZ" sz="2000" dirty="0"/>
          </a:p>
        </p:txBody>
      </p:sp>
      <p:pic>
        <p:nvPicPr>
          <p:cNvPr id="5" name="Obrázek 4" descr="P1070771.JPG"/>
          <p:cNvPicPr>
            <a:picLocks noChangeAspect="1"/>
          </p:cNvPicPr>
          <p:nvPr/>
        </p:nvPicPr>
        <p:blipFill rotWithShape="1">
          <a:blip r:embed="rId2" cstate="print"/>
          <a:srcRect t="16594" b="10604"/>
          <a:stretch/>
        </p:blipFill>
        <p:spPr>
          <a:xfrm>
            <a:off x="2066253" y="1822888"/>
            <a:ext cx="5011494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9482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/>
              <a:t>DĚKUJEME VŠEM ŘEDITELŮM</a:t>
            </a:r>
          </a:p>
          <a:p>
            <a:pPr marL="0" indent="0" algn="ctr">
              <a:buNone/>
            </a:pPr>
            <a:r>
              <a:rPr lang="cs-CZ" b="1" dirty="0"/>
              <a:t>PŘÍSPĚVKOVÝCH ORGANIZACÍ</a:t>
            </a:r>
          </a:p>
          <a:p>
            <a:pPr marL="0" indent="0" algn="ctr">
              <a:buNone/>
            </a:pPr>
            <a:r>
              <a:rPr lang="cs-CZ" b="1" dirty="0"/>
              <a:t>A JEJICH ZAMĚSTANCŮM</a:t>
            </a:r>
          </a:p>
          <a:p>
            <a:pPr marL="0" indent="0" algn="ctr">
              <a:buNone/>
            </a:pPr>
            <a:r>
              <a:rPr lang="cs-CZ" b="1" dirty="0"/>
              <a:t> ZA SPOLUPRÁCI </a:t>
            </a:r>
          </a:p>
        </p:txBody>
      </p:sp>
    </p:spTree>
    <p:extLst>
      <p:ext uri="{BB962C8B-B14F-4D97-AF65-F5344CB8AC3E}">
        <p14:creationId xmlns:p14="http://schemas.microsoft.com/office/powerpoint/2010/main" val="45064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ZŠ Krátká – učebna přírodních věd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r="257" b="446"/>
          <a:stretch/>
        </p:blipFill>
        <p:spPr>
          <a:xfrm>
            <a:off x="4633571" y="1923678"/>
            <a:ext cx="4056637" cy="302891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8" y="1063228"/>
            <a:ext cx="4763427" cy="357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8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5367" r="8536" b="19967"/>
          <a:stretch/>
        </p:blipFill>
        <p:spPr>
          <a:xfrm>
            <a:off x="6072171" y="1200152"/>
            <a:ext cx="2614629" cy="34861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Vánoční výzdoba města</a:t>
            </a:r>
            <a:endParaRPr lang="cs-CZ" b="1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47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 smtClean="0"/>
              <a:t>Náklady: 700 000 Kč</a:t>
            </a:r>
            <a:endParaRPr lang="cs-CZ" sz="2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7142" r="7142" b="15001"/>
          <a:stretch/>
        </p:blipFill>
        <p:spPr>
          <a:xfrm>
            <a:off x="611559" y="1649219"/>
            <a:ext cx="4045985" cy="30344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15493"/>
          <a:stretch/>
        </p:blipFill>
        <p:spPr>
          <a:xfrm>
            <a:off x="4067944" y="1200151"/>
            <a:ext cx="1849014" cy="24653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29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30903" r="35688" b="30753"/>
          <a:stretch/>
        </p:blipFill>
        <p:spPr>
          <a:xfrm>
            <a:off x="3337881" y="1675218"/>
            <a:ext cx="5348919" cy="30087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Dětské hřiště ve Vítězné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47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 smtClean="0"/>
              <a:t>Náklady: 230 000 Kč</a:t>
            </a:r>
            <a:endParaRPr lang="cs-CZ" sz="2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573" r="51621" b="1135"/>
          <a:stretch/>
        </p:blipFill>
        <p:spPr>
          <a:xfrm>
            <a:off x="611559" y="1675218"/>
            <a:ext cx="2256575" cy="300876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562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Výsadba stromů a keřů </a:t>
            </a:r>
            <a:br>
              <a:rPr lang="cs-CZ" sz="2800" b="1" dirty="0" smtClean="0"/>
            </a:br>
            <a:r>
              <a:rPr lang="cs-CZ" sz="2800" b="1" dirty="0" smtClean="0"/>
              <a:t>v Královéhradeckém parku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6175"/>
            <a:ext cx="8229600" cy="1299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 smtClean="0"/>
              <a:t>Náklady: 200 000 Kč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1200" r="4801" b="7601"/>
          <a:stretch/>
        </p:blipFill>
        <p:spPr>
          <a:xfrm>
            <a:off x="6269750" y="1491630"/>
            <a:ext cx="2412268" cy="32163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t="5775" r="789" b="12775"/>
          <a:stretch/>
        </p:blipFill>
        <p:spPr>
          <a:xfrm>
            <a:off x="601216" y="1866853"/>
            <a:ext cx="5050904" cy="284113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97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457200" y="55552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800" b="1" dirty="0" smtClean="0"/>
              <a:t>Zimní úkryty pro ježky</a:t>
            </a:r>
            <a:endParaRPr lang="cs-CZ" b="1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11560" y="1347612"/>
            <a:ext cx="5904656" cy="3321369"/>
          </a:xfrm>
          <a:ln w="9525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2335" r="9824" b="16799"/>
          <a:stretch/>
        </p:blipFill>
        <p:spPr>
          <a:xfrm>
            <a:off x="6084168" y="2032310"/>
            <a:ext cx="2602632" cy="1951974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45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KULTURNÍ DŮM - modernizace a dostavba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072366"/>
            <a:ext cx="7344815" cy="36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prstClr val="black"/>
                </a:solidFill>
              </a:rPr>
              <a:t>CYKLOSTEZKA podél Kláštereckého potoka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07159"/>
            <a:ext cx="8229600" cy="29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Technická infrastruktura - </a:t>
            </a:r>
            <a:r>
              <a:rPr lang="cs-CZ" sz="2000" b="1" dirty="0" err="1" smtClean="0"/>
              <a:t>Ciboušovská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621" y="1063228"/>
            <a:ext cx="6240758" cy="36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prstClr val="black"/>
                </a:solidFill>
              </a:rPr>
              <a:t>Dopravní terminál ul. Nádražní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80"/>
          <a:stretch/>
        </p:blipFill>
        <p:spPr>
          <a:xfrm>
            <a:off x="457200" y="1419622"/>
            <a:ext cx="8229600" cy="26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8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704</Words>
  <Application>Microsoft Office PowerPoint</Application>
  <PresentationFormat>Předvádění na obrazovce (16:9)</PresentationFormat>
  <Paragraphs>184</Paragraphs>
  <Slides>44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Times New Roman</vt:lpstr>
      <vt:lpstr>Verdana</vt:lpstr>
      <vt:lpstr>Motiv systému Office</vt:lpstr>
      <vt:lpstr>Odbor výstavby a rozvoje města  Ing. Petr Hybner radní pro investice </vt:lpstr>
      <vt:lpstr>Rekonstrukce ul. Sadová</vt:lpstr>
      <vt:lpstr>Klášterecká kyselka s.r.o. – rekonstrukce zázemí</vt:lpstr>
      <vt:lpstr>ZŠ Krátká – učebna přírodních věd</vt:lpstr>
      <vt:lpstr>KULTURNÍ DŮM - modernizace a dostavba</vt:lpstr>
      <vt:lpstr>CYKLOSTEZKA podél Kláštereckého potoka</vt:lpstr>
      <vt:lpstr>Technická infrastruktura - Ciboušovská</vt:lpstr>
      <vt:lpstr>Dopravní terminál ul. Nádražní</vt:lpstr>
      <vt:lpstr>Odbor finanční  Pavla Zemančíková radní pro ekonomiku </vt:lpstr>
      <vt:lpstr>Rozdělení dotací v dotačním programu na činnost v roce 2020</vt:lpstr>
      <vt:lpstr>Rozdělení dotací v dotačním programu na činnost v roce 2020</vt:lpstr>
      <vt:lpstr>Přehled úvěrů města k 31.10.2019</vt:lpstr>
      <vt:lpstr>Plánované investice 2020</vt:lpstr>
      <vt:lpstr>Odbor správy majetku a bytového fondu  Pavla Zemančíková radní pro správu majetku</vt:lpstr>
      <vt:lpstr>Pronájem mezonetových bytů</vt:lpstr>
      <vt:lpstr>Prezentace aplikace PowerPoint</vt:lpstr>
      <vt:lpstr>Byt J.Á. Komenského 466/14</vt:lpstr>
      <vt:lpstr>Prodej pozemků v lokalitě Ciboušovská</vt:lpstr>
      <vt:lpstr>Prezentace aplikace PowerPoint</vt:lpstr>
      <vt:lpstr>Prezentace aplikace PowerPoint</vt:lpstr>
      <vt:lpstr>Odbor komunikace a cestovního ruchu  Mgr. Vojtěch Marvan radní pro komunikaci a cestovní ruch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 sociálních věcí, školství a sportu  PhDr. Jiřina Malastová radní pro školství</vt:lpstr>
      <vt:lpstr>MATEŘSKÁ ŠKOLA</vt:lpstr>
      <vt:lpstr>ZÁKLADNÍ ŠKOLA KRÁTKÁ</vt:lpstr>
      <vt:lpstr>ZÁKLADNÍ ŠKOLA ŠKOLNÍ</vt:lpstr>
      <vt:lpstr>ZÁKLADNÍ ŠKOLA ŠKOLNÍ</vt:lpstr>
      <vt:lpstr>ZÁKLADNÍ ŠKOLA PETLÉRSKÁ</vt:lpstr>
      <vt:lpstr>ZÁKLADNÍ ŠKOLA PETLÉRSKÁ</vt:lpstr>
      <vt:lpstr>ZÁKLADNÍ UMĚLECKÁ ŠKOLA</vt:lpstr>
      <vt:lpstr>ZÁKLADNÍ UMĚLECKÁ ŠKOLA</vt:lpstr>
      <vt:lpstr>MĚSTSKÝ ÚSTAV SOCIÁLNÍCH SLUŽEB</vt:lpstr>
      <vt:lpstr>MĚSTSKÝ ÚSTAV SOCIÁLNÍCH SLUŽEB</vt:lpstr>
      <vt:lpstr>Prezentace aplikace PowerPoint</vt:lpstr>
      <vt:lpstr>Odbor místního hospodářství,  dopravy a životního prostředí  Ing. Jiří Jaroš radní pro místní hospodářství</vt:lpstr>
      <vt:lpstr>Vánoční výzdoba města</vt:lpstr>
      <vt:lpstr>Dětské hřiště ve Vítězné</vt:lpstr>
      <vt:lpstr>Výsadba stromů a keřů  v Královéhradeckém parku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Džubinská Ivana</cp:lastModifiedBy>
  <cp:revision>29</cp:revision>
  <cp:lastPrinted>2019-12-13T11:13:08Z</cp:lastPrinted>
  <dcterms:created xsi:type="dcterms:W3CDTF">2018-10-31T08:36:17Z</dcterms:created>
  <dcterms:modified xsi:type="dcterms:W3CDTF">2019-12-13T12:03:42Z</dcterms:modified>
</cp:coreProperties>
</file>