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handoutMasterIdLst>
    <p:handoutMasterId r:id="rId47"/>
  </p:handoutMasterIdLst>
  <p:sldIdLst>
    <p:sldId id="256" r:id="rId2"/>
    <p:sldId id="318" r:id="rId3"/>
    <p:sldId id="319" r:id="rId4"/>
    <p:sldId id="320" r:id="rId5"/>
    <p:sldId id="321" r:id="rId6"/>
    <p:sldId id="323" r:id="rId7"/>
    <p:sldId id="322" r:id="rId8"/>
    <p:sldId id="324" r:id="rId9"/>
    <p:sldId id="258" r:id="rId10"/>
    <p:sldId id="279" r:id="rId11"/>
    <p:sldId id="280" r:id="rId12"/>
    <p:sldId id="281" r:id="rId13"/>
    <p:sldId id="282" r:id="rId14"/>
    <p:sldId id="260" r:id="rId15"/>
    <p:sldId id="311" r:id="rId16"/>
    <p:sldId id="312" r:id="rId17"/>
    <p:sldId id="313" r:id="rId18"/>
    <p:sldId id="308" r:id="rId19"/>
    <p:sldId id="309" r:id="rId20"/>
    <p:sldId id="310" r:id="rId21"/>
    <p:sldId id="262" r:id="rId22"/>
    <p:sldId id="263" r:id="rId23"/>
    <p:sldId id="325" r:id="rId24"/>
    <p:sldId id="328" r:id="rId25"/>
    <p:sldId id="326" r:id="rId26"/>
    <p:sldId id="329" r:id="rId27"/>
    <p:sldId id="327" r:id="rId28"/>
    <p:sldId id="264" r:id="rId29"/>
    <p:sldId id="268" r:id="rId30"/>
    <p:sldId id="269" r:id="rId31"/>
    <p:sldId id="270" r:id="rId32"/>
    <p:sldId id="271" r:id="rId33"/>
    <p:sldId id="272" r:id="rId34"/>
    <p:sldId id="273" r:id="rId35"/>
    <p:sldId id="274" r:id="rId36"/>
    <p:sldId id="275" r:id="rId37"/>
    <p:sldId id="276" r:id="rId38"/>
    <p:sldId id="277" r:id="rId39"/>
    <p:sldId id="278" r:id="rId40"/>
    <p:sldId id="266" r:id="rId41"/>
    <p:sldId id="314" r:id="rId42"/>
    <p:sldId id="315" r:id="rId43"/>
    <p:sldId id="316" r:id="rId44"/>
    <p:sldId id="317" r:id="rId45"/>
  </p:sldIdLst>
  <p:sldSz cx="9144000" cy="5143500" type="screen16x9"/>
  <p:notesSz cx="6735763" cy="98663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39" autoAdjust="0"/>
  </p:normalViewPr>
  <p:slideViewPr>
    <p:cSldViewPr>
      <p:cViewPr varScale="1">
        <p:scale>
          <a:sx n="145" d="100"/>
          <a:sy n="145" d="100"/>
        </p:scale>
        <p:origin x="246" y="12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-3822" y="-72"/>
      </p:cViewPr>
      <p:guideLst>
        <p:guide orient="horz" pos="3108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18830" cy="493316"/>
          </a:xfrm>
          <a:prstGeom prst="rect">
            <a:avLst/>
          </a:prstGeom>
        </p:spPr>
        <p:txBody>
          <a:bodyPr vert="horz" lIns="90759" tIns="45380" rIns="90759" bIns="45380" rtlCol="0"/>
          <a:lstStyle>
            <a:lvl1pPr algn="l">
              <a:defRPr sz="11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15375" y="0"/>
            <a:ext cx="2918830" cy="493316"/>
          </a:xfrm>
          <a:prstGeom prst="rect">
            <a:avLst/>
          </a:prstGeom>
        </p:spPr>
        <p:txBody>
          <a:bodyPr vert="horz" lIns="90759" tIns="45380" rIns="90759" bIns="45380" rtlCol="0"/>
          <a:lstStyle>
            <a:lvl1pPr algn="r">
              <a:defRPr sz="1100"/>
            </a:lvl1pPr>
          </a:lstStyle>
          <a:p>
            <a:fld id="{122E6ADE-9E6E-4580-A84F-A016B71C361C}" type="datetimeFigureOut">
              <a:rPr lang="cs-CZ" smtClean="0"/>
              <a:t>13.12.2019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2" y="9371285"/>
            <a:ext cx="2918830" cy="493316"/>
          </a:xfrm>
          <a:prstGeom prst="rect">
            <a:avLst/>
          </a:prstGeom>
        </p:spPr>
        <p:txBody>
          <a:bodyPr vert="horz" lIns="90759" tIns="45380" rIns="90759" bIns="45380" rtlCol="0" anchor="b"/>
          <a:lstStyle>
            <a:lvl1pPr algn="l">
              <a:defRPr sz="11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15375" y="9371285"/>
            <a:ext cx="2918830" cy="493316"/>
          </a:xfrm>
          <a:prstGeom prst="rect">
            <a:avLst/>
          </a:prstGeom>
        </p:spPr>
        <p:txBody>
          <a:bodyPr vert="horz" lIns="90759" tIns="45380" rIns="90759" bIns="45380" rtlCol="0" anchor="b"/>
          <a:lstStyle>
            <a:lvl1pPr algn="r">
              <a:defRPr sz="1100"/>
            </a:lvl1pPr>
          </a:lstStyle>
          <a:p>
            <a:fld id="{8FAB6985-44AF-4C6C-93F0-61D7A05D4C5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600507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18830" cy="493316"/>
          </a:xfrm>
          <a:prstGeom prst="rect">
            <a:avLst/>
          </a:prstGeom>
        </p:spPr>
        <p:txBody>
          <a:bodyPr vert="horz" lIns="90759" tIns="45380" rIns="90759" bIns="45380" rtlCol="0"/>
          <a:lstStyle>
            <a:lvl1pPr algn="l">
              <a:defRPr sz="11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15375" y="0"/>
            <a:ext cx="2918830" cy="493316"/>
          </a:xfrm>
          <a:prstGeom prst="rect">
            <a:avLst/>
          </a:prstGeom>
        </p:spPr>
        <p:txBody>
          <a:bodyPr vert="horz" lIns="90759" tIns="45380" rIns="90759" bIns="45380" rtlCol="0"/>
          <a:lstStyle>
            <a:lvl1pPr algn="r">
              <a:defRPr sz="1100"/>
            </a:lvl1pPr>
          </a:lstStyle>
          <a:p>
            <a:fld id="{84A2E166-AF91-4A2F-9351-1D0B31BEC70C}" type="datetimeFigureOut">
              <a:rPr lang="cs-CZ" smtClean="0"/>
              <a:t>13.12.2019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80963" y="741363"/>
            <a:ext cx="6573837" cy="36988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59" tIns="45380" rIns="90759" bIns="4538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0759" tIns="45380" rIns="90759" bIns="4538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2" y="9371285"/>
            <a:ext cx="2918830" cy="493316"/>
          </a:xfrm>
          <a:prstGeom prst="rect">
            <a:avLst/>
          </a:prstGeom>
        </p:spPr>
        <p:txBody>
          <a:bodyPr vert="horz" lIns="90759" tIns="45380" rIns="90759" bIns="45380" rtlCol="0" anchor="b"/>
          <a:lstStyle>
            <a:lvl1pPr algn="l">
              <a:defRPr sz="11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15375" y="9371285"/>
            <a:ext cx="2918830" cy="493316"/>
          </a:xfrm>
          <a:prstGeom prst="rect">
            <a:avLst/>
          </a:prstGeom>
        </p:spPr>
        <p:txBody>
          <a:bodyPr vert="horz" lIns="90759" tIns="45380" rIns="90759" bIns="45380" rtlCol="0" anchor="b"/>
          <a:lstStyle>
            <a:lvl1pPr algn="r">
              <a:defRPr sz="1100"/>
            </a:lvl1pPr>
          </a:lstStyle>
          <a:p>
            <a:fld id="{38B3A3D8-E44F-4594-AFB7-B23F203CCBF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9259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235538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33949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41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81189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4876006"/>
            <a:ext cx="2133600" cy="165100"/>
          </a:xfrm>
        </p:spPr>
        <p:txBody>
          <a:bodyPr/>
          <a:lstStyle/>
          <a:p>
            <a:fld id="{4EC2A1C6-F44E-4769-9596-2322F8F612D2}" type="datetimeFigureOut">
              <a:rPr lang="cs-CZ" smtClean="0"/>
              <a:t>13.12.2019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4876005"/>
            <a:ext cx="2895600" cy="165101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2332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13.12.2019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0777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13.12.2019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8688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13.12.2019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44074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13.12.2019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8841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31840" y="4840002"/>
            <a:ext cx="3464024" cy="273844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62105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4876005"/>
            <a:ext cx="2133600" cy="165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4EC2A1C6-F44E-4769-9596-2322F8F612D2}" type="datetimeFigureOut">
              <a:rPr lang="cs-CZ" smtClean="0"/>
              <a:pPr/>
              <a:t>13.12.2019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4876005"/>
            <a:ext cx="2895600" cy="165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559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lasterec.cz/pozemky-v-cibousovske/" TargetMode="Externa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výstavby a rozvoje města</a:t>
            </a:r>
            <a:br>
              <a:rPr lang="cs-CZ" sz="4000" b="1" dirty="0"/>
            </a:br>
            <a:r>
              <a:rPr lang="cs-CZ" sz="2800" dirty="0"/>
              <a:t/>
            </a:r>
            <a:br>
              <a:rPr lang="cs-CZ" sz="2800" dirty="0"/>
            </a:br>
            <a:r>
              <a:rPr lang="cs-CZ" sz="3200" b="1" dirty="0"/>
              <a:t>Ing. Petr Hybner</a:t>
            </a:r>
            <a:br>
              <a:rPr lang="cs-CZ" sz="3200" b="1" dirty="0"/>
            </a:br>
            <a:r>
              <a:rPr lang="cs-CZ" sz="3200" dirty="0"/>
              <a:t>radní pro investice 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971360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627534"/>
            <a:ext cx="8229600" cy="857250"/>
          </a:xfrm>
        </p:spPr>
        <p:txBody>
          <a:bodyPr>
            <a:normAutofit/>
          </a:bodyPr>
          <a:lstStyle/>
          <a:p>
            <a:r>
              <a:rPr lang="cs-CZ" sz="2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Rozdělení dotací v dotačním programu</a:t>
            </a:r>
            <a:br>
              <a:rPr lang="cs-CZ" sz="2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cs-CZ" sz="2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 činnost v roce 2020</a:t>
            </a:r>
            <a:endParaRPr lang="cs-CZ" sz="2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3309047"/>
              </p:ext>
            </p:extLst>
          </p:nvPr>
        </p:nvGraphicFramePr>
        <p:xfrm>
          <a:off x="683568" y="1977684"/>
          <a:ext cx="7632848" cy="2058479"/>
        </p:xfrm>
        <a:graphic>
          <a:graphicData uri="http://schemas.openxmlformats.org/drawingml/2006/table">
            <a:tbl>
              <a:tblPr firstRow="1" firstCol="1" bandRow="1"/>
              <a:tblGrid>
                <a:gridCol w="25922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3843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81712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Kompetentní orgán</a:t>
                      </a:r>
                    </a:p>
                  </a:txBody>
                  <a:tcPr marL="9525" marR="9525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Počet žádostí</a:t>
                      </a:r>
                    </a:p>
                  </a:txBody>
                  <a:tcPr marL="9525" marR="9525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Celková výše dotací</a:t>
                      </a:r>
                    </a:p>
                  </a:txBody>
                  <a:tcPr marL="9525" marR="9525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378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Rada </a:t>
                      </a:r>
                    </a:p>
                  </a:txBody>
                  <a:tcPr marL="9525" marR="9525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10</a:t>
                      </a:r>
                    </a:p>
                  </a:txBody>
                  <a:tcPr marL="9525" marR="428625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240.000 Kč</a:t>
                      </a:r>
                    </a:p>
                  </a:txBody>
                  <a:tcPr marL="9525" marR="257175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1378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5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Zastupitelstvo</a:t>
                      </a:r>
                    </a:p>
                  </a:txBody>
                  <a:tcPr marL="9525" marR="9525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8</a:t>
                      </a:r>
                    </a:p>
                  </a:txBody>
                  <a:tcPr marL="9525" marR="428625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4.010.000 Kč</a:t>
                      </a:r>
                    </a:p>
                  </a:txBody>
                  <a:tcPr marL="9525" marR="257175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1378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5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9525" marR="9525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18</a:t>
                      </a:r>
                    </a:p>
                  </a:txBody>
                  <a:tcPr marL="9525" marR="428625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4.250.000 Kč</a:t>
                      </a:r>
                    </a:p>
                  </a:txBody>
                  <a:tcPr marL="9525" marR="257175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29326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627534"/>
            <a:ext cx="8229600" cy="857250"/>
          </a:xfrm>
        </p:spPr>
        <p:txBody>
          <a:bodyPr>
            <a:normAutofit/>
          </a:bodyPr>
          <a:lstStyle/>
          <a:p>
            <a:r>
              <a:rPr lang="cs-CZ" sz="2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Rozdělení dotací v dotačním programu</a:t>
            </a:r>
            <a:br>
              <a:rPr lang="cs-CZ" sz="2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cs-CZ" sz="2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 činnost v roce 2020</a:t>
            </a:r>
            <a:endParaRPr lang="cs-CZ" sz="2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254549"/>
              </p:ext>
            </p:extLst>
          </p:nvPr>
        </p:nvGraphicFramePr>
        <p:xfrm>
          <a:off x="755576" y="1653648"/>
          <a:ext cx="7632848" cy="2558087"/>
        </p:xfrm>
        <a:graphic>
          <a:graphicData uri="http://schemas.openxmlformats.org/drawingml/2006/table">
            <a:tbl>
              <a:tblPr firstRow="1" firstCol="1" bandRow="1"/>
              <a:tblGrid>
                <a:gridCol w="5760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7646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803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4277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Přehled žadatelů</a:t>
                      </a:r>
                    </a:p>
                  </a:txBody>
                  <a:tcPr marL="9525" marR="9525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Částka k rozdělení</a:t>
                      </a:r>
                    </a:p>
                  </a:txBody>
                  <a:tcPr marL="9525" marR="9525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691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</a:t>
                      </a:r>
                    </a:p>
                  </a:txBody>
                  <a:tcPr marL="9525" marR="9525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Karate klub Kadaň a Klášterec, z. s.</a:t>
                      </a:r>
                    </a:p>
                  </a:txBody>
                  <a:tcPr marL="9525" marR="9525" marT="714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4.010.000 Kč</a:t>
                      </a:r>
                    </a:p>
                  </a:txBody>
                  <a:tcPr marL="9525" marR="9525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691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</a:t>
                      </a:r>
                    </a:p>
                  </a:txBody>
                  <a:tcPr marL="9525" marR="9525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SK saně Klášterec </a:t>
                      </a:r>
                      <a:r>
                        <a:rPr lang="cs-CZ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z.s</a:t>
                      </a:r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</a:t>
                      </a:r>
                    </a:p>
                  </a:txBody>
                  <a:tcPr marL="9525" marR="9525" marT="714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7691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3</a:t>
                      </a:r>
                    </a:p>
                  </a:txBody>
                  <a:tcPr marL="9525" marR="9525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Fotbalový klub Rašovice, spolek</a:t>
                      </a:r>
                    </a:p>
                  </a:txBody>
                  <a:tcPr marL="9525" marR="9525" marT="714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7691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4</a:t>
                      </a:r>
                    </a:p>
                  </a:txBody>
                  <a:tcPr marL="9525" marR="9525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Tenisový klub lázně Evženie</a:t>
                      </a:r>
                    </a:p>
                  </a:txBody>
                  <a:tcPr marL="9525" marR="9525" marT="714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7691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5</a:t>
                      </a:r>
                    </a:p>
                  </a:txBody>
                  <a:tcPr marL="9525" marR="9525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Spolek Hokejový klub Klášterec nad Ohří</a:t>
                      </a:r>
                    </a:p>
                  </a:txBody>
                  <a:tcPr marL="9525" marR="9525" marT="714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7691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6</a:t>
                      </a:r>
                    </a:p>
                  </a:txBody>
                  <a:tcPr marL="9525" marR="9525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Fotbalový klub Klášterec nad Ohří, spolek</a:t>
                      </a:r>
                    </a:p>
                  </a:txBody>
                  <a:tcPr marL="9525" marR="9525" marT="714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7691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7</a:t>
                      </a:r>
                    </a:p>
                  </a:txBody>
                  <a:tcPr marL="9525" marR="9525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Tělovýchovná jednota Klášterec nad Ohří, </a:t>
                      </a:r>
                      <a:r>
                        <a:rPr lang="cs-CZ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z.s</a:t>
                      </a:r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.</a:t>
                      </a:r>
                    </a:p>
                  </a:txBody>
                  <a:tcPr marL="9525" marR="9525" marT="714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7691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8</a:t>
                      </a:r>
                    </a:p>
                  </a:txBody>
                  <a:tcPr marL="9525" marR="9525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TJ OHŘE Klášterec nad Ohří, </a:t>
                      </a:r>
                      <a:r>
                        <a:rPr lang="cs-CZ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z.s</a:t>
                      </a:r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.</a:t>
                      </a:r>
                    </a:p>
                  </a:txBody>
                  <a:tcPr marL="9525" marR="9525" marT="714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39990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627534"/>
            <a:ext cx="8229600" cy="857250"/>
          </a:xfrm>
        </p:spPr>
        <p:txBody>
          <a:bodyPr>
            <a:normAutofit/>
          </a:bodyPr>
          <a:lstStyle/>
          <a:p>
            <a:r>
              <a:rPr lang="cs-CZ" sz="2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Přehled úvěrů města</a:t>
            </a:r>
            <a:br>
              <a:rPr lang="cs-CZ" sz="2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cs-CZ" sz="2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 31.10.2019</a:t>
            </a:r>
            <a:endParaRPr lang="cs-CZ" sz="2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6133082"/>
              </p:ext>
            </p:extLst>
          </p:nvPr>
        </p:nvGraphicFramePr>
        <p:xfrm>
          <a:off x="457201" y="1793720"/>
          <a:ext cx="8229601" cy="1828890"/>
        </p:xfrm>
        <a:graphic>
          <a:graphicData uri="http://schemas.openxmlformats.org/drawingml/2006/table">
            <a:tbl>
              <a:tblPr/>
              <a:tblGrid>
                <a:gridCol w="29837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2413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37849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52807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 dirty="0">
                          <a:effectLst/>
                          <a:latin typeface="Verdana"/>
                        </a:rPr>
                        <a:t>č.</a:t>
                      </a:r>
                    </a:p>
                  </a:txBody>
                  <a:tcPr marL="9050" marR="9050" marT="67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A2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 dirty="0">
                          <a:effectLst/>
                          <a:latin typeface="Verdana"/>
                        </a:rPr>
                        <a:t>Datum uzavření smlouvy o úvěru</a:t>
                      </a:r>
                    </a:p>
                  </a:txBody>
                  <a:tcPr marL="9050" marR="9050" marT="67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A2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 dirty="0">
                          <a:effectLst/>
                          <a:latin typeface="Verdana"/>
                        </a:rPr>
                        <a:t>Zůstatek k 01.01.2019</a:t>
                      </a:r>
                    </a:p>
                  </a:txBody>
                  <a:tcPr marL="9050" marR="9050" marT="67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A2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 dirty="0">
                          <a:effectLst/>
                          <a:latin typeface="Verdana"/>
                        </a:rPr>
                        <a:t>Účel</a:t>
                      </a:r>
                    </a:p>
                  </a:txBody>
                  <a:tcPr marL="9050" marR="9050" marT="67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A2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 dirty="0">
                          <a:effectLst/>
                          <a:latin typeface="Verdana"/>
                        </a:rPr>
                        <a:t>Konečná splatnost</a:t>
                      </a:r>
                    </a:p>
                  </a:txBody>
                  <a:tcPr marL="9050" marR="9050" marT="67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A2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 dirty="0">
                          <a:effectLst/>
                          <a:latin typeface="Verdana"/>
                        </a:rPr>
                        <a:t>Zůstatek k 31.10.2019</a:t>
                      </a:r>
                    </a:p>
                  </a:txBody>
                  <a:tcPr marL="9050" marR="9050" marT="67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A2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300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 dirty="0">
                          <a:effectLst/>
                          <a:latin typeface="Verdana"/>
                        </a:rPr>
                        <a:t>1</a:t>
                      </a:r>
                    </a:p>
                  </a:txBody>
                  <a:tcPr marL="9050" marR="9050" marT="67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effectLst/>
                          <a:latin typeface="Verdana"/>
                        </a:rPr>
                        <a:t>24.03.2005</a:t>
                      </a:r>
                    </a:p>
                  </a:txBody>
                  <a:tcPr marL="9050" marR="9050" marT="67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1.765.568,75 Kč  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effectLst/>
                          <a:latin typeface="Verdana"/>
                        </a:rPr>
                        <a:t>lázeňská infrastruktura v historickém centru města</a:t>
                      </a:r>
                    </a:p>
                    <a:p>
                      <a:pPr algn="ctr" fontAlgn="ctr"/>
                      <a:r>
                        <a:rPr lang="cs-CZ" sz="1050" b="0" i="0" u="none" strike="noStrike" dirty="0">
                          <a:effectLst/>
                          <a:latin typeface="Verdana"/>
                        </a:rPr>
                        <a:t>(11.000.000 Kč; 1,55 % </a:t>
                      </a:r>
                      <a:r>
                        <a:rPr lang="cs-CZ" sz="1050" b="0" i="0" u="none" strike="noStrike" dirty="0" err="1">
                          <a:effectLst/>
                          <a:latin typeface="Verdana"/>
                        </a:rPr>
                        <a:t>p.a</a:t>
                      </a:r>
                      <a:r>
                        <a:rPr lang="cs-CZ" sz="1050" b="0" i="0" u="none" strike="noStrike" dirty="0">
                          <a:effectLst/>
                          <a:latin typeface="Verdana"/>
                        </a:rPr>
                        <a:t>.)</a:t>
                      </a:r>
                    </a:p>
                  </a:txBody>
                  <a:tcPr marL="9050" marR="9050" marT="67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effectLst/>
                          <a:latin typeface="Verdana"/>
                        </a:rPr>
                        <a:t>31.12.2020</a:t>
                      </a:r>
                    </a:p>
                  </a:txBody>
                  <a:tcPr marL="9050" marR="9050" marT="67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/>
                        </a:rPr>
                        <a:t>1.036.555,79 Kč</a:t>
                      </a:r>
                      <a:endParaRPr lang="cs-CZ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 dirty="0">
                          <a:effectLst/>
                          <a:latin typeface="Verdana"/>
                        </a:rPr>
                        <a:t>2</a:t>
                      </a:r>
                    </a:p>
                  </a:txBody>
                  <a:tcPr marL="9050" marR="9050" marT="67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effectLst/>
                          <a:latin typeface="Verdana"/>
                        </a:rPr>
                        <a:t>12.01.2006</a:t>
                      </a:r>
                    </a:p>
                  </a:txBody>
                  <a:tcPr marL="9050" marR="9050" marT="67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2.482.840,58 Kč 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effectLst/>
                          <a:latin typeface="Verdana"/>
                        </a:rPr>
                        <a:t>rozšíření průmyslové zóny Verne</a:t>
                      </a:r>
                    </a:p>
                    <a:p>
                      <a:pPr algn="ctr" fontAlgn="ctr"/>
                      <a:r>
                        <a:rPr lang="cs-CZ" sz="1050" b="0" i="0" u="none" strike="noStrike" dirty="0">
                          <a:effectLst/>
                          <a:latin typeface="Verdana"/>
                        </a:rPr>
                        <a:t>(10.000.000 Kč; 3,75 % </a:t>
                      </a:r>
                      <a:r>
                        <a:rPr lang="cs-CZ" sz="1050" b="0" i="0" u="none" strike="noStrike" dirty="0" err="1">
                          <a:effectLst/>
                          <a:latin typeface="Verdana"/>
                        </a:rPr>
                        <a:t>p.a</a:t>
                      </a:r>
                      <a:r>
                        <a:rPr lang="cs-CZ" sz="1050" b="0" i="0" u="none" strike="noStrike" dirty="0">
                          <a:effectLst/>
                          <a:latin typeface="Verdana"/>
                        </a:rPr>
                        <a:t>.)</a:t>
                      </a:r>
                    </a:p>
                  </a:txBody>
                  <a:tcPr marL="9050" marR="9050" marT="67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effectLst/>
                          <a:latin typeface="Verdana"/>
                        </a:rPr>
                        <a:t>31.12.2021</a:t>
                      </a:r>
                    </a:p>
                  </a:txBody>
                  <a:tcPr marL="9050" marR="9050" marT="67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/>
                        </a:rPr>
                        <a:t>1.820.894,79 Kč</a:t>
                      </a:r>
                      <a:endParaRPr lang="cs-CZ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258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 dirty="0"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9050" marR="9050" marT="67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91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 dirty="0"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9050" marR="9050" marT="67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91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4.248.409,33 Kč 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91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 dirty="0"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9050" marR="9050" marT="67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91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 dirty="0"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9050" marR="9050" marT="67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91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effectLst/>
                          <a:latin typeface="Verdana"/>
                        </a:rPr>
                        <a:t>2.857.450,58 Kč</a:t>
                      </a:r>
                    </a:p>
                  </a:txBody>
                  <a:tcPr marL="9050" marR="9050" marT="67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91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34519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latin typeface="Arial" panose="020B0604020202020204" pitchFamily="34" charset="0"/>
                <a:cs typeface="Arial" panose="020B0604020202020204" pitchFamily="34" charset="0"/>
              </a:rPr>
              <a:t>Plánované investice 2020</a:t>
            </a: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9906300"/>
              </p:ext>
            </p:extLst>
          </p:nvPr>
        </p:nvGraphicFramePr>
        <p:xfrm>
          <a:off x="1115616" y="1437625"/>
          <a:ext cx="6984776" cy="2785949"/>
        </p:xfrm>
        <a:graphic>
          <a:graphicData uri="http://schemas.openxmlformats.org/drawingml/2006/table">
            <a:tbl>
              <a:tblPr/>
              <a:tblGrid>
                <a:gridCol w="21602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401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88032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493721">
                <a:tc>
                  <a:txBody>
                    <a:bodyPr/>
                    <a:lstStyle/>
                    <a:p>
                      <a:pPr algn="l" fontAlgn="ctr"/>
                      <a:endParaRPr lang="cs-CZ" sz="12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 dirty="0">
                          <a:effectLst/>
                          <a:latin typeface="Arial"/>
                        </a:rPr>
                        <a:t>Investiční akce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effectLst/>
                          <a:latin typeface="Arial"/>
                        </a:rPr>
                        <a:t>Částka </a:t>
                      </a:r>
                    </a:p>
                    <a:p>
                      <a:pPr algn="ctr" fontAlgn="ctr"/>
                      <a:r>
                        <a:rPr lang="cs-CZ" sz="1100" b="1" i="0" u="none" strike="noStrike" dirty="0">
                          <a:effectLst/>
                          <a:latin typeface="Arial"/>
                        </a:rPr>
                        <a:t>v rozpočtu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11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11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effectLst/>
                          <a:latin typeface="Arial"/>
                        </a:rPr>
                        <a:t>Poznámka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3721">
                <a:tc>
                  <a:txBody>
                    <a:bodyPr/>
                    <a:lstStyle/>
                    <a:p>
                      <a:pPr algn="l" fontAlgn="ctr"/>
                      <a:endParaRPr lang="cs-CZ" sz="11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effectLst/>
                          <a:latin typeface="Arial"/>
                        </a:rPr>
                        <a:t>Dopravní terminál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effectLst/>
                          <a:latin typeface="Arial"/>
                        </a:rPr>
                        <a:t>13.000.000 Kč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cs-CZ" sz="11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cs-CZ" sz="11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effectLst/>
                          <a:latin typeface="Arial"/>
                        </a:rPr>
                        <a:t>3 mil. vlastní podíl</a:t>
                      </a:r>
                      <a:r>
                        <a:rPr lang="cs-CZ" sz="1100" b="0" i="0" u="none" strike="noStrike" dirty="0">
                          <a:effectLst/>
                          <a:latin typeface="Arial"/>
                        </a:rPr>
                        <a:t>; </a:t>
                      </a:r>
                    </a:p>
                    <a:p>
                      <a:pPr algn="l" fontAlgn="ctr"/>
                      <a:r>
                        <a:rPr lang="pt-BR" sz="1100" b="0" i="0" u="none" strike="noStrike" dirty="0">
                          <a:effectLst/>
                          <a:latin typeface="Arial"/>
                        </a:rPr>
                        <a:t>10 mil. </a:t>
                      </a:r>
                      <a:r>
                        <a:rPr lang="cs-CZ" sz="1100" b="0" i="0" u="none" strike="noStrike" dirty="0">
                          <a:effectLst/>
                          <a:latin typeface="Arial"/>
                        </a:rPr>
                        <a:t>dotace Ústecký kraj (dle smlouvy); </a:t>
                      </a:r>
                    </a:p>
                    <a:p>
                      <a:pPr algn="l" fontAlgn="ctr"/>
                      <a:r>
                        <a:rPr lang="pt-BR" sz="1100" b="0" i="0" u="none" strike="noStrike" dirty="0">
                          <a:effectLst/>
                          <a:latin typeface="Arial"/>
                        </a:rPr>
                        <a:t> + 10</a:t>
                      </a:r>
                      <a:r>
                        <a:rPr lang="cs-CZ" sz="1100" b="0" i="0" u="none" strike="noStrike" dirty="0">
                          <a:effectLst/>
                          <a:latin typeface="Arial"/>
                        </a:rPr>
                        <a:t>,3</a:t>
                      </a:r>
                      <a:r>
                        <a:rPr lang="pt-BR" sz="1100" b="0" i="0" u="none" strike="noStrike" dirty="0">
                          <a:effectLst/>
                          <a:latin typeface="Arial"/>
                        </a:rPr>
                        <a:t> mil.</a:t>
                      </a:r>
                      <a:r>
                        <a:rPr lang="cs-CZ" sz="1100" b="0" i="0" u="none" strike="noStrike" dirty="0">
                          <a:effectLst/>
                          <a:latin typeface="Arial"/>
                        </a:rPr>
                        <a:t> dotace</a:t>
                      </a:r>
                      <a:r>
                        <a:rPr lang="pt-BR" sz="1100" b="0" i="0" u="none" strike="noStrike" dirty="0">
                          <a:effectLst/>
                          <a:latin typeface="Arial"/>
                        </a:rPr>
                        <a:t> IROP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3422">
                <a:tc>
                  <a:txBody>
                    <a:bodyPr/>
                    <a:lstStyle/>
                    <a:p>
                      <a:pPr algn="l" fontAlgn="ctr"/>
                      <a:endParaRPr lang="cs-CZ" sz="11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effectLst/>
                          <a:latin typeface="Arial"/>
                        </a:rPr>
                        <a:t>Cyklostezka podél Kláštereckého potoka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effectLst/>
                          <a:latin typeface="Arial"/>
                        </a:rPr>
                        <a:t>5.300.000 Kč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cs-CZ" sz="11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cs-CZ" sz="11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effectLst/>
                          <a:latin typeface="Arial"/>
                        </a:rPr>
                        <a:t> rozpočtován vlastní podíl;</a:t>
                      </a:r>
                    </a:p>
                    <a:p>
                      <a:pPr algn="l" fontAlgn="ctr"/>
                      <a:r>
                        <a:rPr lang="cs-CZ" sz="1100" b="0" i="0" u="none" strike="noStrike" dirty="0">
                          <a:effectLst/>
                          <a:latin typeface="Arial"/>
                        </a:rPr>
                        <a:t>+</a:t>
                      </a:r>
                      <a:r>
                        <a:rPr lang="cs-CZ" sz="1100" b="0" i="0" u="none" strike="noStrike" baseline="0" dirty="0">
                          <a:effectLst/>
                          <a:latin typeface="Arial"/>
                        </a:rPr>
                        <a:t> dotace SFDI 9,7 mil. Kč</a:t>
                      </a:r>
                      <a:endParaRPr lang="cs-CZ" sz="11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algn="l" fontAlgn="ctr"/>
                      <a:endParaRPr lang="cs-CZ" sz="11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effectLst/>
                          <a:latin typeface="Arial"/>
                        </a:rPr>
                        <a:t>Příprava lokality RD </a:t>
                      </a:r>
                      <a:r>
                        <a:rPr lang="cs-CZ" sz="1100" b="0" i="0" u="none" strike="noStrike" dirty="0" err="1">
                          <a:effectLst/>
                          <a:latin typeface="Arial"/>
                        </a:rPr>
                        <a:t>Ciboušovská</a:t>
                      </a:r>
                      <a:endParaRPr lang="cs-CZ" sz="11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effectLst/>
                          <a:latin typeface="Arial"/>
                        </a:rPr>
                        <a:t>30.000.000 Kč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cs-CZ" sz="11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cs-CZ" sz="11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effectLst/>
                          <a:latin typeface="Arial"/>
                        </a:rPr>
                        <a:t> 50 % kryto kapitálovými příjmy </a:t>
                      </a:r>
                    </a:p>
                    <a:p>
                      <a:pPr algn="l" fontAlgn="ctr"/>
                      <a:r>
                        <a:rPr lang="cs-CZ" sz="1100" b="0" i="0" u="none" strike="noStrike" dirty="0">
                          <a:effectLst/>
                          <a:latin typeface="Arial"/>
                        </a:rPr>
                        <a:t>(smlouvy o smlouvě budoucí)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283">
                <a:tc>
                  <a:txBody>
                    <a:bodyPr/>
                    <a:lstStyle/>
                    <a:p>
                      <a:pPr algn="l" fontAlgn="ctr"/>
                      <a:endParaRPr lang="cs-CZ" sz="11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effectLst/>
                          <a:latin typeface="Arial"/>
                        </a:rPr>
                        <a:t>Kulturní dům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effectLst/>
                          <a:latin typeface="Arial"/>
                        </a:rPr>
                        <a:t>60.500.000 Kč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cs-CZ" sz="11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cs-CZ" sz="11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effectLst/>
                          <a:latin typeface="Arial"/>
                        </a:rPr>
                        <a:t>25 mil. Kč je čerpáno z rezervy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283">
                <a:tc>
                  <a:txBody>
                    <a:bodyPr/>
                    <a:lstStyle/>
                    <a:p>
                      <a:pPr algn="l" fontAlgn="ctr"/>
                      <a:endParaRPr lang="cs-CZ" sz="11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effectLst/>
                          <a:latin typeface="Arial"/>
                        </a:rPr>
                        <a:t>Investiční dotace pro FK Rašovice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effectLst/>
                          <a:latin typeface="Arial"/>
                        </a:rPr>
                        <a:t>3.000.000 Kč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cs-CZ" sz="11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cs-CZ" sz="11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>
                          <a:effectLst/>
                          <a:latin typeface="Arial"/>
                        </a:rPr>
                        <a:t>spolufinancování hřiště</a:t>
                      </a:r>
                      <a:endParaRPr lang="cs-CZ" sz="11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algn="l" fontAlgn="ctr"/>
                      <a:endParaRPr lang="cs-CZ" sz="11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effectLst/>
                          <a:latin typeface="Arial"/>
                        </a:rPr>
                        <a:t>Nafukovací stan pro evakuaci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effectLst/>
                          <a:latin typeface="Arial"/>
                        </a:rPr>
                        <a:t>150.000 Kč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cs-CZ" sz="11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cs-CZ" sz="11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44677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059581"/>
            <a:ext cx="7772400" cy="3024337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správy majetku</a:t>
            </a:r>
            <a:br>
              <a:rPr lang="cs-CZ" sz="4000" b="1" dirty="0"/>
            </a:br>
            <a:r>
              <a:rPr lang="cs-CZ" sz="4000" b="1" dirty="0"/>
              <a:t>a bytového fondu</a:t>
            </a:r>
            <a:br>
              <a:rPr lang="cs-CZ" sz="4000" b="1" dirty="0"/>
            </a:br>
            <a:r>
              <a:rPr lang="cs-CZ" sz="3200" dirty="0"/>
              <a:t/>
            </a:r>
            <a:br>
              <a:rPr lang="cs-CZ" sz="3200" dirty="0"/>
            </a:br>
            <a:r>
              <a:rPr lang="cs-CZ" sz="3200" b="1" dirty="0"/>
              <a:t>Pavla Zemančíková</a:t>
            </a:r>
            <a:br>
              <a:rPr lang="cs-CZ" sz="3200" b="1" dirty="0"/>
            </a:br>
            <a:r>
              <a:rPr lang="cs-CZ" sz="3200" dirty="0"/>
              <a:t>radní pro správu majetku</a:t>
            </a:r>
          </a:p>
        </p:txBody>
      </p:sp>
    </p:spTree>
    <p:extLst>
      <p:ext uri="{BB962C8B-B14F-4D97-AF65-F5344CB8AC3E}">
        <p14:creationId xmlns:p14="http://schemas.microsoft.com/office/powerpoint/2010/main" val="10461990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 smtClean="0"/>
              <a:t>Pronájem mezonetových bytů</a:t>
            </a:r>
            <a:endParaRPr lang="cs-CZ" sz="2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cs-CZ" dirty="0" smtClean="0"/>
              <a:t>Město zveřejnilo v době od 04.10.2019 do 11.11.2019 záměr pronájmu bytových jednotek J</a:t>
            </a:r>
            <a:r>
              <a:rPr lang="cs-CZ" dirty="0"/>
              <a:t>. Á. Komenského </a:t>
            </a:r>
            <a:r>
              <a:rPr lang="cs-CZ" dirty="0" smtClean="0"/>
              <a:t>462/15 </a:t>
            </a:r>
            <a:r>
              <a:rPr lang="cs-CZ" dirty="0"/>
              <a:t>a </a:t>
            </a:r>
            <a:r>
              <a:rPr lang="cs-CZ" dirty="0" smtClean="0"/>
              <a:t>J</a:t>
            </a:r>
            <a:r>
              <a:rPr lang="cs-CZ" dirty="0"/>
              <a:t>. Á. Komenského </a:t>
            </a:r>
            <a:r>
              <a:rPr lang="cs-CZ" dirty="0" smtClean="0"/>
              <a:t>466/14, </a:t>
            </a:r>
            <a:r>
              <a:rPr lang="cs-CZ" dirty="0"/>
              <a:t>oba byty o velikosti </a:t>
            </a:r>
            <a:r>
              <a:rPr lang="cs-CZ" dirty="0" smtClean="0"/>
              <a:t>3+1, a to za nejvyšší nabídku nájemného.</a:t>
            </a:r>
          </a:p>
          <a:p>
            <a:pPr marL="0" indent="0" algn="just">
              <a:buNone/>
            </a:pPr>
            <a:r>
              <a:rPr lang="cs-CZ" dirty="0" smtClean="0"/>
              <a:t>Ve stanovenou dobu bylo doručeno 6 a 5 nabídek na pronájem daných bytových jednotek.</a:t>
            </a:r>
          </a:p>
          <a:p>
            <a:pPr marL="0" indent="0" algn="just">
              <a:buNone/>
            </a:pPr>
            <a:r>
              <a:rPr lang="cs-CZ" dirty="0" smtClean="0"/>
              <a:t>V obou případech zájemce s nejvyšší nabídkou odstoupil.</a:t>
            </a:r>
          </a:p>
          <a:p>
            <a:pPr marL="0" indent="0" algn="just">
              <a:buNone/>
            </a:pPr>
            <a:r>
              <a:rPr lang="cs-CZ" dirty="0"/>
              <a:t>V současné době jsou uzavřeny již nájemní </a:t>
            </a:r>
            <a:r>
              <a:rPr lang="cs-CZ" dirty="0" smtClean="0"/>
              <a:t>smlouvy, a to se zájemci v dalším pořadí. </a:t>
            </a:r>
            <a:endParaRPr lang="cs-CZ" dirty="0"/>
          </a:p>
          <a:p>
            <a:pPr marL="0" indent="0" algn="just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3444220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638290"/>
            <a:ext cx="3816424" cy="2437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bdélník 1"/>
          <p:cNvSpPr/>
          <p:nvPr/>
        </p:nvSpPr>
        <p:spPr>
          <a:xfrm>
            <a:off x="899592" y="3075806"/>
            <a:ext cx="396044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Byt o velikosti 3+1 s celkovou výměrou 112,80 m</a:t>
            </a:r>
            <a:r>
              <a:rPr lang="cs-CZ" sz="1600" baseline="30000" dirty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cs-CZ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Kauce </a:t>
            </a:r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ve výši 15.000 Kč</a:t>
            </a:r>
          </a:p>
          <a:p>
            <a:pPr algn="just"/>
            <a:endParaRPr lang="cs-CZ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Minimální </a:t>
            </a:r>
            <a:r>
              <a:rPr lang="cs-CZ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požadované nájemné </a:t>
            </a:r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6.768 Kč/měsíc + zálohy na </a:t>
            </a:r>
            <a:r>
              <a:rPr lang="cs-CZ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služby</a:t>
            </a:r>
          </a:p>
          <a:p>
            <a:pPr algn="just"/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Smlouva uzavřena za nájemné 8.580 Kč/měsíc + zálohy na služby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xmlns="" id="{A20C15FE-4E46-4039-9784-BDC9E4224C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638291"/>
            <a:ext cx="4248472" cy="2437516"/>
          </a:xfr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xmlns="" id="{EB658397-B4D4-4858-903B-E7796B63E47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3219822"/>
            <a:ext cx="2564904" cy="1671866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2771800" y="196950"/>
            <a:ext cx="439575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000" b="1" dirty="0">
                <a:latin typeface="Verdana" panose="020B0604030504040204" pitchFamily="34" charset="0"/>
                <a:ea typeface="Verdana" panose="020B0604030504040204" pitchFamily="34" charset="0"/>
              </a:rPr>
              <a:t>Byt J.Á. Komenského 462/15</a:t>
            </a:r>
            <a:endParaRPr lang="cs-CZ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2399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000" b="1" dirty="0"/>
              <a:t>Byt J.Á. Komenského 466/14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15565"/>
            <a:ext cx="3456384" cy="201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915566"/>
            <a:ext cx="4176464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bdélník 2"/>
          <p:cNvSpPr/>
          <p:nvPr/>
        </p:nvSpPr>
        <p:spPr>
          <a:xfrm>
            <a:off x="4283968" y="2996824"/>
            <a:ext cx="437423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Byt o velikosti 3+1 s celkovou výměrou 109,60 m</a:t>
            </a:r>
            <a:r>
              <a:rPr lang="cs-CZ" sz="1600" baseline="30000" dirty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cs-CZ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Kauce </a:t>
            </a:r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ve výši 15.000 Kč</a:t>
            </a:r>
          </a:p>
          <a:p>
            <a:pPr algn="just"/>
            <a:endParaRPr lang="cs-CZ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Minimální požadované nájemné 6.576</a:t>
            </a:r>
            <a:r>
              <a:rPr lang="cs-CZ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Kč/měsíc + zálohy na služby</a:t>
            </a:r>
          </a:p>
          <a:p>
            <a:pPr algn="just"/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Smlouva uzavřena za nájemné </a:t>
            </a:r>
            <a:r>
              <a:rPr lang="cs-CZ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7.530 </a:t>
            </a:r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Kč/měsíc + zálohy na </a:t>
            </a:r>
            <a:r>
              <a:rPr lang="cs-CZ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služby</a:t>
            </a:r>
            <a:endParaRPr lang="cs-CZ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6D3FDF6F-44AA-454B-B312-F8D4FDA3A3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996824"/>
            <a:ext cx="3456383" cy="1951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4178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000" b="1" dirty="0" smtClean="0"/>
              <a:t>Prodej </a:t>
            </a:r>
            <a:r>
              <a:rPr lang="cs-CZ" sz="2000" b="1" dirty="0"/>
              <a:t>pozemků v lokalitě </a:t>
            </a:r>
            <a:r>
              <a:rPr lang="cs-CZ" sz="2000" b="1" dirty="0" err="1"/>
              <a:t>Ciboušovská</a:t>
            </a:r>
            <a:endParaRPr lang="cs-CZ" sz="2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cs-CZ" sz="2000" dirty="0" smtClean="0"/>
              <a:t>Prodej 26 zasíťovaných pozemků určených na výstavbu rodinných domů – </a:t>
            </a:r>
            <a:r>
              <a:rPr lang="cs-CZ" sz="2000" b="1" dirty="0" smtClean="0"/>
              <a:t>příjem žádostí do 20.01.2020</a:t>
            </a:r>
          </a:p>
          <a:p>
            <a:pPr algn="just"/>
            <a:r>
              <a:rPr lang="cs-CZ" sz="2000" dirty="0" smtClean="0"/>
              <a:t>Velikost pozemků od 716 m</a:t>
            </a:r>
            <a:r>
              <a:rPr lang="cs-CZ" sz="2000" baseline="30000" dirty="0" smtClean="0"/>
              <a:t>2</a:t>
            </a:r>
            <a:r>
              <a:rPr lang="cs-CZ" sz="2000" dirty="0" smtClean="0"/>
              <a:t> do 1.290 </a:t>
            </a:r>
            <a:r>
              <a:rPr lang="cs-CZ" sz="2000" dirty="0"/>
              <a:t>m</a:t>
            </a:r>
            <a:r>
              <a:rPr lang="cs-CZ" sz="2000" baseline="30000" dirty="0"/>
              <a:t>2</a:t>
            </a:r>
            <a:endParaRPr lang="cs-CZ" sz="2000" dirty="0"/>
          </a:p>
          <a:p>
            <a:pPr algn="just"/>
            <a:r>
              <a:rPr lang="cs-CZ" sz="2000" dirty="0" smtClean="0"/>
              <a:t>Kupní cena 1.490 Kč/m</a:t>
            </a:r>
            <a:r>
              <a:rPr lang="cs-CZ" sz="2000" baseline="30000" dirty="0" smtClean="0"/>
              <a:t>2</a:t>
            </a:r>
            <a:r>
              <a:rPr lang="cs-CZ" sz="2000" dirty="0" smtClean="0"/>
              <a:t> a 1.390 Kč/</a:t>
            </a:r>
            <a:r>
              <a:rPr lang="cs-CZ" sz="2000" dirty="0"/>
              <a:t>m</a:t>
            </a:r>
            <a:r>
              <a:rPr lang="cs-CZ" sz="2000" baseline="30000" dirty="0"/>
              <a:t>2</a:t>
            </a:r>
            <a:endParaRPr lang="cs-CZ" sz="2000" dirty="0"/>
          </a:p>
          <a:p>
            <a:pPr algn="just"/>
            <a:r>
              <a:rPr lang="cs-CZ" sz="2000" dirty="0" smtClean="0"/>
              <a:t>Povinnost úhrady 100.000 Kč při podání žádosti o prodej pozemku, úhrada 50 % kupní ceny po uzavření smlouvy o smlouvě budoucí kupní, zbylá část kupní ceny po uzavření kupní smlouvy</a:t>
            </a:r>
          </a:p>
          <a:p>
            <a:pPr algn="just"/>
            <a:r>
              <a:rPr lang="cs-CZ" sz="2000" dirty="0"/>
              <a:t>Vyplacení cílové prémie 10 % z kupní ceny </a:t>
            </a:r>
            <a:r>
              <a:rPr lang="cs-CZ" sz="2000" dirty="0" smtClean="0"/>
              <a:t>při </a:t>
            </a:r>
            <a:r>
              <a:rPr lang="cs-CZ" sz="2000" dirty="0"/>
              <a:t>dokončení stavby rodinného domu do 30 měsíců od podpisu kupní </a:t>
            </a:r>
            <a:r>
              <a:rPr lang="cs-CZ" sz="2000" dirty="0" smtClean="0"/>
              <a:t>smlouvy</a:t>
            </a:r>
            <a:endParaRPr lang="cs-CZ" sz="2000" dirty="0"/>
          </a:p>
          <a:p>
            <a:pPr algn="just"/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8532368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7200" y="205979"/>
            <a:ext cx="3322711" cy="4593777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3968845" y="983222"/>
            <a:ext cx="4572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Město připravuje veškerou technickou a dopravní </a:t>
            </a: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infrastrukturu, tj. komunikace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, parkoviště, kontejnerové stání na separovaný odpad, vodu, dešťovou a splaškovou kanalizaci, plyn, elektřinu, veřejné osvětlení, internet a </a:t>
            </a: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UPC.</a:t>
            </a:r>
          </a:p>
          <a:p>
            <a:pPr algn="just"/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Dokončení 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technické a dopravní infrastruktury nejpozději do </a:t>
            </a: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30.06.2021</a:t>
            </a:r>
          </a:p>
          <a:p>
            <a:pPr algn="just"/>
            <a:endParaRPr lang="cs-CZ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3710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/>
              <a:t>Rekonstrukce ul. Sadová</a:t>
            </a:r>
            <a:endParaRPr lang="cs-CZ" sz="2000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96" b="6549"/>
          <a:stretch/>
        </p:blipFill>
        <p:spPr>
          <a:xfrm>
            <a:off x="457200" y="1063228"/>
            <a:ext cx="6264696" cy="3488901"/>
          </a:xfr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768" y="1995686"/>
            <a:ext cx="3717032" cy="2787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3164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xmlns="" id="{399CFE95-40B2-442A-9B53-97F6A060EB1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05979"/>
            <a:ext cx="5194920" cy="4388644"/>
          </a:xfrm>
        </p:spPr>
      </p:pic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652120" y="1200151"/>
            <a:ext cx="3034680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dirty="0" smtClean="0"/>
              <a:t>Bližší informace:</a:t>
            </a:r>
          </a:p>
          <a:p>
            <a:pPr marL="0" indent="0">
              <a:buNone/>
            </a:pPr>
            <a:r>
              <a:rPr lang="cs-CZ" sz="1700" dirty="0">
                <a:hlinkClick r:id="rId3"/>
              </a:rPr>
              <a:t>https://</a:t>
            </a:r>
            <a:r>
              <a:rPr lang="cs-CZ" sz="1700" dirty="0" smtClean="0">
                <a:hlinkClick r:id="rId3"/>
              </a:rPr>
              <a:t>www.klasterec.cz/pozemky-v-cibousovske/</a:t>
            </a:r>
            <a:endParaRPr lang="cs-CZ" sz="1700" dirty="0" smtClean="0"/>
          </a:p>
          <a:p>
            <a:pPr marL="0" indent="0">
              <a:buNone/>
            </a:pPr>
            <a:endParaRPr lang="cs-CZ" sz="1700" dirty="0"/>
          </a:p>
          <a:p>
            <a:pPr marL="0" indent="0" algn="just">
              <a:buNone/>
            </a:pPr>
            <a:r>
              <a:rPr lang="cs-CZ" sz="1700" dirty="0" smtClean="0"/>
              <a:t>a</a:t>
            </a:r>
          </a:p>
          <a:p>
            <a:pPr marL="0" indent="0" algn="just">
              <a:buNone/>
            </a:pPr>
            <a:endParaRPr lang="cs-CZ" sz="1700" dirty="0"/>
          </a:p>
          <a:p>
            <a:pPr marL="0" indent="0" algn="just">
              <a:buNone/>
            </a:pPr>
            <a:r>
              <a:rPr lang="cs-CZ" sz="1700" dirty="0" smtClean="0"/>
              <a:t>na </a:t>
            </a:r>
            <a:r>
              <a:rPr lang="cs-CZ" sz="1700" dirty="0" err="1" smtClean="0"/>
              <a:t>MěÚ</a:t>
            </a:r>
            <a:r>
              <a:rPr lang="cs-CZ" sz="1700" dirty="0" smtClean="0"/>
              <a:t> odboru správy majetku a bytového fondu</a:t>
            </a:r>
          </a:p>
          <a:p>
            <a:pPr marL="0" indent="0" algn="just">
              <a:buNone/>
            </a:pPr>
            <a:endParaRPr lang="cs-CZ" sz="1700" dirty="0"/>
          </a:p>
        </p:txBody>
      </p:sp>
    </p:spTree>
    <p:extLst>
      <p:ext uri="{BB962C8B-B14F-4D97-AF65-F5344CB8AC3E}">
        <p14:creationId xmlns:p14="http://schemas.microsoft.com/office/powerpoint/2010/main" val="33872906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komunikace a cestovního ruchu</a:t>
            </a:r>
            <a:br>
              <a:rPr lang="cs-CZ" sz="4000" b="1" dirty="0"/>
            </a:b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b="1" dirty="0"/>
              <a:t>Mgr. Vojtěch Marvan</a:t>
            </a:r>
            <a:br>
              <a:rPr lang="cs-CZ" sz="3200" b="1" dirty="0"/>
            </a:br>
            <a:r>
              <a:rPr lang="cs-CZ" sz="3200" dirty="0"/>
              <a:t>radní pro komunikaci a cestovní ruch</a:t>
            </a:r>
            <a:endParaRPr lang="cs-CZ" sz="3200" b="1" dirty="0"/>
          </a:p>
        </p:txBody>
      </p:sp>
    </p:spTree>
    <p:extLst>
      <p:ext uri="{BB962C8B-B14F-4D97-AF65-F5344CB8AC3E}">
        <p14:creationId xmlns:p14="http://schemas.microsoft.com/office/powerpoint/2010/main" val="36028209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467544" y="627534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sz="2000" b="1" dirty="0" smtClean="0"/>
              <a:t>Ztracen v Klášterci nad Ohří</a:t>
            </a:r>
            <a:endParaRPr lang="cs-CZ" sz="2000" b="1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712" y="1347614"/>
            <a:ext cx="5113892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5709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467544" y="627534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sz="2000" b="1" dirty="0" smtClean="0"/>
              <a:t>Nástěnný kalendář města 2020</a:t>
            </a:r>
            <a:endParaRPr lang="cs-CZ" sz="2000" b="1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2993" y="1347614"/>
            <a:ext cx="4498701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0135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467544" y="627534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sz="2000" b="1" dirty="0" smtClean="0"/>
              <a:t>Klášterecké noviny</a:t>
            </a:r>
            <a:endParaRPr lang="cs-CZ" sz="2000" b="1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t="6001" r="2536"/>
          <a:stretch/>
        </p:blipFill>
        <p:spPr>
          <a:xfrm>
            <a:off x="1591531" y="1275606"/>
            <a:ext cx="2834378" cy="360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2344" y="1275606"/>
            <a:ext cx="2541176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9146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 txBox="1">
            <a:spLocks/>
          </p:cNvSpPr>
          <p:nvPr/>
        </p:nvSpPr>
        <p:spPr>
          <a:xfrm>
            <a:off x="467544" y="729293"/>
            <a:ext cx="8229600" cy="507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sz="2000" b="1" dirty="0" smtClean="0"/>
              <a:t>Osudové devítky: Josef Čapek</a:t>
            </a:r>
          </a:p>
          <a:p>
            <a:r>
              <a:rPr lang="cs-CZ" sz="2000" b="1" dirty="0" smtClean="0"/>
              <a:t>13.12.2019-31.01.2020</a:t>
            </a:r>
          </a:p>
          <a:p>
            <a:endParaRPr lang="cs-CZ" sz="2000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752" y="1270312"/>
            <a:ext cx="2483642" cy="3240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275606"/>
            <a:ext cx="2697417" cy="3240000"/>
          </a:xfrm>
          <a:prstGeom prst="rect">
            <a:avLst/>
          </a:prstGeom>
        </p:spPr>
      </p:pic>
      <p:pic>
        <p:nvPicPr>
          <p:cNvPr id="2050" name="Picture 2" descr="Josef Čape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6977" y="1270312"/>
            <a:ext cx="2159999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12405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 txBox="1">
            <a:spLocks/>
          </p:cNvSpPr>
          <p:nvPr/>
        </p:nvSpPr>
        <p:spPr>
          <a:xfrm>
            <a:off x="457200" y="555526"/>
            <a:ext cx="8229600" cy="507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sz="2000" b="1" dirty="0" smtClean="0"/>
              <a:t>Prezentace na veletrzích</a:t>
            </a:r>
            <a:endParaRPr lang="cs-CZ" sz="2000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609600" y="1352551"/>
            <a:ext cx="8229600" cy="1299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2200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2000" y="106087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6745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 txBox="1">
            <a:spLocks/>
          </p:cNvSpPr>
          <p:nvPr/>
        </p:nvSpPr>
        <p:spPr>
          <a:xfrm>
            <a:off x="457200" y="555526"/>
            <a:ext cx="8229600" cy="507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sz="2000" b="1" dirty="0" smtClean="0"/>
              <a:t>Společně pro Klášterec 2020</a:t>
            </a:r>
            <a:endParaRPr lang="cs-CZ" sz="2000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609600" y="1352551"/>
            <a:ext cx="8229600" cy="1299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200" dirty="0"/>
              <a:t>d</a:t>
            </a:r>
            <a:r>
              <a:rPr lang="cs-CZ" sz="2200" dirty="0" smtClean="0"/>
              <a:t>o 15.12.2019 hlasování na webu města </a:t>
            </a:r>
            <a:endParaRPr lang="cs-CZ" sz="2200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9011" y="2283718"/>
            <a:ext cx="6790778" cy="1916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3084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sociálních věcí, školství a sportu</a:t>
            </a:r>
            <a:br>
              <a:rPr lang="cs-CZ" sz="4000" b="1" dirty="0"/>
            </a:b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b="1" dirty="0"/>
              <a:t>PhDr. Jiřina Malastová</a:t>
            </a:r>
            <a:br>
              <a:rPr lang="cs-CZ" sz="3200" b="1" dirty="0"/>
            </a:br>
            <a:r>
              <a:rPr lang="cs-CZ" sz="3200" dirty="0"/>
              <a:t>radní pro školství</a:t>
            </a:r>
          </a:p>
        </p:txBody>
      </p:sp>
    </p:spTree>
    <p:extLst>
      <p:ext uri="{BB962C8B-B14F-4D97-AF65-F5344CB8AC3E}">
        <p14:creationId xmlns:p14="http://schemas.microsoft.com/office/powerpoint/2010/main" val="21187883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500" b="1" dirty="0"/>
              <a:t>MATEŘSKÁ ŠKOLA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400" b="1" dirty="0"/>
              <a:t>2. místo za originalitu</a:t>
            </a:r>
            <a:r>
              <a:rPr lang="cs-CZ" sz="2400" dirty="0"/>
              <a:t> - </a:t>
            </a:r>
            <a:r>
              <a:rPr lang="cs-CZ" sz="2400" b="1" dirty="0"/>
              <a:t>Eliška Urbancová</a:t>
            </a:r>
          </a:p>
          <a:p>
            <a:pPr marL="0" indent="0" algn="ctr">
              <a:buNone/>
            </a:pPr>
            <a:r>
              <a:rPr lang="cs-CZ" sz="2000" dirty="0"/>
              <a:t>z MŠ U Jablíček v soutěži </a:t>
            </a:r>
            <a:r>
              <a:rPr lang="cs-CZ" sz="2000" b="1" dirty="0"/>
              <a:t>NEJSEM NA SVĚTĚ SÁM</a:t>
            </a:r>
            <a:r>
              <a:rPr lang="cs-CZ" sz="2000" dirty="0"/>
              <a:t>,</a:t>
            </a:r>
          </a:p>
          <a:p>
            <a:pPr marL="0" indent="0" algn="ctr">
              <a:buNone/>
            </a:pPr>
            <a:r>
              <a:rPr lang="cs-CZ" sz="2000" dirty="0"/>
              <a:t>téma: „Bájný svět pod hladinou řek“</a:t>
            </a:r>
          </a:p>
          <a:p>
            <a:endParaRPr lang="cs-CZ" sz="2400" b="1" dirty="0"/>
          </a:p>
        </p:txBody>
      </p:sp>
      <p:pic>
        <p:nvPicPr>
          <p:cNvPr id="6" name="Obrázek 5" descr="C:\Users\Ředitelka\Desktop\Vítězný obrázek E.U. MŠ U Jablíček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9506" y="2427734"/>
            <a:ext cx="3184988" cy="23873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29982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/>
              <a:t>Klášterecká kyselka s.r.o. – rekonstrukce zázemí</a:t>
            </a:r>
            <a:endParaRPr lang="cs-CZ" sz="20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63228"/>
            <a:ext cx="6836202" cy="3308722"/>
          </a:xfr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707654"/>
            <a:ext cx="3466728" cy="1677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2003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500" b="1" dirty="0"/>
              <a:t>ZÁKLADNÍ ŠKOLA KRÁTKÁ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400" b="1" dirty="0"/>
              <a:t>4. místo v republikové soutěži </a:t>
            </a:r>
            <a:r>
              <a:rPr lang="cs-CZ" sz="2400" dirty="0"/>
              <a:t>České asociace Sportu pro všechny </a:t>
            </a:r>
            <a:r>
              <a:rPr lang="cs-CZ" sz="2400" b="1" dirty="0"/>
              <a:t>VE FLORBALU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01" b="3800"/>
          <a:stretch/>
        </p:blipFill>
        <p:spPr>
          <a:xfrm>
            <a:off x="2353444" y="2139702"/>
            <a:ext cx="4437112" cy="270216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20186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6224" y="483518"/>
            <a:ext cx="8229600" cy="507702"/>
          </a:xfrm>
        </p:spPr>
        <p:txBody>
          <a:bodyPr>
            <a:noAutofit/>
          </a:bodyPr>
          <a:lstStyle/>
          <a:p>
            <a:r>
              <a:rPr lang="cs-CZ" sz="2500" b="1" dirty="0"/>
              <a:t>ZÁKLADNÍ ŠKOLA ŠKOLNÍ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400" b="1" dirty="0"/>
              <a:t>PROJEKTOVÝ TÝDEN </a:t>
            </a:r>
            <a:r>
              <a:rPr lang="cs-CZ" sz="2400" dirty="0"/>
              <a:t>ve školní družině</a:t>
            </a:r>
          </a:p>
          <a:p>
            <a:pPr marL="0" indent="0" algn="ctr">
              <a:buNone/>
            </a:pPr>
            <a:r>
              <a:rPr lang="cs-CZ" sz="2400" b="1" dirty="0"/>
              <a:t>ZDRAVÁ VÝŽIVA – </a:t>
            </a:r>
            <a:r>
              <a:rPr lang="cs-CZ" sz="2400" dirty="0"/>
              <a:t>11.-15. listopadu</a:t>
            </a:r>
          </a:p>
        </p:txBody>
      </p:sp>
      <p:pic>
        <p:nvPicPr>
          <p:cNvPr id="9" name="Picture 2" descr="S:\5 - Foto\2019 - 2020\Součková ŠD\Projektový týden\DSCF186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9"/>
          <a:stretch/>
        </p:blipFill>
        <p:spPr bwMode="auto">
          <a:xfrm>
            <a:off x="1372784" y="2167548"/>
            <a:ext cx="3352747" cy="242707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167548"/>
            <a:ext cx="1820306" cy="2427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03181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6224" y="483518"/>
            <a:ext cx="8229600" cy="507702"/>
          </a:xfrm>
        </p:spPr>
        <p:txBody>
          <a:bodyPr>
            <a:noAutofit/>
          </a:bodyPr>
          <a:lstStyle/>
          <a:p>
            <a:r>
              <a:rPr lang="cs-CZ" sz="2500" b="1" dirty="0"/>
              <a:t>ZÁKLADNÍ ŠKOLA ŠKOLNÍ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400" b="1" dirty="0"/>
              <a:t>DEN OTEVŘENÝCH DVEŘÍ</a:t>
            </a:r>
          </a:p>
          <a:p>
            <a:pPr marL="0" indent="0" algn="ctr">
              <a:buNone/>
            </a:pPr>
            <a:r>
              <a:rPr lang="cs-CZ" sz="2400" dirty="0"/>
              <a:t>28. listopadu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60"/>
          <a:stretch/>
        </p:blipFill>
        <p:spPr>
          <a:xfrm>
            <a:off x="611560" y="2283717"/>
            <a:ext cx="3840000" cy="23109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5"/>
          <a:stretch/>
        </p:blipFill>
        <p:spPr>
          <a:xfrm>
            <a:off x="4605920" y="2283717"/>
            <a:ext cx="3862456" cy="232774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850353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500" b="1" dirty="0"/>
              <a:t>ZÁKLADNÍ ŠKOLA PETLÉRSKÁ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cs-CZ" sz="1800" dirty="0"/>
          </a:p>
          <a:p>
            <a:pPr marL="0" indent="0" algn="ctr">
              <a:buNone/>
            </a:pPr>
            <a:r>
              <a:rPr lang="cs-CZ" sz="2400" dirty="0"/>
              <a:t>Republiková akce</a:t>
            </a:r>
          </a:p>
          <a:p>
            <a:pPr marL="0" indent="0" algn="ctr">
              <a:buNone/>
            </a:pPr>
            <a:r>
              <a:rPr lang="cs-CZ" sz="2400" b="1" dirty="0"/>
              <a:t>ČESKO ZPÍVÁ KOLEDY</a:t>
            </a:r>
          </a:p>
          <a:p>
            <a:pPr marL="0" indent="0" algn="ctr">
              <a:buNone/>
            </a:pPr>
            <a:r>
              <a:rPr lang="cs-CZ" sz="2400" b="1" dirty="0"/>
              <a:t>11. prosince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EFCFD"/>
              </a:clrFrom>
              <a:clrTo>
                <a:srgbClr val="FEFC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62" t="1713" r="20911" b="-3426"/>
          <a:stretch/>
        </p:blipFill>
        <p:spPr>
          <a:xfrm>
            <a:off x="3636255" y="2897387"/>
            <a:ext cx="1871489" cy="1718180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12407299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500" b="1" dirty="0"/>
              <a:t>ZÁKLADNÍ ŠKOLA PETLÉRSKÁ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cs-CZ" sz="1800" dirty="0"/>
          </a:p>
          <a:p>
            <a:pPr marL="0" indent="0" algn="ctr">
              <a:buNone/>
            </a:pPr>
            <a:r>
              <a:rPr lang="cs-CZ" sz="2400" dirty="0"/>
              <a:t>Vernisáž</a:t>
            </a:r>
            <a:r>
              <a:rPr lang="cs-CZ" sz="2400" b="1" dirty="0"/>
              <a:t> VÁNOČNÍ VÝSTAVY</a:t>
            </a:r>
          </a:p>
          <a:p>
            <a:pPr marL="0" indent="0" algn="ctr">
              <a:buNone/>
            </a:pPr>
            <a:r>
              <a:rPr lang="cs-CZ" sz="2400" b="1" dirty="0"/>
              <a:t>16. prosince, od 17:15</a:t>
            </a:r>
          </a:p>
          <a:p>
            <a:pPr marL="0" indent="0" algn="ctr">
              <a:buNone/>
            </a:pPr>
            <a:r>
              <a:rPr lang="cs-CZ" sz="2400" b="1" dirty="0"/>
              <a:t>v hotelu Bohemia </a:t>
            </a:r>
            <a:r>
              <a:rPr lang="cs-CZ" sz="2400" b="1" dirty="0" err="1"/>
              <a:t>Excellent</a:t>
            </a:r>
            <a:endParaRPr lang="cs-CZ" sz="2400" b="1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4" t="16194" r="6443" b="14660"/>
          <a:stretch/>
        </p:blipFill>
        <p:spPr>
          <a:xfrm>
            <a:off x="4175955" y="3471849"/>
            <a:ext cx="792089" cy="792089"/>
          </a:xfrm>
          <a:prstGeom prst="ellipse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4" t="16194" r="6443" b="14660"/>
          <a:stretch/>
        </p:blipFill>
        <p:spPr>
          <a:xfrm>
            <a:off x="5796136" y="3147813"/>
            <a:ext cx="1008113" cy="1008113"/>
          </a:xfrm>
          <a:prstGeom prst="ellipse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4" t="16194" r="6443" b="14660"/>
          <a:stretch/>
        </p:blipFill>
        <p:spPr>
          <a:xfrm>
            <a:off x="2339750" y="3147814"/>
            <a:ext cx="1008113" cy="1008113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6403945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500" b="1" dirty="0"/>
              <a:t>ZÁKLADNÍ UMĚLECKÁ ŠKOLA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400" b="1" dirty="0"/>
              <a:t>ADVENT- Hudební soboty 2019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4844" y="1712313"/>
            <a:ext cx="5094312" cy="286555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912831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500" b="1" dirty="0"/>
              <a:t>ZÁKLADNÍ UMĚLECKÁ ŠKOLA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/>
              <a:t>Představení</a:t>
            </a:r>
            <a:r>
              <a:rPr lang="cs-CZ" sz="2400" b="1" dirty="0"/>
              <a:t> VÁNOČNÍ KOUZLO</a:t>
            </a:r>
          </a:p>
          <a:p>
            <a:pPr marL="0" indent="0">
              <a:buNone/>
            </a:pPr>
            <a:r>
              <a:rPr lang="cs-CZ" sz="2400" b="1" dirty="0"/>
              <a:t>	16. prosince, od 18:00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27815">
            <a:off x="5697198" y="1419065"/>
            <a:ext cx="2176260" cy="307857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395" y="2213491"/>
            <a:ext cx="1874657" cy="265156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599615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500" b="1" dirty="0"/>
              <a:t>MĚSTSKÝ ÚSTAV SOCIÁLNÍCH SLUŽEB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000" b="1" dirty="0"/>
              <a:t>1. MÍSTO ve 4. ROČNÍKU MEZIDOMOVNÍHO ŠIPKOVÉHO TURNAJE – </a:t>
            </a:r>
            <a:r>
              <a:rPr lang="cs-CZ" sz="2000" dirty="0"/>
              <a:t>účast 5 týmů z Domovů pro seniory z Mašťova, Vejprt, Chomutova, domácího Klášterce a nováčka z Podbořan</a:t>
            </a:r>
          </a:p>
        </p:txBody>
      </p:sp>
      <p:pic>
        <p:nvPicPr>
          <p:cNvPr id="7" name="Obrázek 6" descr="P1080389.JPG"/>
          <p:cNvPicPr>
            <a:picLocks noChangeAspect="1"/>
          </p:cNvPicPr>
          <p:nvPr/>
        </p:nvPicPr>
        <p:blipFill rotWithShape="1">
          <a:blip r:embed="rId2" cstate="print"/>
          <a:srcRect l="12478" t="7384" r="6920" b="3677"/>
          <a:stretch/>
        </p:blipFill>
        <p:spPr>
          <a:xfrm>
            <a:off x="3093105" y="2283718"/>
            <a:ext cx="2957791" cy="244782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835014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500" b="1" dirty="0"/>
              <a:t>MĚSTSKÝ ÚSTAV SOCIÁLNÍCH SLUŽEB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400" dirty="0"/>
              <a:t>Mezigenerační projekt </a:t>
            </a:r>
            <a:r>
              <a:rPr lang="cs-CZ" sz="2400" b="1" dirty="0"/>
              <a:t>POHÁDKOVÁ CESTA </a:t>
            </a:r>
            <a:endParaRPr lang="cs-CZ" sz="2400" dirty="0"/>
          </a:p>
          <a:p>
            <a:endParaRPr lang="cs-CZ" sz="2000" dirty="0"/>
          </a:p>
        </p:txBody>
      </p:sp>
      <p:pic>
        <p:nvPicPr>
          <p:cNvPr id="5" name="Obrázek 4" descr="P1070771.JPG"/>
          <p:cNvPicPr>
            <a:picLocks noChangeAspect="1"/>
          </p:cNvPicPr>
          <p:nvPr/>
        </p:nvPicPr>
        <p:blipFill rotWithShape="1">
          <a:blip r:embed="rId2" cstate="print"/>
          <a:srcRect t="16594" b="10604"/>
          <a:stretch/>
        </p:blipFill>
        <p:spPr>
          <a:xfrm>
            <a:off x="2066253" y="1822888"/>
            <a:ext cx="5011494" cy="273630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4948278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endParaRPr lang="cs-CZ" sz="25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b="1" dirty="0"/>
              <a:t>DĚKUJEME VŠEM ŘEDITELŮM</a:t>
            </a:r>
          </a:p>
          <a:p>
            <a:pPr marL="0" indent="0" algn="ctr">
              <a:buNone/>
            </a:pPr>
            <a:r>
              <a:rPr lang="cs-CZ" b="1" dirty="0"/>
              <a:t>PŘÍSPĚVKOVÝCH ORGANIZACÍ</a:t>
            </a:r>
          </a:p>
          <a:p>
            <a:pPr marL="0" indent="0" algn="ctr">
              <a:buNone/>
            </a:pPr>
            <a:r>
              <a:rPr lang="cs-CZ" b="1" dirty="0"/>
              <a:t>A JEJICH ZAMĚSTANCŮM</a:t>
            </a:r>
          </a:p>
          <a:p>
            <a:pPr marL="0" indent="0" algn="ctr">
              <a:buNone/>
            </a:pPr>
            <a:r>
              <a:rPr lang="cs-CZ" b="1" dirty="0"/>
              <a:t> ZA SPOLUPRÁCI </a:t>
            </a:r>
          </a:p>
        </p:txBody>
      </p:sp>
    </p:spTree>
    <p:extLst>
      <p:ext uri="{BB962C8B-B14F-4D97-AF65-F5344CB8AC3E}">
        <p14:creationId xmlns:p14="http://schemas.microsoft.com/office/powerpoint/2010/main" val="4506434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 smtClean="0"/>
              <a:t>ZŠ Krátká – učebna přírodních věd</a:t>
            </a:r>
            <a:endParaRPr lang="cs-CZ" sz="20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7" r="257" b="446"/>
          <a:stretch/>
        </p:blipFill>
        <p:spPr>
          <a:xfrm>
            <a:off x="4633571" y="1923678"/>
            <a:ext cx="4056637" cy="3028910"/>
          </a:xfr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88" y="1063228"/>
            <a:ext cx="4763427" cy="3572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2870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79512" y="1239602"/>
            <a:ext cx="8784976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místního hospodářství, </a:t>
            </a:r>
            <a:br>
              <a:rPr lang="cs-CZ" sz="4000" b="1" dirty="0"/>
            </a:br>
            <a:r>
              <a:rPr lang="cs-CZ" sz="4000" b="1" dirty="0"/>
              <a:t>dopravy a životního prostředí</a:t>
            </a:r>
            <a:br>
              <a:rPr lang="cs-CZ" sz="4000" b="1" dirty="0"/>
            </a:b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b="1" dirty="0"/>
              <a:t>Ing. Jiří Jaroš</a:t>
            </a:r>
            <a:br>
              <a:rPr lang="cs-CZ" sz="3200" b="1" dirty="0"/>
            </a:br>
            <a:r>
              <a:rPr lang="cs-CZ" sz="3200" dirty="0"/>
              <a:t>radní pro místní hospodářství</a:t>
            </a:r>
          </a:p>
        </p:txBody>
      </p:sp>
    </p:spTree>
    <p:extLst>
      <p:ext uri="{BB962C8B-B14F-4D97-AF65-F5344CB8AC3E}">
        <p14:creationId xmlns:p14="http://schemas.microsoft.com/office/powerpoint/2010/main" val="285751407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00" t="5367" r="8536" b="19967"/>
          <a:stretch/>
        </p:blipFill>
        <p:spPr>
          <a:xfrm>
            <a:off x="6072171" y="1200152"/>
            <a:ext cx="2614629" cy="3486172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 fontScale="90000"/>
          </a:bodyPr>
          <a:lstStyle/>
          <a:p>
            <a:r>
              <a:rPr lang="cs-CZ" sz="2800" b="1" dirty="0" smtClean="0"/>
              <a:t>Vánoční výzdoba města</a:t>
            </a:r>
            <a:endParaRPr lang="cs-CZ" b="1" dirty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4750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200" dirty="0" smtClean="0"/>
              <a:t>Náklady: 700 000 Kč</a:t>
            </a:r>
            <a:endParaRPr lang="cs-CZ" sz="220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1" t="7142" r="7142" b="15001"/>
          <a:stretch/>
        </p:blipFill>
        <p:spPr>
          <a:xfrm>
            <a:off x="611559" y="1649219"/>
            <a:ext cx="4045985" cy="3034489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07" b="15493"/>
          <a:stretch/>
        </p:blipFill>
        <p:spPr>
          <a:xfrm>
            <a:off x="4067944" y="1200151"/>
            <a:ext cx="1849014" cy="2465352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69294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87" t="30903" r="35688" b="30753"/>
          <a:stretch/>
        </p:blipFill>
        <p:spPr>
          <a:xfrm>
            <a:off x="3337881" y="1675218"/>
            <a:ext cx="5348919" cy="3008767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 fontScale="90000"/>
          </a:bodyPr>
          <a:lstStyle/>
          <a:p>
            <a:r>
              <a:rPr lang="cs-CZ" sz="2800" b="1" dirty="0" smtClean="0"/>
              <a:t>Dětské hřiště ve Vítězné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4750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200" dirty="0" smtClean="0"/>
              <a:t>Náklady: 230 000 Kč</a:t>
            </a:r>
            <a:endParaRPr lang="cs-CZ" sz="220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1" t="573" r="51621" b="1135"/>
          <a:stretch/>
        </p:blipFill>
        <p:spPr>
          <a:xfrm>
            <a:off x="611559" y="1675218"/>
            <a:ext cx="2256575" cy="3008767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35622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cs-CZ" sz="2800" b="1" dirty="0" smtClean="0"/>
              <a:t>Výsadba stromů a keřů </a:t>
            </a:r>
            <a:br>
              <a:rPr lang="cs-CZ" sz="2800" b="1" dirty="0" smtClean="0"/>
            </a:br>
            <a:r>
              <a:rPr lang="cs-CZ" sz="2800" b="1" dirty="0" smtClean="0"/>
              <a:t>v Královéhradeckém parku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6175"/>
            <a:ext cx="8229600" cy="12995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200" dirty="0" smtClean="0"/>
              <a:t>Náklady: 200 000 Kč</a:t>
            </a:r>
            <a:endParaRPr lang="cs-CZ" sz="22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00" t="11200" r="4801" b="7601"/>
          <a:stretch/>
        </p:blipFill>
        <p:spPr>
          <a:xfrm>
            <a:off x="6269750" y="1491630"/>
            <a:ext cx="2412268" cy="3216357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" t="5775" r="789" b="12775"/>
          <a:stretch/>
        </p:blipFill>
        <p:spPr>
          <a:xfrm>
            <a:off x="601216" y="1866853"/>
            <a:ext cx="5050904" cy="2841134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22975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 txBox="1">
            <a:spLocks/>
          </p:cNvSpPr>
          <p:nvPr/>
        </p:nvSpPr>
        <p:spPr>
          <a:xfrm>
            <a:off x="457200" y="555526"/>
            <a:ext cx="8229600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sz="2800" b="1" dirty="0" smtClean="0"/>
              <a:t>Zimní úkryty pro ježky</a:t>
            </a:r>
            <a:endParaRPr lang="cs-CZ" b="1" dirty="0"/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/>
        </p:blipFill>
        <p:spPr>
          <a:xfrm>
            <a:off x="611560" y="1347612"/>
            <a:ext cx="5904656" cy="3321369"/>
          </a:xfrm>
          <a:ln w="9525">
            <a:solidFill>
              <a:schemeClr val="bg1"/>
            </a:solidFill>
          </a:ln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10" t="2335" r="9824" b="16799"/>
          <a:stretch/>
        </p:blipFill>
        <p:spPr>
          <a:xfrm>
            <a:off x="6084168" y="2032310"/>
            <a:ext cx="2602632" cy="1951974"/>
          </a:xfrm>
          <a:prstGeom prst="rect">
            <a:avLst/>
          </a:prstGeom>
          <a:ln w="952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24590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>
                <a:solidFill>
                  <a:prstClr val="black"/>
                </a:solidFill>
              </a:rPr>
              <a:t>KULTURNÍ DŮM - modernizace a dostavba</a:t>
            </a:r>
            <a:endParaRPr lang="cs-CZ" sz="2000" dirty="0"/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9592" y="1072366"/>
            <a:ext cx="7344815" cy="3685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3505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 smtClean="0">
                <a:solidFill>
                  <a:prstClr val="black"/>
                </a:solidFill>
              </a:rPr>
              <a:t>CYKLOSTEZKA podél Kláštereckého potoka</a:t>
            </a:r>
            <a:endParaRPr lang="cs-CZ" sz="2000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407159"/>
            <a:ext cx="8229600" cy="2980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45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 smtClean="0"/>
              <a:t>Technická infrastruktura - </a:t>
            </a:r>
            <a:r>
              <a:rPr lang="cs-CZ" sz="2000" b="1" dirty="0" err="1" smtClean="0"/>
              <a:t>Ciboušovská</a:t>
            </a:r>
            <a:endParaRPr lang="cs-CZ" sz="2000" b="1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1621" y="1063228"/>
            <a:ext cx="6240758" cy="3616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268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 smtClean="0">
                <a:solidFill>
                  <a:prstClr val="black"/>
                </a:solidFill>
              </a:rPr>
              <a:t>Dopravní terminál ul. Nádražní</a:t>
            </a:r>
            <a:endParaRPr lang="cs-CZ" sz="2000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3480"/>
          <a:stretch/>
        </p:blipFill>
        <p:spPr>
          <a:xfrm>
            <a:off x="457200" y="1419622"/>
            <a:ext cx="8229600" cy="2611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7872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finanční</a:t>
            </a:r>
            <a:br>
              <a:rPr lang="cs-CZ" sz="4000" b="1" dirty="0"/>
            </a:br>
            <a:r>
              <a:rPr lang="cs-CZ" sz="3200" dirty="0"/>
              <a:t/>
            </a:r>
            <a:br>
              <a:rPr lang="cs-CZ" sz="3200" dirty="0"/>
            </a:br>
            <a:r>
              <a:rPr lang="cs-CZ" sz="3200" b="1" dirty="0"/>
              <a:t>Pavla Zemančíková</a:t>
            </a:r>
            <a:br>
              <a:rPr lang="cs-CZ" sz="3200" b="1" dirty="0"/>
            </a:br>
            <a:r>
              <a:rPr lang="cs-CZ" sz="3200" dirty="0"/>
              <a:t>radní pro ekonomiku </a:t>
            </a:r>
          </a:p>
        </p:txBody>
      </p:sp>
    </p:spTree>
    <p:extLst>
      <p:ext uri="{BB962C8B-B14F-4D97-AF65-F5344CB8AC3E}">
        <p14:creationId xmlns:p14="http://schemas.microsoft.com/office/powerpoint/2010/main" val="365026829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</TotalTime>
  <Words>704</Words>
  <Application>Microsoft Office PowerPoint</Application>
  <PresentationFormat>Předvádění na obrazovce (16:9)</PresentationFormat>
  <Paragraphs>184</Paragraphs>
  <Slides>44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44</vt:i4>
      </vt:variant>
    </vt:vector>
  </HeadingPairs>
  <TitlesOfParts>
    <vt:vector size="49" baseType="lpstr">
      <vt:lpstr>Arial</vt:lpstr>
      <vt:lpstr>Calibri</vt:lpstr>
      <vt:lpstr>Times New Roman</vt:lpstr>
      <vt:lpstr>Verdana</vt:lpstr>
      <vt:lpstr>Motiv systému Office</vt:lpstr>
      <vt:lpstr>Odbor výstavby a rozvoje města  Ing. Petr Hybner radní pro investice </vt:lpstr>
      <vt:lpstr>Rekonstrukce ul. Sadová</vt:lpstr>
      <vt:lpstr>Klášterecká kyselka s.r.o. – rekonstrukce zázemí</vt:lpstr>
      <vt:lpstr>ZŠ Krátká – učebna přírodních věd</vt:lpstr>
      <vt:lpstr>KULTURNÍ DŮM - modernizace a dostavba</vt:lpstr>
      <vt:lpstr>CYKLOSTEZKA podél Kláštereckého potoka</vt:lpstr>
      <vt:lpstr>Technická infrastruktura - Ciboušovská</vt:lpstr>
      <vt:lpstr>Dopravní terminál ul. Nádražní</vt:lpstr>
      <vt:lpstr>Odbor finanční  Pavla Zemančíková radní pro ekonomiku </vt:lpstr>
      <vt:lpstr>Rozdělení dotací v dotačním programu na činnost v roce 2020</vt:lpstr>
      <vt:lpstr>Rozdělení dotací v dotačním programu na činnost v roce 2020</vt:lpstr>
      <vt:lpstr>Přehled úvěrů města k 31.10.2019</vt:lpstr>
      <vt:lpstr>Plánované investice 2020</vt:lpstr>
      <vt:lpstr>Odbor správy majetku a bytového fondu  Pavla Zemančíková radní pro správu majetku</vt:lpstr>
      <vt:lpstr>Pronájem mezonetových bytů</vt:lpstr>
      <vt:lpstr>Prezentace aplikace PowerPoint</vt:lpstr>
      <vt:lpstr>Byt J.Á. Komenského 466/14</vt:lpstr>
      <vt:lpstr>Prodej pozemků v lokalitě Ciboušovská</vt:lpstr>
      <vt:lpstr>Prezentace aplikace PowerPoint</vt:lpstr>
      <vt:lpstr>Prezentace aplikace PowerPoint</vt:lpstr>
      <vt:lpstr>Odbor komunikace a cestovního ruchu  Mgr. Vojtěch Marvan radní pro komunikaci a cestovní ruch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Odbor sociálních věcí, školství a sportu  PhDr. Jiřina Malastová radní pro školství</vt:lpstr>
      <vt:lpstr>MATEŘSKÁ ŠKOLA</vt:lpstr>
      <vt:lpstr>ZÁKLADNÍ ŠKOLA KRÁTKÁ</vt:lpstr>
      <vt:lpstr>ZÁKLADNÍ ŠKOLA ŠKOLNÍ</vt:lpstr>
      <vt:lpstr>ZÁKLADNÍ ŠKOLA ŠKOLNÍ</vt:lpstr>
      <vt:lpstr>ZÁKLADNÍ ŠKOLA PETLÉRSKÁ</vt:lpstr>
      <vt:lpstr>ZÁKLADNÍ ŠKOLA PETLÉRSKÁ</vt:lpstr>
      <vt:lpstr>ZÁKLADNÍ UMĚLECKÁ ŠKOLA</vt:lpstr>
      <vt:lpstr>ZÁKLADNÍ UMĚLECKÁ ŠKOLA</vt:lpstr>
      <vt:lpstr>MĚSTSKÝ ÚSTAV SOCIÁLNÍCH SLUŽEB</vt:lpstr>
      <vt:lpstr>MĚSTSKÝ ÚSTAV SOCIÁLNÍCH SLUŽEB</vt:lpstr>
      <vt:lpstr>Prezentace aplikace PowerPoint</vt:lpstr>
      <vt:lpstr>Odbor místního hospodářství,  dopravy a životního prostředí  Ing. Jiří Jaroš radní pro místní hospodářství</vt:lpstr>
      <vt:lpstr>Vánoční výzdoba města</vt:lpstr>
      <vt:lpstr>Dětské hřiště ve Vítězné</vt:lpstr>
      <vt:lpstr>Výsadba stromů a keřů  v Královéhradeckém parku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Pavel Endršt</dc:creator>
  <cp:lastModifiedBy>Džubinská Ivana</cp:lastModifiedBy>
  <cp:revision>29</cp:revision>
  <cp:lastPrinted>2019-12-13T11:13:08Z</cp:lastPrinted>
  <dcterms:created xsi:type="dcterms:W3CDTF">2018-10-31T08:36:17Z</dcterms:created>
  <dcterms:modified xsi:type="dcterms:W3CDTF">2019-12-13T12:03:42Z</dcterms:modified>
</cp:coreProperties>
</file>