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82" r:id="rId2"/>
    <p:sldId id="283" r:id="rId3"/>
    <p:sldId id="284" r:id="rId4"/>
    <p:sldId id="285" r:id="rId5"/>
    <p:sldId id="286" r:id="rId6"/>
    <p:sldId id="258" r:id="rId7"/>
    <p:sldId id="268" r:id="rId8"/>
    <p:sldId id="269" r:id="rId9"/>
    <p:sldId id="270" r:id="rId10"/>
    <p:sldId id="271" r:id="rId11"/>
    <p:sldId id="273" r:id="rId12"/>
    <p:sldId id="260" r:id="rId13"/>
    <p:sldId id="287" r:id="rId14"/>
    <p:sldId id="262" r:id="rId15"/>
    <p:sldId id="288" r:id="rId16"/>
    <p:sldId id="289" r:id="rId17"/>
    <p:sldId id="290" r:id="rId18"/>
    <p:sldId id="264" r:id="rId19"/>
    <p:sldId id="278" r:id="rId20"/>
    <p:sldId id="279" r:id="rId21"/>
    <p:sldId id="280" r:id="rId22"/>
    <p:sldId id="281" r:id="rId23"/>
    <p:sldId id="266" r:id="rId24"/>
    <p:sldId id="274" r:id="rId25"/>
    <p:sldId id="275" r:id="rId26"/>
    <p:sldId id="276" r:id="rId27"/>
    <p:sldId id="277" r:id="rId28"/>
  </p:sldIdLst>
  <p:sldSz cx="9144000" cy="5143500" type="screen16x9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639" autoAdjust="0"/>
  </p:normalViewPr>
  <p:slideViewPr>
    <p:cSldViewPr>
      <p:cViewPr varScale="1">
        <p:scale>
          <a:sx n="145" d="100"/>
          <a:sy n="145" d="100"/>
        </p:scale>
        <p:origin x="246" y="12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7" d="100"/>
          <a:sy n="87" d="100"/>
        </p:scale>
        <p:origin x="-382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0814\Documents\rozbory\sd&#237;len&#233;%20dan&#283;%202014-2020%20porovn&#225;n&#237;.xls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0814\Documents\Z&#225;v&#283;re&#269;n&#253;%20&#250;&#269;et\Tabulk%20y%20a%20grafy.xls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0814\Documents\Z&#225;v&#283;re&#269;n&#253;%20&#250;&#269;et\Tabulk%20y%20a%20grafy.xls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Sdílené daně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'roční přehled'!$A$19</c:f>
              <c:strCache>
                <c:ptCount val="1"/>
                <c:pt idx="0">
                  <c:v>Daň z přidané hodnoty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'roční přehled'!$B$18:$K$18</c:f>
              <c:strCache>
                <c:ptCount val="6"/>
                <c:pt idx="0">
                  <c:v>Skutečnost 2015</c:v>
                </c:pt>
                <c:pt idx="1">
                  <c:v>Skutečnost 2016</c:v>
                </c:pt>
                <c:pt idx="2">
                  <c:v>Skutečnost 2017</c:v>
                </c:pt>
                <c:pt idx="3">
                  <c:v>Skutečnost 2018</c:v>
                </c:pt>
                <c:pt idx="4">
                  <c:v>Skutečnost 2019</c:v>
                </c:pt>
                <c:pt idx="5">
                  <c:v>Skutečnost 2020</c:v>
                </c:pt>
              </c:strCache>
            </c:strRef>
          </c:cat>
          <c:val>
            <c:numRef>
              <c:f>'roční přehled'!$B$19:$K$19</c:f>
              <c:numCache>
                <c:formatCode>#,##0.00</c:formatCode>
                <c:ptCount val="6"/>
                <c:pt idx="0">
                  <c:v>71449125.379999995</c:v>
                </c:pt>
                <c:pt idx="1">
                  <c:v>74068401.609999999</c:v>
                </c:pt>
                <c:pt idx="2">
                  <c:v>82667874.079999998</c:v>
                </c:pt>
                <c:pt idx="3">
                  <c:v>97703790.870000005</c:v>
                </c:pt>
                <c:pt idx="4">
                  <c:v>102340956.45999999</c:v>
                </c:pt>
                <c:pt idx="5">
                  <c:v>100504194.36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E5B5-40AE-B4A6-489F7215BC84}"/>
            </c:ext>
          </c:extLst>
        </c:ser>
        <c:ser>
          <c:idx val="1"/>
          <c:order val="1"/>
          <c:tx>
            <c:strRef>
              <c:f>'roční přehled'!$A$20</c:f>
              <c:strCache>
                <c:ptCount val="1"/>
                <c:pt idx="0">
                  <c:v>Daň z příjmů fyzických osob 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'roční přehled'!$B$18:$K$18</c:f>
              <c:strCache>
                <c:ptCount val="6"/>
                <c:pt idx="0">
                  <c:v>Skutečnost 2015</c:v>
                </c:pt>
                <c:pt idx="1">
                  <c:v>Skutečnost 2016</c:v>
                </c:pt>
                <c:pt idx="2">
                  <c:v>Skutečnost 2017</c:v>
                </c:pt>
                <c:pt idx="3">
                  <c:v>Skutečnost 2018</c:v>
                </c:pt>
                <c:pt idx="4">
                  <c:v>Skutečnost 2019</c:v>
                </c:pt>
                <c:pt idx="5">
                  <c:v>Skutečnost 2020</c:v>
                </c:pt>
              </c:strCache>
            </c:strRef>
          </c:cat>
          <c:val>
            <c:numRef>
              <c:f>'roční přehled'!$B$20:$K$20</c:f>
              <c:numCache>
                <c:formatCode>#,##0.00</c:formatCode>
                <c:ptCount val="6"/>
                <c:pt idx="0">
                  <c:v>37963820.399999999</c:v>
                </c:pt>
                <c:pt idx="1">
                  <c:v>44234301.859999999</c:v>
                </c:pt>
                <c:pt idx="2">
                  <c:v>48327035.209999993</c:v>
                </c:pt>
                <c:pt idx="3">
                  <c:v>55122046.799999997</c:v>
                </c:pt>
                <c:pt idx="4">
                  <c:v>62259708.010000005</c:v>
                </c:pt>
                <c:pt idx="5">
                  <c:v>58201374.440000005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E5B5-40AE-B4A6-489F7215BC84}"/>
            </c:ext>
          </c:extLst>
        </c:ser>
        <c:ser>
          <c:idx val="2"/>
          <c:order val="2"/>
          <c:tx>
            <c:strRef>
              <c:f>'roční přehled'!$A$21</c:f>
              <c:strCache>
                <c:ptCount val="1"/>
                <c:pt idx="0">
                  <c:v>Daň z příjmů právnických osob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'roční přehled'!$B$18:$K$18</c:f>
              <c:strCache>
                <c:ptCount val="6"/>
                <c:pt idx="0">
                  <c:v>Skutečnost 2015</c:v>
                </c:pt>
                <c:pt idx="1">
                  <c:v>Skutečnost 2016</c:v>
                </c:pt>
                <c:pt idx="2">
                  <c:v>Skutečnost 2017</c:v>
                </c:pt>
                <c:pt idx="3">
                  <c:v>Skutečnost 2018</c:v>
                </c:pt>
                <c:pt idx="4">
                  <c:v>Skutečnost 2019</c:v>
                </c:pt>
                <c:pt idx="5">
                  <c:v>Skutečnost 2020</c:v>
                </c:pt>
              </c:strCache>
            </c:strRef>
          </c:cat>
          <c:val>
            <c:numRef>
              <c:f>'roční přehled'!$B$21:$K$21</c:f>
              <c:numCache>
                <c:formatCode>#,##0.00</c:formatCode>
                <c:ptCount val="6"/>
                <c:pt idx="0">
                  <c:v>35978260.530000001</c:v>
                </c:pt>
                <c:pt idx="1">
                  <c:v>40400287.950000003</c:v>
                </c:pt>
                <c:pt idx="2">
                  <c:v>40739133.380000003</c:v>
                </c:pt>
                <c:pt idx="3">
                  <c:v>39699449.149999999</c:v>
                </c:pt>
                <c:pt idx="4">
                  <c:v>45464049.020000003</c:v>
                </c:pt>
                <c:pt idx="5">
                  <c:v>36631139.200000003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E5B5-40AE-B4A6-489F7215BC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70519184"/>
        <c:axId val="226927400"/>
      </c:lineChart>
      <c:catAx>
        <c:axId val="2705191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26927400"/>
        <c:crosses val="autoZero"/>
        <c:auto val="1"/>
        <c:lblAlgn val="ctr"/>
        <c:lblOffset val="100"/>
        <c:noMultiLvlLbl val="0"/>
      </c:catAx>
      <c:valAx>
        <c:axId val="226927400"/>
        <c:scaling>
          <c:orientation val="minMax"/>
          <c:min val="300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70519184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zero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cs-CZ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'bilance od 1997'!$A$52</c:f>
              <c:strCache>
                <c:ptCount val="1"/>
                <c:pt idx="0">
                  <c:v>Kapitálové výdaje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'bilance od 1997'!$B$51:$G$51</c:f>
              <c:strCach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  2020</c:v>
                </c:pt>
              </c:strCache>
            </c:strRef>
          </c:cat>
          <c:val>
            <c:numRef>
              <c:f>'bilance od 1997'!$B$52:$G$52</c:f>
              <c:numCache>
                <c:formatCode>#,##0.0</c:formatCode>
                <c:ptCount val="6"/>
                <c:pt idx="0">
                  <c:v>48737.599999999999</c:v>
                </c:pt>
                <c:pt idx="1">
                  <c:v>46372.1</c:v>
                </c:pt>
                <c:pt idx="2">
                  <c:v>58366.5</c:v>
                </c:pt>
                <c:pt idx="3">
                  <c:v>95786.3</c:v>
                </c:pt>
                <c:pt idx="4">
                  <c:v>71990.2</c:v>
                </c:pt>
                <c:pt idx="5">
                  <c:v>109287.61818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4795-4F94-B4BD-2072979332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69468952"/>
        <c:axId val="268452744"/>
      </c:lineChart>
      <c:catAx>
        <c:axId val="269468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68452744"/>
        <c:crosses val="autoZero"/>
        <c:auto val="1"/>
        <c:lblAlgn val="ctr"/>
        <c:lblOffset val="100"/>
        <c:noMultiLvlLbl val="0"/>
      </c:catAx>
      <c:valAx>
        <c:axId val="2684527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694689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Zdroje krytí kapitálových výdajů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'bilance od 1997'!$A$53</c:f>
              <c:strCache>
                <c:ptCount val="1"/>
                <c:pt idx="0">
                  <c:v>Kapitálové příjmy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'bilance od 1997'!$B$51:$G$51</c:f>
              <c:strCach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  2020</c:v>
                </c:pt>
              </c:strCache>
            </c:strRef>
          </c:cat>
          <c:val>
            <c:numRef>
              <c:f>'bilance od 1997'!$B$53:$G$53</c:f>
              <c:numCache>
                <c:formatCode>#,##0.0</c:formatCode>
                <c:ptCount val="6"/>
                <c:pt idx="0">
                  <c:v>2785</c:v>
                </c:pt>
                <c:pt idx="1">
                  <c:v>29549.8</c:v>
                </c:pt>
                <c:pt idx="2">
                  <c:v>1304.0999999999999</c:v>
                </c:pt>
                <c:pt idx="3">
                  <c:v>1597</c:v>
                </c:pt>
                <c:pt idx="4">
                  <c:v>1089.9000000000001</c:v>
                </c:pt>
                <c:pt idx="5">
                  <c:v>1169.0030999999999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FD8-4B6E-BD4D-9ABE19C41B35}"/>
            </c:ext>
          </c:extLst>
        </c:ser>
        <c:ser>
          <c:idx val="1"/>
          <c:order val="1"/>
          <c:tx>
            <c:strRef>
              <c:f>'bilance od 1997'!$A$54</c:f>
              <c:strCache>
                <c:ptCount val="1"/>
                <c:pt idx="0">
                  <c:v>Investiční dotace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'bilance od 1997'!$B$51:$G$51</c:f>
              <c:strCach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  2020</c:v>
                </c:pt>
              </c:strCache>
            </c:strRef>
          </c:cat>
          <c:val>
            <c:numRef>
              <c:f>'bilance od 1997'!$B$54:$G$54</c:f>
              <c:numCache>
                <c:formatCode>#,##0.0</c:formatCode>
                <c:ptCount val="6"/>
                <c:pt idx="0">
                  <c:v>18589.8</c:v>
                </c:pt>
                <c:pt idx="1">
                  <c:v>6000</c:v>
                </c:pt>
                <c:pt idx="2">
                  <c:v>4116</c:v>
                </c:pt>
                <c:pt idx="3">
                  <c:v>26560.799999999999</c:v>
                </c:pt>
                <c:pt idx="4">
                  <c:v>1374.8</c:v>
                </c:pt>
                <c:pt idx="5">
                  <c:v>13867.6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FD8-4B6E-BD4D-9ABE19C41B35}"/>
            </c:ext>
          </c:extLst>
        </c:ser>
        <c:ser>
          <c:idx val="2"/>
          <c:order val="2"/>
          <c:tx>
            <c:strRef>
              <c:f>'bilance od 1997'!$A$55</c:f>
              <c:strCache>
                <c:ptCount val="1"/>
                <c:pt idx="0">
                  <c:v>Provozní úspory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'bilance od 1997'!$B$51:$G$51</c:f>
              <c:strCach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  2020</c:v>
                </c:pt>
              </c:strCache>
            </c:strRef>
          </c:cat>
          <c:val>
            <c:numRef>
              <c:f>'bilance od 1997'!$B$55:$G$55</c:f>
              <c:numCache>
                <c:formatCode>#,##0.0</c:formatCode>
                <c:ptCount val="6"/>
                <c:pt idx="0">
                  <c:v>27362.799999999999</c:v>
                </c:pt>
                <c:pt idx="1">
                  <c:v>10822.3</c:v>
                </c:pt>
                <c:pt idx="2">
                  <c:v>52946.400000000001</c:v>
                </c:pt>
                <c:pt idx="3">
                  <c:v>67628.5</c:v>
                </c:pt>
                <c:pt idx="4">
                  <c:v>69525.5</c:v>
                </c:pt>
                <c:pt idx="5">
                  <c:v>94251.015079999997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BFD8-4B6E-BD4D-9ABE19C41B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26486584"/>
        <c:axId val="426489328"/>
      </c:barChart>
      <c:catAx>
        <c:axId val="426486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26489328"/>
        <c:crosses val="autoZero"/>
        <c:auto val="1"/>
        <c:lblAlgn val="ctr"/>
        <c:lblOffset val="100"/>
        <c:noMultiLvlLbl val="0"/>
      </c:catAx>
      <c:valAx>
        <c:axId val="4264893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264865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2E6ADE-9E6E-4580-A84F-A016B71C361C}" type="datetimeFigureOut">
              <a:rPr lang="cs-CZ" smtClean="0"/>
              <a:t>17.02.2021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AB6985-44AF-4C6C-93F0-61D7A05D4C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00507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A2E166-AF91-4A2F-9351-1D0B31BEC70C}" type="datetimeFigureOut">
              <a:rPr lang="cs-CZ" smtClean="0"/>
              <a:t>17.02.2021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B3A3D8-E44F-4594-AFB7-B23F203CCB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9259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3A3D8-E44F-4594-AFB7-B23F203CCBF7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60745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3A3D8-E44F-4594-AFB7-B23F203CCBF7}" type="slidenum">
              <a:rPr lang="cs-CZ" smtClean="0"/>
              <a:t>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36385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3A3D8-E44F-4594-AFB7-B23F203CCBF7}" type="slidenum">
              <a:rPr lang="cs-CZ" smtClean="0"/>
              <a:t>10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817138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3A3D8-E44F-4594-AFB7-B23F203CCBF7}" type="slidenum">
              <a:rPr lang="cs-CZ" smtClean="0"/>
              <a:t>11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022309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3A3D8-E44F-4594-AFB7-B23F203CCBF7}" type="slidenum">
              <a:rPr lang="cs-CZ" smtClean="0"/>
              <a:t>13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18441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>
            <a:lvl1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 smtClean="0"/>
              <a:t>Kliknutím lze upravit styl předlohy.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4876006"/>
            <a:ext cx="2133600" cy="165100"/>
          </a:xfrm>
        </p:spPr>
        <p:txBody>
          <a:bodyPr/>
          <a:lstStyle/>
          <a:p>
            <a:fld id="{4EC2A1C6-F44E-4769-9596-2322F8F612D2}" type="datetimeFigureOut">
              <a:rPr lang="cs-CZ" smtClean="0"/>
              <a:t>17.02.2021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4876005"/>
            <a:ext cx="2895600" cy="165101"/>
          </a:xfr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623326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2A1C6-F44E-4769-9596-2322F8F612D2}" type="datetimeFigureOut">
              <a:rPr lang="cs-CZ" smtClean="0"/>
              <a:t>17.02.2021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0777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2A1C6-F44E-4769-9596-2322F8F612D2}" type="datetimeFigureOut">
              <a:rPr lang="cs-CZ" smtClean="0"/>
              <a:t>17.02.2021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8688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2A1C6-F44E-4769-9596-2322F8F612D2}" type="datetimeFigureOut">
              <a:rPr lang="cs-CZ" smtClean="0"/>
              <a:t>17.02.2021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4074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2A1C6-F44E-4769-9596-2322F8F612D2}" type="datetimeFigureOut">
              <a:rPr lang="cs-CZ" smtClean="0"/>
              <a:t>17.02.2021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8841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131840" y="4840002"/>
            <a:ext cx="3464024" cy="273844"/>
          </a:xfr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65343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4876005"/>
            <a:ext cx="2133600" cy="165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4EC2A1C6-F44E-4769-9596-2322F8F612D2}" type="datetimeFigureOut">
              <a:rPr lang="cs-CZ" smtClean="0"/>
              <a:pPr/>
              <a:t>17.02.2021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4876005"/>
            <a:ext cx="2895600" cy="165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1559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mailto:redakce@muklasterec.cz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gif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239602"/>
            <a:ext cx="7772400" cy="2664296"/>
          </a:xfrm>
          <a:ln w="31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/>
            <a:r>
              <a:rPr lang="cs-CZ" sz="4000" b="1" dirty="0"/>
              <a:t>Odbor výstavby a rozvoje města</a:t>
            </a:r>
            <a:br>
              <a:rPr lang="cs-CZ" sz="4000" b="1" dirty="0"/>
            </a:br>
            <a:r>
              <a:rPr lang="cs-CZ" sz="2800" dirty="0"/>
              <a:t/>
            </a:r>
            <a:br>
              <a:rPr lang="cs-CZ" sz="2800" dirty="0"/>
            </a:br>
            <a:r>
              <a:rPr lang="cs-CZ" sz="2800" b="1" dirty="0" smtClean="0"/>
              <a:t>M</a:t>
            </a:r>
            <a:r>
              <a:rPr lang="cs-CZ" sz="3200" b="1" dirty="0" smtClean="0"/>
              <a:t>gr. Vojtěch Marvan</a:t>
            </a:r>
            <a:r>
              <a:rPr lang="cs-CZ" sz="3200" b="1" dirty="0"/>
              <a:t/>
            </a:r>
            <a:br>
              <a:rPr lang="cs-CZ" sz="3200" b="1" dirty="0"/>
            </a:br>
            <a:r>
              <a:rPr lang="cs-CZ" sz="3200" dirty="0"/>
              <a:t>radní pro investice 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2942064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4723" y="447620"/>
            <a:ext cx="8229600" cy="486054"/>
          </a:xfrm>
        </p:spPr>
        <p:txBody>
          <a:bodyPr>
            <a:normAutofit fontScale="90000"/>
          </a:bodyPr>
          <a:lstStyle/>
          <a:p>
            <a:r>
              <a:rPr lang="cs-CZ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Kapitálové výdaje od roku 2015</a:t>
            </a:r>
            <a:endParaRPr lang="cs-CZ" sz="2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/>
          </p:nvPr>
        </p:nvGraphicFramePr>
        <p:xfrm>
          <a:off x="683568" y="1131590"/>
          <a:ext cx="7683500" cy="3905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68500">
                  <a:extLst>
                    <a:ext uri="{9D8B030D-6E8A-4147-A177-3AD203B41FA5}">
                      <a16:colId xmlns:a16="http://schemas.microsoft.com/office/drawing/2014/main" xmlns="" val="531423009"/>
                    </a:ext>
                  </a:extLst>
                </a:gridCol>
                <a:gridCol w="952500">
                  <a:extLst>
                    <a:ext uri="{9D8B030D-6E8A-4147-A177-3AD203B41FA5}">
                      <a16:colId xmlns:a16="http://schemas.microsoft.com/office/drawing/2014/main" xmlns="" val="3122912199"/>
                    </a:ext>
                  </a:extLst>
                </a:gridCol>
                <a:gridCol w="952500">
                  <a:extLst>
                    <a:ext uri="{9D8B030D-6E8A-4147-A177-3AD203B41FA5}">
                      <a16:colId xmlns:a16="http://schemas.microsoft.com/office/drawing/2014/main" xmlns="" val="3695518797"/>
                    </a:ext>
                  </a:extLst>
                </a:gridCol>
                <a:gridCol w="952500">
                  <a:extLst>
                    <a:ext uri="{9D8B030D-6E8A-4147-A177-3AD203B41FA5}">
                      <a16:colId xmlns:a16="http://schemas.microsoft.com/office/drawing/2014/main" xmlns="" val="2090553290"/>
                    </a:ext>
                  </a:extLst>
                </a:gridCol>
                <a:gridCol w="952500">
                  <a:extLst>
                    <a:ext uri="{9D8B030D-6E8A-4147-A177-3AD203B41FA5}">
                      <a16:colId xmlns:a16="http://schemas.microsoft.com/office/drawing/2014/main" xmlns="" val="1200189239"/>
                    </a:ext>
                  </a:extLst>
                </a:gridCol>
                <a:gridCol w="952500">
                  <a:extLst>
                    <a:ext uri="{9D8B030D-6E8A-4147-A177-3AD203B41FA5}">
                      <a16:colId xmlns:a16="http://schemas.microsoft.com/office/drawing/2014/main" xmlns="" val="2241724452"/>
                    </a:ext>
                  </a:extLst>
                </a:gridCol>
                <a:gridCol w="952500">
                  <a:extLst>
                    <a:ext uri="{9D8B030D-6E8A-4147-A177-3AD203B41FA5}">
                      <a16:colId xmlns:a16="http://schemas.microsoft.com/office/drawing/2014/main" xmlns="" val="405946983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2015</a:t>
                      </a:r>
                      <a:endParaRPr lang="cs-CZ" sz="1100" b="0" i="0" u="none" strike="noStrike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2016</a:t>
                      </a:r>
                      <a:endParaRPr lang="cs-CZ" sz="1100" b="0" i="0" u="none" strike="noStrike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2017</a:t>
                      </a:r>
                      <a:endParaRPr lang="cs-CZ" sz="1100" b="0" i="0" u="none" strike="noStrike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2018</a:t>
                      </a:r>
                      <a:endParaRPr lang="cs-CZ" sz="1100" b="0" i="0" u="none" strike="noStrike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2019</a:t>
                      </a:r>
                      <a:endParaRPr lang="cs-CZ" sz="1100" b="0" i="0" u="none" strike="noStrike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 2020</a:t>
                      </a:r>
                      <a:endParaRPr lang="cs-CZ" sz="1100" b="0" i="0" u="none" strike="noStrike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5531263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Kapitálové výdaje</a:t>
                      </a:r>
                      <a:endParaRPr lang="cs-CZ" sz="1100" b="1" i="0" u="none" strike="noStrike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48.737,6</a:t>
                      </a:r>
                      <a:endParaRPr lang="cs-CZ" sz="1100" b="0" i="0" u="none" strike="noStrike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46.372,1</a:t>
                      </a:r>
                      <a:endParaRPr lang="cs-CZ" sz="1100" b="0" i="0" u="none" strike="noStrike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58.366,5</a:t>
                      </a:r>
                      <a:endParaRPr lang="cs-CZ" sz="1100" b="0" i="0" u="none" strike="noStrike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95.786,3</a:t>
                      </a:r>
                      <a:endParaRPr lang="cs-CZ" sz="1100" b="0" i="0" u="none" strike="noStrike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71.990,2</a:t>
                      </a:r>
                      <a:endParaRPr lang="cs-CZ" sz="1100" b="0" i="0" u="none" strike="noStrike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109.287,6</a:t>
                      </a:r>
                      <a:endParaRPr lang="cs-CZ" sz="1100" b="0" i="0" u="none" strike="noStrike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870798491"/>
                  </a:ext>
                </a:extLst>
              </a:tr>
            </a:tbl>
          </a:graphicData>
        </a:graphic>
      </p:graphicFrame>
      <p:graphicFrame>
        <p:nvGraphicFramePr>
          <p:cNvPr id="6" name="Graf 5"/>
          <p:cNvGraphicFramePr>
            <a:graphicFrameLocks/>
          </p:cNvGraphicFramePr>
          <p:nvPr>
            <p:extLst/>
          </p:nvPr>
        </p:nvGraphicFramePr>
        <p:xfrm>
          <a:off x="1691680" y="1725942"/>
          <a:ext cx="6675388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6884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4723" y="447620"/>
            <a:ext cx="8229600" cy="486054"/>
          </a:xfrm>
        </p:spPr>
        <p:txBody>
          <a:bodyPr>
            <a:normAutofit fontScale="90000"/>
          </a:bodyPr>
          <a:lstStyle/>
          <a:p>
            <a:r>
              <a:rPr lang="cs-CZ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Zdroje krytí kapitálových výdajů</a:t>
            </a:r>
            <a:endParaRPr lang="cs-CZ" sz="2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3" name="Tabulka 2"/>
          <p:cNvGraphicFramePr>
            <a:graphicFrameLocks noGrp="1"/>
          </p:cNvGraphicFramePr>
          <p:nvPr>
            <p:extLst/>
          </p:nvPr>
        </p:nvGraphicFramePr>
        <p:xfrm>
          <a:off x="683568" y="987574"/>
          <a:ext cx="7683500" cy="990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68500">
                  <a:extLst>
                    <a:ext uri="{9D8B030D-6E8A-4147-A177-3AD203B41FA5}">
                      <a16:colId xmlns:a16="http://schemas.microsoft.com/office/drawing/2014/main" xmlns="" val="1813309472"/>
                    </a:ext>
                  </a:extLst>
                </a:gridCol>
                <a:gridCol w="952500">
                  <a:extLst>
                    <a:ext uri="{9D8B030D-6E8A-4147-A177-3AD203B41FA5}">
                      <a16:colId xmlns:a16="http://schemas.microsoft.com/office/drawing/2014/main" xmlns="" val="1189341391"/>
                    </a:ext>
                  </a:extLst>
                </a:gridCol>
                <a:gridCol w="952500">
                  <a:extLst>
                    <a:ext uri="{9D8B030D-6E8A-4147-A177-3AD203B41FA5}">
                      <a16:colId xmlns:a16="http://schemas.microsoft.com/office/drawing/2014/main" xmlns="" val="2003724483"/>
                    </a:ext>
                  </a:extLst>
                </a:gridCol>
                <a:gridCol w="952500">
                  <a:extLst>
                    <a:ext uri="{9D8B030D-6E8A-4147-A177-3AD203B41FA5}">
                      <a16:colId xmlns:a16="http://schemas.microsoft.com/office/drawing/2014/main" xmlns="" val="4154109766"/>
                    </a:ext>
                  </a:extLst>
                </a:gridCol>
                <a:gridCol w="952500">
                  <a:extLst>
                    <a:ext uri="{9D8B030D-6E8A-4147-A177-3AD203B41FA5}">
                      <a16:colId xmlns:a16="http://schemas.microsoft.com/office/drawing/2014/main" xmlns="" val="983683486"/>
                    </a:ext>
                  </a:extLst>
                </a:gridCol>
                <a:gridCol w="952500">
                  <a:extLst>
                    <a:ext uri="{9D8B030D-6E8A-4147-A177-3AD203B41FA5}">
                      <a16:colId xmlns:a16="http://schemas.microsoft.com/office/drawing/2014/main" xmlns="" val="319355303"/>
                    </a:ext>
                  </a:extLst>
                </a:gridCol>
                <a:gridCol w="952500">
                  <a:extLst>
                    <a:ext uri="{9D8B030D-6E8A-4147-A177-3AD203B41FA5}">
                      <a16:colId xmlns:a16="http://schemas.microsoft.com/office/drawing/2014/main" xmlns="" val="13706776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2015</a:t>
                      </a:r>
                      <a:endParaRPr lang="cs-CZ" sz="1100" b="0" i="0" u="none" strike="noStrike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2016</a:t>
                      </a:r>
                      <a:endParaRPr lang="cs-CZ" sz="1100" b="0" i="0" u="none" strike="noStrike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2017</a:t>
                      </a:r>
                      <a:endParaRPr lang="cs-CZ" sz="1100" b="0" i="0" u="none" strike="noStrike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2018</a:t>
                      </a:r>
                      <a:endParaRPr lang="cs-CZ" sz="1100" b="0" i="0" u="none" strike="noStrike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2019</a:t>
                      </a:r>
                      <a:endParaRPr lang="cs-CZ" sz="1100" b="0" i="0" u="none" strike="noStrike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 2020</a:t>
                      </a:r>
                      <a:endParaRPr lang="cs-CZ" sz="1100" b="0" i="0" u="none" strike="noStrike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5117760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Kapitálové příjmy</a:t>
                      </a:r>
                      <a:endParaRPr lang="cs-CZ" sz="1100" b="1" i="0" u="none" strike="noStrike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2.785,0</a:t>
                      </a:r>
                      <a:endParaRPr lang="cs-CZ" sz="1100" b="0" i="0" u="none" strike="noStrike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29.549,8</a:t>
                      </a:r>
                      <a:endParaRPr lang="cs-CZ" sz="1100" b="0" i="0" u="none" strike="noStrike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1.304,1</a:t>
                      </a:r>
                      <a:endParaRPr lang="cs-CZ" sz="1100" b="0" i="0" u="none" strike="noStrike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1.597,0</a:t>
                      </a:r>
                      <a:endParaRPr lang="cs-CZ" sz="1100" b="0" i="0" u="none" strike="noStrike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1.089,9</a:t>
                      </a:r>
                      <a:endParaRPr lang="cs-CZ" sz="1100" b="0" i="0" u="none" strike="noStrike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1.169,0</a:t>
                      </a:r>
                      <a:endParaRPr lang="cs-CZ" sz="1100" b="0" i="0" u="none" strike="noStrike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264575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Investiční dotace</a:t>
                      </a:r>
                      <a:endParaRPr lang="cs-CZ" sz="1100" b="1" i="0" u="none" strike="noStrike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18.589,8</a:t>
                      </a:r>
                      <a:endParaRPr lang="cs-CZ" sz="1100" b="0" i="0" u="none" strike="noStrike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6.000,0</a:t>
                      </a:r>
                      <a:endParaRPr lang="cs-CZ" sz="1100" b="0" i="0" u="none" strike="noStrike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4.116,0</a:t>
                      </a:r>
                      <a:endParaRPr lang="cs-CZ" sz="1100" b="0" i="0" u="none" strike="noStrike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26.560,8</a:t>
                      </a:r>
                      <a:endParaRPr lang="cs-CZ" sz="1100" b="0" i="0" u="none" strike="noStrike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1.374,8</a:t>
                      </a:r>
                      <a:endParaRPr lang="cs-CZ" sz="1100" b="0" i="0" u="none" strike="noStrike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13.867,6</a:t>
                      </a:r>
                      <a:endParaRPr lang="cs-CZ" sz="1100" b="0" i="0" u="none" strike="noStrike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9487844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Provozní úspory</a:t>
                      </a:r>
                      <a:endParaRPr lang="cs-CZ" sz="1100" b="1" i="0" u="none" strike="noStrike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27.362,8</a:t>
                      </a:r>
                      <a:endParaRPr lang="cs-CZ" sz="1100" b="0" i="0" u="none" strike="noStrike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10.822,3</a:t>
                      </a:r>
                      <a:endParaRPr lang="cs-CZ" sz="1100" b="0" i="0" u="none" strike="noStrike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52.946,4</a:t>
                      </a:r>
                      <a:endParaRPr lang="cs-CZ" sz="1100" b="0" i="0" u="none" strike="noStrike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67.628,5</a:t>
                      </a:r>
                      <a:endParaRPr lang="cs-CZ" sz="1100" b="0" i="0" u="none" strike="noStrike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69.525,5</a:t>
                      </a:r>
                      <a:endParaRPr lang="cs-CZ" sz="1100" b="0" i="0" u="none" strike="noStrike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94.251,0</a:t>
                      </a:r>
                      <a:endParaRPr lang="cs-CZ" sz="1100" b="0" i="0" u="none" strike="noStrike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0660887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Součet</a:t>
                      </a:r>
                      <a:endParaRPr lang="cs-CZ" sz="1100" b="1" i="0" u="none" strike="noStrike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48.737,6</a:t>
                      </a:r>
                      <a:endParaRPr lang="cs-CZ" sz="1100" b="0" i="0" u="none" strike="noStrike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46.372,1</a:t>
                      </a:r>
                      <a:endParaRPr lang="cs-CZ" sz="1100" b="0" i="0" u="none" strike="noStrike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58.366,5</a:t>
                      </a:r>
                      <a:endParaRPr lang="cs-CZ" sz="1100" b="0" i="0" u="none" strike="noStrike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95.786,3</a:t>
                      </a:r>
                      <a:endParaRPr lang="cs-CZ" sz="1100" b="0" i="0" u="none" strike="noStrike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71.990,2</a:t>
                      </a:r>
                      <a:endParaRPr lang="cs-CZ" sz="1100" b="0" i="0" u="none" strike="noStrike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109.287,6</a:t>
                      </a:r>
                      <a:endParaRPr lang="cs-CZ" sz="1100" b="0" i="0" u="none" strike="noStrike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9491659"/>
                  </a:ext>
                </a:extLst>
              </a:tr>
            </a:tbl>
          </a:graphicData>
        </a:graphic>
      </p:graphicFrame>
      <p:graphicFrame>
        <p:nvGraphicFramePr>
          <p:cNvPr id="7" name="Graf 6"/>
          <p:cNvGraphicFramePr>
            <a:graphicFrameLocks/>
          </p:cNvGraphicFramePr>
          <p:nvPr>
            <p:extLst/>
          </p:nvPr>
        </p:nvGraphicFramePr>
        <p:xfrm>
          <a:off x="1979712" y="2068073"/>
          <a:ext cx="6387356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95128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059581"/>
            <a:ext cx="7772400" cy="3024337"/>
          </a:xfrm>
          <a:ln w="31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/>
            <a:r>
              <a:rPr lang="cs-CZ" sz="4000" b="1" dirty="0"/>
              <a:t>Odbor správy </a:t>
            </a:r>
            <a:r>
              <a:rPr lang="cs-CZ" sz="4000" b="1" dirty="0" smtClean="0"/>
              <a:t>majetku</a:t>
            </a:r>
            <a:br>
              <a:rPr lang="cs-CZ" sz="4000" b="1" dirty="0" smtClean="0"/>
            </a:br>
            <a:r>
              <a:rPr lang="cs-CZ" sz="4000" b="1" dirty="0" smtClean="0"/>
              <a:t>a </a:t>
            </a:r>
            <a:r>
              <a:rPr lang="cs-CZ" sz="4000" b="1" dirty="0"/>
              <a:t>bytového fondu</a:t>
            </a:r>
            <a:br>
              <a:rPr lang="cs-CZ" sz="4000" b="1" dirty="0"/>
            </a:br>
            <a:r>
              <a:rPr lang="cs-CZ" sz="3200" dirty="0"/>
              <a:t/>
            </a:r>
            <a:br>
              <a:rPr lang="cs-CZ" sz="3200" dirty="0"/>
            </a:br>
            <a:r>
              <a:rPr lang="cs-CZ" sz="3200" b="1" dirty="0" smtClean="0"/>
              <a:t>Bc. Pavla </a:t>
            </a:r>
            <a:r>
              <a:rPr lang="cs-CZ" sz="3200" b="1" dirty="0"/>
              <a:t>Zemančíková</a:t>
            </a:r>
            <a:br>
              <a:rPr lang="cs-CZ" sz="3200" b="1" dirty="0"/>
            </a:br>
            <a:r>
              <a:rPr lang="cs-CZ" sz="3200" dirty="0"/>
              <a:t>radní pro správu majetku</a:t>
            </a:r>
          </a:p>
        </p:txBody>
      </p:sp>
    </p:spTree>
    <p:extLst>
      <p:ext uri="{BB962C8B-B14F-4D97-AF65-F5344CB8AC3E}">
        <p14:creationId xmlns:p14="http://schemas.microsoft.com/office/powerpoint/2010/main" val="1046199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400" b="1" dirty="0" smtClean="0"/>
              <a:t>Pojištění majetku, vozidel a odpovědnosti za škodu</a:t>
            </a:r>
            <a:endParaRPr lang="cs-CZ" sz="24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8229600" cy="3394472"/>
          </a:xfrm>
        </p:spPr>
        <p:txBody>
          <a:bodyPr>
            <a:normAutofit/>
          </a:bodyPr>
          <a:lstStyle/>
          <a:p>
            <a:r>
              <a:rPr lang="cs-CZ" dirty="0" smtClean="0"/>
              <a:t>10 – 12/2020 proběhlo výběrové řízení</a:t>
            </a:r>
          </a:p>
          <a:p>
            <a:pPr algn="just"/>
            <a:r>
              <a:rPr lang="cs-CZ" dirty="0" smtClean="0"/>
              <a:t>osloveno 5 pojišťoven, zveřejněno na profilu zadavatele</a:t>
            </a:r>
          </a:p>
          <a:p>
            <a:pPr algn="just"/>
            <a:r>
              <a:rPr lang="cs-CZ" dirty="0" smtClean="0"/>
              <a:t>vítězná pojišťovna </a:t>
            </a:r>
            <a:r>
              <a:rPr lang="cs-CZ" dirty="0" err="1" smtClean="0"/>
              <a:t>Generali</a:t>
            </a:r>
            <a:r>
              <a:rPr lang="cs-CZ" dirty="0" smtClean="0"/>
              <a:t> Česká pojišťovna, a.s.</a:t>
            </a:r>
          </a:p>
          <a:p>
            <a:pPr algn="just"/>
            <a:r>
              <a:rPr lang="cs-CZ" dirty="0" smtClean="0"/>
              <a:t>smlouva uzavřena na období od 01.01.2021 do 31.12.2024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353797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239602"/>
            <a:ext cx="7772400" cy="2664296"/>
          </a:xfrm>
          <a:ln w="31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/>
            <a:r>
              <a:rPr lang="cs-CZ" sz="4000" b="1" dirty="0"/>
              <a:t>Odbor komunikace a cestovního ruchu</a:t>
            </a:r>
            <a:br>
              <a:rPr lang="cs-CZ" sz="4000" b="1" dirty="0"/>
            </a:br>
            <a:r>
              <a:rPr lang="cs-CZ" sz="3200" b="1" dirty="0"/>
              <a:t/>
            </a:r>
            <a:br>
              <a:rPr lang="cs-CZ" sz="3200" b="1" dirty="0"/>
            </a:br>
            <a:r>
              <a:rPr lang="cs-CZ" sz="3200" b="1" dirty="0"/>
              <a:t>Mgr. Vojtěch Marvan</a:t>
            </a:r>
            <a:br>
              <a:rPr lang="cs-CZ" sz="3200" b="1" dirty="0"/>
            </a:br>
            <a:r>
              <a:rPr lang="cs-CZ" sz="3200" dirty="0"/>
              <a:t>radní pro komunikaci a cestovní </a:t>
            </a:r>
            <a:r>
              <a:rPr lang="cs-CZ" sz="3200" dirty="0" smtClean="0"/>
              <a:t>ruch</a:t>
            </a:r>
            <a:endParaRPr lang="cs-CZ" sz="3200" b="1" dirty="0"/>
          </a:p>
        </p:txBody>
      </p:sp>
    </p:spTree>
    <p:extLst>
      <p:ext uri="{BB962C8B-B14F-4D97-AF65-F5344CB8AC3E}">
        <p14:creationId xmlns:p14="http://schemas.microsoft.com/office/powerpoint/2010/main" val="3602820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800" b="1" dirty="0" smtClean="0"/>
              <a:t>Infocentra a galerie uzavřeny</a:t>
            </a:r>
            <a:endParaRPr lang="cs-CZ" sz="2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00151"/>
            <a:ext cx="6059016" cy="3394472"/>
          </a:xfrm>
        </p:spPr>
        <p:txBody>
          <a:bodyPr>
            <a:normAutofit/>
          </a:bodyPr>
          <a:lstStyle/>
          <a:p>
            <a:r>
              <a:rPr lang="cs-CZ" sz="2000" dirty="0" smtClean="0"/>
              <a:t>Provozovny služeb uzavřeny</a:t>
            </a:r>
          </a:p>
          <a:p>
            <a:r>
              <a:rPr lang="cs-CZ" sz="2000" dirty="0" smtClean="0"/>
              <a:t>Vyzvednutí zboží</a:t>
            </a:r>
          </a:p>
          <a:p>
            <a:pPr marL="0" indent="0">
              <a:buNone/>
            </a:pPr>
            <a:r>
              <a:rPr lang="cs-CZ" sz="2000" dirty="0"/>
              <a:t> </a:t>
            </a:r>
            <a:r>
              <a:rPr lang="cs-CZ" sz="2000" dirty="0" smtClean="0"/>
              <a:t>   po předchozí domluvě</a:t>
            </a:r>
          </a:p>
          <a:p>
            <a:endParaRPr lang="cs-CZ" sz="2000" dirty="0"/>
          </a:p>
          <a:p>
            <a:r>
              <a:rPr lang="cs-CZ" sz="2000" dirty="0" smtClean="0"/>
              <a:t>Galerie – online výstavy na FB </a:t>
            </a:r>
          </a:p>
          <a:p>
            <a:pPr marL="0" indent="0">
              <a:buNone/>
            </a:pPr>
            <a:r>
              <a:rPr lang="cs-CZ" sz="2000" dirty="0"/>
              <a:t> </a:t>
            </a:r>
            <a:r>
              <a:rPr lang="cs-CZ" sz="2000" dirty="0" smtClean="0"/>
              <a:t>   a umělec v Kláštereckých novinách</a:t>
            </a:r>
          </a:p>
          <a:p>
            <a:pPr marL="0" indent="0">
              <a:buNone/>
            </a:pPr>
            <a:endParaRPr lang="cs-CZ" sz="14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200151"/>
            <a:ext cx="2700300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6115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800" b="1" dirty="0" smtClean="0"/>
              <a:t>Masopustní soutěž</a:t>
            </a:r>
            <a:endParaRPr lang="cs-CZ" sz="2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00151"/>
            <a:ext cx="6059016" cy="3394472"/>
          </a:xfrm>
        </p:spPr>
        <p:txBody>
          <a:bodyPr>
            <a:normAutofit/>
          </a:bodyPr>
          <a:lstStyle/>
          <a:p>
            <a:r>
              <a:rPr lang="cs-CZ" sz="2000" dirty="0" smtClean="0"/>
              <a:t>Do konce února</a:t>
            </a:r>
          </a:p>
          <a:p>
            <a:r>
              <a:rPr lang="cs-CZ" sz="2000" dirty="0" smtClean="0"/>
              <a:t>Fotografie masky ve městě</a:t>
            </a:r>
          </a:p>
          <a:p>
            <a:pPr marL="0" indent="0">
              <a:buNone/>
            </a:pPr>
            <a:r>
              <a:rPr lang="cs-CZ" sz="2000" dirty="0" smtClean="0"/>
              <a:t>    a z domácí výroby</a:t>
            </a:r>
          </a:p>
          <a:p>
            <a:pPr marL="0" indent="0">
              <a:buNone/>
            </a:pPr>
            <a:r>
              <a:rPr lang="cs-CZ" sz="2000" dirty="0" smtClean="0"/>
              <a:t>Na e-mail: </a:t>
            </a:r>
            <a:r>
              <a:rPr lang="cs-CZ" sz="2000" dirty="0" smtClean="0">
                <a:hlinkClick r:id="rId2"/>
              </a:rPr>
              <a:t>redakce@muklasterec.cz</a:t>
            </a:r>
            <a:endParaRPr lang="cs-CZ" sz="2000" dirty="0" smtClean="0"/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 smtClean="0"/>
          </a:p>
          <a:p>
            <a:pPr marL="0" indent="0">
              <a:buNone/>
            </a:pPr>
            <a:endParaRPr lang="cs-CZ" sz="1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200151"/>
            <a:ext cx="2871773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6187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800" b="1" dirty="0" smtClean="0"/>
              <a:t>Marketingová strategie</a:t>
            </a:r>
            <a:endParaRPr lang="cs-CZ" sz="2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00151"/>
            <a:ext cx="6059016" cy="3394472"/>
          </a:xfrm>
        </p:spPr>
        <p:txBody>
          <a:bodyPr>
            <a:normAutofit/>
          </a:bodyPr>
          <a:lstStyle/>
          <a:p>
            <a:r>
              <a:rPr lang="cs-CZ" sz="2000" dirty="0" smtClean="0"/>
              <a:t>Marketingový audit</a:t>
            </a:r>
          </a:p>
          <a:p>
            <a:pPr marL="0" indent="0">
              <a:buNone/>
            </a:pPr>
            <a:r>
              <a:rPr lang="cs-CZ" sz="2000" dirty="0"/>
              <a:t>	</a:t>
            </a:r>
            <a:r>
              <a:rPr lang="cs-CZ" sz="2000" dirty="0" smtClean="0"/>
              <a:t>- interní a externí komunikace</a:t>
            </a:r>
          </a:p>
          <a:p>
            <a:r>
              <a:rPr lang="cs-CZ" sz="2000" dirty="0" smtClean="0"/>
              <a:t>Marketingová analytika – současný stav</a:t>
            </a:r>
          </a:p>
          <a:p>
            <a:r>
              <a:rPr lang="cs-CZ" sz="2000" dirty="0" smtClean="0"/>
              <a:t>Segmentace uživatelů</a:t>
            </a:r>
          </a:p>
          <a:p>
            <a:r>
              <a:rPr lang="cs-CZ" sz="2000" dirty="0" smtClean="0"/>
              <a:t>Nové marketingové nástroje, zacílení 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 smtClean="0"/>
          </a:p>
          <a:p>
            <a:pPr marL="0" indent="0">
              <a:buNone/>
            </a:pPr>
            <a:endParaRPr lang="cs-CZ" sz="1400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3651870"/>
            <a:ext cx="6598864" cy="875954"/>
          </a:xfrm>
          <a:prstGeom prst="rect">
            <a:avLst/>
          </a:prstGeom>
        </p:spPr>
      </p:pic>
      <p:pic>
        <p:nvPicPr>
          <p:cNvPr id="1026" name="Picture 2" descr="Image result for facebook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454" y="2498708"/>
            <a:ext cx="1028571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instagram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2498708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geocaching 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618" y="2498708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59928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239602"/>
            <a:ext cx="7772400" cy="2664296"/>
          </a:xfrm>
          <a:ln w="31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/>
            <a:r>
              <a:rPr lang="cs-CZ" sz="4000" b="1" dirty="0"/>
              <a:t>Odbor sociálních věcí, školství a sportu</a:t>
            </a:r>
            <a:br>
              <a:rPr lang="cs-CZ" sz="4000" b="1" dirty="0"/>
            </a:br>
            <a:r>
              <a:rPr lang="cs-CZ" sz="3200" b="1" dirty="0"/>
              <a:t/>
            </a:r>
            <a:br>
              <a:rPr lang="cs-CZ" sz="3200" b="1" dirty="0"/>
            </a:br>
            <a:r>
              <a:rPr lang="cs-CZ" sz="3200" b="1" dirty="0"/>
              <a:t>PhDr. Jiřina </a:t>
            </a:r>
            <a:r>
              <a:rPr lang="cs-CZ" sz="3200" b="1" dirty="0" err="1"/>
              <a:t>Malastová</a:t>
            </a:r>
            <a:r>
              <a:rPr lang="cs-CZ" sz="3200" b="1" dirty="0"/>
              <a:t/>
            </a:r>
            <a:br>
              <a:rPr lang="cs-CZ" sz="3200" b="1" dirty="0"/>
            </a:br>
            <a:r>
              <a:rPr lang="cs-CZ" sz="3200" dirty="0"/>
              <a:t>radní pro školství</a:t>
            </a:r>
          </a:p>
        </p:txBody>
      </p:sp>
    </p:spTree>
    <p:extLst>
      <p:ext uri="{BB962C8B-B14F-4D97-AF65-F5344CB8AC3E}">
        <p14:creationId xmlns:p14="http://schemas.microsoft.com/office/powerpoint/2010/main" val="2118788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800" b="1" dirty="0" smtClean="0"/>
              <a:t>Informace z odboru</a:t>
            </a:r>
            <a:endParaRPr lang="cs-CZ" sz="2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00151"/>
            <a:ext cx="6059016" cy="3394472"/>
          </a:xfrm>
        </p:spPr>
        <p:txBody>
          <a:bodyPr>
            <a:normAutofit/>
          </a:bodyPr>
          <a:lstStyle/>
          <a:p>
            <a:r>
              <a:rPr lang="cs-CZ" sz="2000" dirty="0" smtClean="0"/>
              <a:t>přes 50 seniorů kontaktovalo sociální pracovnice s otázkami k očkování, 33 byla poskytnuta nápomoc při registraci</a:t>
            </a:r>
          </a:p>
          <a:p>
            <a:endParaRPr lang="cs-CZ" sz="2000" dirty="0"/>
          </a:p>
          <a:p>
            <a:r>
              <a:rPr lang="cs-CZ" sz="2000" dirty="0"/>
              <a:t>p</a:t>
            </a:r>
            <a:r>
              <a:rPr lang="cs-CZ" sz="2000" dirty="0" smtClean="0"/>
              <a:t>okračuje spolupráce s Potravinovou bankou</a:t>
            </a:r>
          </a:p>
          <a:p>
            <a:r>
              <a:rPr lang="cs-CZ" sz="2000" dirty="0"/>
              <a:t>k</a:t>
            </a:r>
            <a:r>
              <a:rPr lang="cs-CZ" sz="2000" dirty="0" smtClean="0"/>
              <a:t>rizová linka nadále v provozu</a:t>
            </a:r>
          </a:p>
          <a:p>
            <a:pPr marL="0" indent="0">
              <a:buNone/>
            </a:pPr>
            <a:endParaRPr lang="cs-CZ" sz="1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00" r="12667"/>
          <a:stretch/>
        </p:blipFill>
        <p:spPr>
          <a:xfrm>
            <a:off x="6444208" y="1700119"/>
            <a:ext cx="2099953" cy="285978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43954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rmAutofit/>
          </a:bodyPr>
          <a:lstStyle/>
          <a:p>
            <a:r>
              <a:rPr lang="cs-CZ" sz="2000" b="1" dirty="0" smtClean="0"/>
              <a:t>Kino EGERIE – Nová podlaha</a:t>
            </a:r>
            <a:endParaRPr lang="cs-CZ" sz="20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63228"/>
            <a:ext cx="5284374" cy="3509155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826" y="1063228"/>
            <a:ext cx="2578974" cy="17126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826" y="2859783"/>
            <a:ext cx="2578974" cy="171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103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b="1" dirty="0" smtClean="0"/>
              <a:t>Základní školy</a:t>
            </a:r>
            <a:endParaRPr lang="cs-CZ" sz="2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dirty="0" smtClean="0"/>
              <a:t>v současné době pokračuje výuka pouze v 1. a </a:t>
            </a:r>
            <a:r>
              <a:rPr lang="cs-CZ" sz="2000" dirty="0"/>
              <a:t>2</a:t>
            </a:r>
            <a:r>
              <a:rPr lang="cs-CZ" sz="2000" dirty="0" smtClean="0"/>
              <a:t>. ročnících, zbytek distanční výuka</a:t>
            </a:r>
          </a:p>
          <a:p>
            <a:r>
              <a:rPr lang="cs-CZ" sz="2000" dirty="0" smtClean="0"/>
              <a:t>v provozu všechny školní družiny i jídelny s ohledem na dodržování protiepidemických opatření</a:t>
            </a:r>
          </a:p>
          <a:p>
            <a:endParaRPr lang="cs-CZ" sz="2000" dirty="0"/>
          </a:p>
          <a:p>
            <a:r>
              <a:rPr lang="cs-CZ" sz="2000" b="1" dirty="0" smtClean="0"/>
              <a:t>ZŠ Školní </a:t>
            </a:r>
            <a:r>
              <a:rPr lang="cs-CZ" sz="2000" dirty="0" smtClean="0"/>
              <a:t>– pokračuje projekt Erasmus+, 21. ledna proběhla virtuální mobilita z města </a:t>
            </a:r>
            <a:r>
              <a:rPr lang="cs-CZ" sz="2000" dirty="0" err="1" smtClean="0"/>
              <a:t>Jaén</a:t>
            </a:r>
            <a:r>
              <a:rPr lang="cs-CZ" sz="2000" dirty="0" smtClean="0"/>
              <a:t>[</a:t>
            </a:r>
            <a:r>
              <a:rPr lang="cs-CZ" sz="2000" dirty="0" err="1" smtClean="0"/>
              <a:t>chaén</a:t>
            </a:r>
            <a:r>
              <a:rPr lang="cs-CZ" sz="2000" dirty="0" smtClean="0"/>
              <a:t>], Španělsko; žáci školy představili naší zemi, město a školu; další setkání 18. února - </a:t>
            </a:r>
            <a:r>
              <a:rPr lang="pl-PL" sz="2000" dirty="0" smtClean="0"/>
              <a:t>téma </a:t>
            </a:r>
            <a:r>
              <a:rPr lang="pl-PL" sz="2000" dirty="0"/>
              <a:t>je vědec z naší země i ostatních </a:t>
            </a:r>
            <a:r>
              <a:rPr lang="pl-PL" sz="2000" dirty="0" smtClean="0"/>
              <a:t>partnerů</a:t>
            </a:r>
            <a:r>
              <a:rPr lang="cs-CZ" sz="2000" dirty="0" smtClean="0"/>
              <a:t> </a:t>
            </a:r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8648973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b="1" dirty="0" smtClean="0"/>
              <a:t>Městský ústav sociálních služeb</a:t>
            </a:r>
            <a:endParaRPr lang="cs-CZ" sz="2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dirty="0"/>
              <a:t>z</a:t>
            </a:r>
            <a:r>
              <a:rPr lang="cs-CZ" sz="2000" dirty="0" smtClean="0"/>
              <a:t>ačátek očkování v MÚSS je předběžně naplánován na 24.února</a:t>
            </a:r>
          </a:p>
          <a:p>
            <a:endParaRPr lang="cs-CZ" sz="2000" dirty="0"/>
          </a:p>
          <a:p>
            <a:r>
              <a:rPr lang="cs-CZ" sz="2000" dirty="0"/>
              <a:t>z</a:t>
            </a:r>
            <a:r>
              <a:rPr lang="cs-CZ" sz="2000" dirty="0" smtClean="0"/>
              <a:t>ákaz návštěv od 1.2.2021 - po dohodě s KHS</a:t>
            </a:r>
          </a:p>
          <a:p>
            <a:pPr marL="0" indent="0">
              <a:buNone/>
            </a:pPr>
            <a:r>
              <a:rPr lang="cs-CZ" sz="2000" dirty="0"/>
              <a:t> </a:t>
            </a:r>
            <a:r>
              <a:rPr lang="cs-CZ" sz="2000" dirty="0" smtClean="0"/>
              <a:t>   zhoršená epidemiologická situace</a:t>
            </a:r>
          </a:p>
          <a:p>
            <a:pPr marL="0" indent="0">
              <a:buNone/>
            </a:pPr>
            <a:endParaRPr lang="cs-CZ" sz="2000" dirty="0" smtClean="0"/>
          </a:p>
          <a:p>
            <a:r>
              <a:rPr lang="cs-CZ" sz="2000" dirty="0"/>
              <a:t>b</a:t>
            </a:r>
            <a:r>
              <a:rPr lang="cs-CZ" sz="2000" dirty="0" smtClean="0"/>
              <a:t>alíčky pro klienty denně od 9.00 hod.</a:t>
            </a:r>
          </a:p>
          <a:p>
            <a:pPr marL="0" indent="0">
              <a:buNone/>
            </a:pPr>
            <a:endParaRPr lang="cs-CZ" sz="2000" dirty="0" smtClean="0"/>
          </a:p>
        </p:txBody>
      </p:sp>
    </p:spTree>
    <p:extLst>
      <p:ext uri="{BB962C8B-B14F-4D97-AF65-F5344CB8AC3E}">
        <p14:creationId xmlns:p14="http://schemas.microsoft.com/office/powerpoint/2010/main" val="37552932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b="1" dirty="0"/>
              <a:t>Městský ústav sociálních služeb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/>
              <a:t>Nadace Tesco – příspěvek 20 000 </a:t>
            </a:r>
            <a:r>
              <a:rPr lang="cs-CZ" sz="2000" dirty="0" smtClean="0"/>
              <a:t>Kč - interaktivní </a:t>
            </a:r>
            <a:r>
              <a:rPr lang="cs-CZ" sz="2000" dirty="0"/>
              <a:t>dotykový stůl Sen </a:t>
            </a:r>
            <a:r>
              <a:rPr lang="cs-CZ" sz="2000" dirty="0" smtClean="0"/>
              <a:t>Table  - zábava, komunikace, trénink </a:t>
            </a:r>
            <a:r>
              <a:rPr lang="cs-CZ" sz="2000" dirty="0"/>
              <a:t>kognitivních funkcí a různých individuálních či skupinových terapií.</a:t>
            </a:r>
            <a:endParaRPr lang="cs-CZ" sz="2000" b="1" dirty="0"/>
          </a:p>
          <a:p>
            <a:r>
              <a:rPr lang="cs-CZ" sz="2000" dirty="0"/>
              <a:t> </a:t>
            </a:r>
          </a:p>
          <a:p>
            <a:endParaRPr lang="cs-CZ" sz="2000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 descr="stoleksan2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27584" y="2211265"/>
            <a:ext cx="3096344" cy="2370854"/>
          </a:xfrm>
          <a:prstGeom prst="rect">
            <a:avLst/>
          </a:prstGeom>
        </p:spPr>
      </p:pic>
      <p:pic>
        <p:nvPicPr>
          <p:cNvPr id="5" name="Obrázek 4" descr="stoly-SenTable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16016" y="2211265"/>
            <a:ext cx="3744416" cy="237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8211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79512" y="1239602"/>
            <a:ext cx="8784976" cy="2664296"/>
          </a:xfrm>
          <a:ln w="31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/>
            <a:r>
              <a:rPr lang="cs-CZ" sz="4000" b="1" dirty="0"/>
              <a:t>Odbor místního hospodářství, </a:t>
            </a:r>
            <a:br>
              <a:rPr lang="cs-CZ" sz="4000" b="1" dirty="0"/>
            </a:br>
            <a:r>
              <a:rPr lang="cs-CZ" sz="4000" b="1" dirty="0"/>
              <a:t>dopravy a životního prostředí</a:t>
            </a:r>
            <a:br>
              <a:rPr lang="cs-CZ" sz="4000" b="1" dirty="0"/>
            </a:br>
            <a:r>
              <a:rPr lang="cs-CZ" sz="3200" b="1" dirty="0"/>
              <a:t/>
            </a:r>
            <a:br>
              <a:rPr lang="cs-CZ" sz="3200" b="1" dirty="0"/>
            </a:br>
            <a:r>
              <a:rPr lang="cs-CZ" sz="3200" b="1" dirty="0"/>
              <a:t>Ing. Jiří Jaroš</a:t>
            </a:r>
            <a:br>
              <a:rPr lang="cs-CZ" sz="3200" b="1" dirty="0"/>
            </a:br>
            <a:r>
              <a:rPr lang="cs-CZ" sz="3200" dirty="0"/>
              <a:t>radní pro místní hospodářství</a:t>
            </a:r>
          </a:p>
        </p:txBody>
      </p:sp>
    </p:spTree>
    <p:extLst>
      <p:ext uri="{BB962C8B-B14F-4D97-AF65-F5344CB8AC3E}">
        <p14:creationId xmlns:p14="http://schemas.microsoft.com/office/powerpoint/2010/main" val="2857514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1141635"/>
          </a:xfrm>
        </p:spPr>
        <p:txBody>
          <a:bodyPr>
            <a:normAutofit/>
          </a:bodyPr>
          <a:lstStyle/>
          <a:p>
            <a:r>
              <a:rPr lang="cs-CZ" sz="3200" b="1" dirty="0" smtClean="0"/>
              <a:t>Zimní údržba města – 08.02.2021  </a:t>
            </a:r>
            <a:endParaRPr lang="cs-CZ" sz="3200" b="1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0111" y="1705087"/>
            <a:ext cx="3435847" cy="257688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275607"/>
            <a:ext cx="4581128" cy="3435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4473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217" y="342901"/>
            <a:ext cx="8229600" cy="857250"/>
          </a:xfrm>
        </p:spPr>
        <p:txBody>
          <a:bodyPr>
            <a:normAutofit/>
          </a:bodyPr>
          <a:lstStyle/>
          <a:p>
            <a:r>
              <a:rPr lang="cs-CZ" sz="3200" b="1" dirty="0" smtClean="0"/>
              <a:t>Zimní údržba města – 09.02.2021</a:t>
            </a:r>
            <a:endParaRPr lang="cs-CZ" sz="3200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5937" y="1933450"/>
            <a:ext cx="3994819" cy="224708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06167" y="1558934"/>
            <a:ext cx="3994820" cy="299611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71371" y="1932360"/>
            <a:ext cx="3996214" cy="2247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4335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411510"/>
            <a:ext cx="8229600" cy="857250"/>
          </a:xfrm>
        </p:spPr>
        <p:txBody>
          <a:bodyPr>
            <a:normAutofit/>
          </a:bodyPr>
          <a:lstStyle/>
          <a:p>
            <a:r>
              <a:rPr lang="cs-CZ" sz="3200" b="1" dirty="0" smtClean="0"/>
              <a:t>Zimní údržba města – 10.02.2021</a:t>
            </a:r>
            <a:endParaRPr lang="cs-CZ" sz="3200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0190" y="1733361"/>
            <a:ext cx="3755534" cy="281665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17853" y="2076706"/>
            <a:ext cx="3766719" cy="211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9016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339502"/>
            <a:ext cx="8229600" cy="857250"/>
          </a:xfrm>
        </p:spPr>
        <p:txBody>
          <a:bodyPr>
            <a:normAutofit/>
          </a:bodyPr>
          <a:lstStyle/>
          <a:p>
            <a:r>
              <a:rPr lang="cs-CZ" sz="3200" b="1" dirty="0" smtClean="0"/>
              <a:t>Zimní údržba města – 11.02.2021</a:t>
            </a:r>
            <a:endParaRPr lang="cs-CZ" sz="3200" b="1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75048"/>
            <a:ext cx="4752528" cy="356439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779662"/>
            <a:ext cx="4248472" cy="3186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4872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rmAutofit/>
          </a:bodyPr>
          <a:lstStyle/>
          <a:p>
            <a:r>
              <a:rPr lang="cs-CZ" sz="2000" b="1" dirty="0" smtClean="0"/>
              <a:t>MÚSS zázemí pečovatelské služby </a:t>
            </a:r>
            <a:r>
              <a:rPr lang="cs-CZ" sz="2000" b="1" dirty="0" err="1" smtClean="0"/>
              <a:t>J.Á.Komenského</a:t>
            </a:r>
            <a:endParaRPr lang="cs-CZ" sz="2000" b="1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63228"/>
            <a:ext cx="5230906" cy="3473649"/>
          </a:xfr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063228"/>
            <a:ext cx="2596500" cy="1724238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9" y="2816711"/>
            <a:ext cx="2590368" cy="1720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081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rmAutofit/>
          </a:bodyPr>
          <a:lstStyle/>
          <a:p>
            <a:r>
              <a:rPr lang="cs-CZ" sz="2000" b="1" dirty="0">
                <a:solidFill>
                  <a:prstClr val="black"/>
                </a:solidFill>
              </a:rPr>
              <a:t>KULTURNÍ DŮM - modernizace a dostavba</a:t>
            </a:r>
            <a:endParaRPr lang="cs-CZ" sz="2000" b="1" dirty="0"/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63228"/>
            <a:ext cx="5291212" cy="3513696"/>
          </a:xfr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9" y="1063227"/>
            <a:ext cx="2602632" cy="1728311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9" y="2848614"/>
            <a:ext cx="2602631" cy="172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573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rmAutofit/>
          </a:bodyPr>
          <a:lstStyle/>
          <a:p>
            <a:r>
              <a:rPr lang="cs-CZ" sz="2000" b="1" dirty="0"/>
              <a:t>Technická </a:t>
            </a:r>
            <a:r>
              <a:rPr lang="cs-CZ" sz="2000" b="1" dirty="0" smtClean="0"/>
              <a:t>a </a:t>
            </a:r>
            <a:r>
              <a:rPr lang="cs-CZ" sz="2000" b="1" dirty="0"/>
              <a:t>dopravní infrastruktura </a:t>
            </a:r>
            <a:r>
              <a:rPr lang="cs-CZ" sz="2000" b="1" dirty="0" err="1"/>
              <a:t>Ciboušovská</a:t>
            </a:r>
            <a:endParaRPr lang="cs-CZ" sz="2000" b="1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/>
          <a:srcRect b="41285"/>
          <a:stretch/>
        </p:blipFill>
        <p:spPr>
          <a:xfrm>
            <a:off x="455280" y="1063227"/>
            <a:ext cx="4435504" cy="3589839"/>
          </a:xfrm>
          <a:prstGeom prst="rect">
            <a:avLst/>
          </a:prstGeom>
        </p:spPr>
      </p:pic>
      <p:pic>
        <p:nvPicPr>
          <p:cNvPr id="13" name="Zástupný symbol pro obsah 12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4049"/>
          <a:stretch/>
        </p:blipFill>
        <p:spPr>
          <a:xfrm>
            <a:off x="5475025" y="2746573"/>
            <a:ext cx="3211775" cy="1906494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4"/>
          <a:srcRect t="2878" b="24326"/>
          <a:stretch/>
        </p:blipFill>
        <p:spPr>
          <a:xfrm>
            <a:off x="5475025" y="1063228"/>
            <a:ext cx="3211775" cy="161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980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239602"/>
            <a:ext cx="7772400" cy="2664296"/>
          </a:xfrm>
          <a:ln w="31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/>
            <a:r>
              <a:rPr lang="cs-CZ" sz="4000" b="1" dirty="0"/>
              <a:t>Odbor finanční</a:t>
            </a:r>
            <a:br>
              <a:rPr lang="cs-CZ" sz="4000" b="1" dirty="0"/>
            </a:br>
            <a:r>
              <a:rPr lang="cs-CZ" sz="3200" dirty="0"/>
              <a:t/>
            </a:r>
            <a:br>
              <a:rPr lang="cs-CZ" sz="3200" dirty="0"/>
            </a:br>
            <a:r>
              <a:rPr lang="cs-CZ" sz="3200" b="1" dirty="0" smtClean="0"/>
              <a:t>Bc. Pavla </a:t>
            </a:r>
            <a:r>
              <a:rPr lang="cs-CZ" sz="3200" b="1" dirty="0"/>
              <a:t>Zemančíková</a:t>
            </a:r>
            <a:br>
              <a:rPr lang="cs-CZ" sz="3200" b="1" dirty="0"/>
            </a:br>
            <a:r>
              <a:rPr lang="cs-CZ" sz="3200" dirty="0"/>
              <a:t>radní pro ekonomiku </a:t>
            </a:r>
          </a:p>
        </p:txBody>
      </p:sp>
    </p:spTree>
    <p:extLst>
      <p:ext uri="{BB962C8B-B14F-4D97-AF65-F5344CB8AC3E}">
        <p14:creationId xmlns:p14="http://schemas.microsoft.com/office/powerpoint/2010/main" val="3650268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627534"/>
            <a:ext cx="8229600" cy="857250"/>
          </a:xfrm>
        </p:spPr>
        <p:txBody>
          <a:bodyPr>
            <a:normAutofit/>
          </a:bodyPr>
          <a:lstStyle/>
          <a:p>
            <a:r>
              <a:rPr lang="cs-CZ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Rozbor hospodaření města 2020</a:t>
            </a:r>
            <a:endParaRPr lang="cs-CZ" sz="2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5" name="Tabulka 4"/>
          <p:cNvGraphicFramePr>
            <a:graphicFrameLocks noGrp="1"/>
          </p:cNvGraphicFramePr>
          <p:nvPr>
            <p:extLst/>
          </p:nvPr>
        </p:nvGraphicFramePr>
        <p:xfrm>
          <a:off x="1331640" y="1491628"/>
          <a:ext cx="6624736" cy="2651210"/>
        </p:xfrm>
        <a:graphic>
          <a:graphicData uri="http://schemas.openxmlformats.org/drawingml/2006/table">
            <a:tbl>
              <a:tblPr/>
              <a:tblGrid>
                <a:gridCol w="444509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7964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65121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(údaje </a:t>
                      </a:r>
                      <a:r>
                        <a:rPr lang="cs-CZ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v tis. </a:t>
                      </a:r>
                      <a:r>
                        <a:rPr lang="cs-CZ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Kč</a:t>
                      </a:r>
                      <a:r>
                        <a:rPr lang="cs-CZ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)</a:t>
                      </a:r>
                      <a:r>
                        <a:rPr lang="cs-CZ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  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Skutečnost </a:t>
                      </a:r>
                      <a:r>
                        <a:rPr lang="cs-CZ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2020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5121">
                <a:tc>
                  <a:txBody>
                    <a:bodyPr/>
                    <a:lstStyle/>
                    <a:p>
                      <a:pPr algn="l" fontAlgn="b"/>
                      <a:r>
                        <a:rPr lang="cs-CZ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Příjmy</a:t>
                      </a:r>
                    </a:p>
                  </a:txBody>
                  <a:tcPr marL="9525" marR="9525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91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334.527,3</a:t>
                      </a:r>
                      <a:endParaRPr lang="cs-CZ" sz="15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91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65121">
                <a:tc>
                  <a:txBody>
                    <a:bodyPr/>
                    <a:lstStyle/>
                    <a:p>
                      <a:pPr algn="l" fontAlgn="b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Daňové příjmy</a:t>
                      </a:r>
                    </a:p>
                  </a:txBody>
                  <a:tcPr marL="9525" marR="9525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248.809,5</a:t>
                      </a:r>
                      <a:endParaRPr lang="cs-CZ" sz="15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65121">
                <a:tc>
                  <a:txBody>
                    <a:bodyPr/>
                    <a:lstStyle/>
                    <a:p>
                      <a:pPr algn="l" fontAlgn="b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Nedaňové příjmy</a:t>
                      </a:r>
                    </a:p>
                  </a:txBody>
                  <a:tcPr marL="9525" marR="9525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9.332,3</a:t>
                      </a:r>
                      <a:endParaRPr lang="cs-CZ" sz="15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65121">
                <a:tc>
                  <a:txBody>
                    <a:bodyPr/>
                    <a:lstStyle/>
                    <a:p>
                      <a:pPr algn="l" fontAlgn="b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Kapitálové příjmy</a:t>
                      </a:r>
                    </a:p>
                  </a:txBody>
                  <a:tcPr marL="9525" marR="9525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1.169,0</a:t>
                      </a:r>
                      <a:endParaRPr lang="cs-CZ" sz="15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65121">
                <a:tc>
                  <a:txBody>
                    <a:bodyPr/>
                    <a:lstStyle/>
                    <a:p>
                      <a:pPr algn="l" fontAlgn="b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Přijaté transfery</a:t>
                      </a:r>
                    </a:p>
                  </a:txBody>
                  <a:tcPr marL="9525" marR="9525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75.216,5</a:t>
                      </a:r>
                      <a:endParaRPr lang="cs-CZ" sz="15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65121">
                <a:tc>
                  <a:txBody>
                    <a:bodyPr/>
                    <a:lstStyle/>
                    <a:p>
                      <a:pPr algn="l" fontAlgn="b"/>
                      <a:r>
                        <a:rPr lang="cs-CZ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Výdaje</a:t>
                      </a:r>
                    </a:p>
                  </a:txBody>
                  <a:tcPr marL="9525" marR="9525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91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323.374,2</a:t>
                      </a:r>
                      <a:endParaRPr lang="cs-CZ" sz="15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91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65121">
                <a:tc>
                  <a:txBody>
                    <a:bodyPr/>
                    <a:lstStyle/>
                    <a:p>
                      <a:pPr algn="l" fontAlgn="b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Běžné výdaje</a:t>
                      </a:r>
                    </a:p>
                  </a:txBody>
                  <a:tcPr marL="9525" marR="9525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214.086,6</a:t>
                      </a:r>
                      <a:endParaRPr lang="cs-CZ" sz="15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65121">
                <a:tc>
                  <a:txBody>
                    <a:bodyPr/>
                    <a:lstStyle/>
                    <a:p>
                      <a:pPr algn="l" fontAlgn="b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Kapitálové výdaje</a:t>
                      </a:r>
                    </a:p>
                  </a:txBody>
                  <a:tcPr marL="9525" marR="9525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109.287,6</a:t>
                      </a:r>
                      <a:endParaRPr lang="cs-CZ" sz="15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65121">
                <a:tc>
                  <a:txBody>
                    <a:bodyPr/>
                    <a:lstStyle/>
                    <a:p>
                      <a:pPr algn="l" fontAlgn="b"/>
                      <a:r>
                        <a:rPr lang="cs-CZ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Přebytek hospodaření</a:t>
                      </a:r>
                    </a:p>
                  </a:txBody>
                  <a:tcPr marL="9525" marR="9525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DA2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11.153,1</a:t>
                      </a:r>
                      <a:endParaRPr lang="cs-CZ" sz="15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DA2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8634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4723" y="447620"/>
            <a:ext cx="8229600" cy="486054"/>
          </a:xfrm>
        </p:spPr>
        <p:txBody>
          <a:bodyPr>
            <a:normAutofit fontScale="90000"/>
          </a:bodyPr>
          <a:lstStyle/>
          <a:p>
            <a:r>
              <a:rPr lang="cs-CZ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Příjem ze sdílených daní</a:t>
            </a:r>
            <a:endParaRPr lang="cs-CZ" sz="2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140117"/>
              </p:ext>
            </p:extLst>
          </p:nvPr>
        </p:nvGraphicFramePr>
        <p:xfrm>
          <a:off x="467544" y="1131590"/>
          <a:ext cx="8229599" cy="95159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26077">
                  <a:extLst>
                    <a:ext uri="{9D8B030D-6E8A-4147-A177-3AD203B41FA5}">
                      <a16:colId xmlns:a16="http://schemas.microsoft.com/office/drawing/2014/main" xmlns="" val="291259251"/>
                    </a:ext>
                  </a:extLst>
                </a:gridCol>
                <a:gridCol w="1050587">
                  <a:extLst>
                    <a:ext uri="{9D8B030D-6E8A-4147-A177-3AD203B41FA5}">
                      <a16:colId xmlns:a16="http://schemas.microsoft.com/office/drawing/2014/main" xmlns="" val="378929218"/>
                    </a:ext>
                  </a:extLst>
                </a:gridCol>
                <a:gridCol w="1050587">
                  <a:extLst>
                    <a:ext uri="{9D8B030D-6E8A-4147-A177-3AD203B41FA5}">
                      <a16:colId xmlns:a16="http://schemas.microsoft.com/office/drawing/2014/main" xmlns="" val="1207366432"/>
                    </a:ext>
                  </a:extLst>
                </a:gridCol>
                <a:gridCol w="1050587">
                  <a:extLst>
                    <a:ext uri="{9D8B030D-6E8A-4147-A177-3AD203B41FA5}">
                      <a16:colId xmlns:a16="http://schemas.microsoft.com/office/drawing/2014/main" xmlns="" val="3926596073"/>
                    </a:ext>
                  </a:extLst>
                </a:gridCol>
                <a:gridCol w="1050587">
                  <a:extLst>
                    <a:ext uri="{9D8B030D-6E8A-4147-A177-3AD203B41FA5}">
                      <a16:colId xmlns:a16="http://schemas.microsoft.com/office/drawing/2014/main" xmlns="" val="4015803639"/>
                    </a:ext>
                  </a:extLst>
                </a:gridCol>
                <a:gridCol w="1050587">
                  <a:extLst>
                    <a:ext uri="{9D8B030D-6E8A-4147-A177-3AD203B41FA5}">
                      <a16:colId xmlns:a16="http://schemas.microsoft.com/office/drawing/2014/main" xmlns="" val="448120869"/>
                    </a:ext>
                  </a:extLst>
                </a:gridCol>
                <a:gridCol w="1050587">
                  <a:extLst>
                    <a:ext uri="{9D8B030D-6E8A-4147-A177-3AD203B41FA5}">
                      <a16:colId xmlns:a16="http://schemas.microsoft.com/office/drawing/2014/main" xmlns="" val="2001285827"/>
                    </a:ext>
                  </a:extLst>
                </a:gridCol>
              </a:tblGrid>
              <a:tr h="30899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 dirty="0">
                          <a:effectLst/>
                        </a:rPr>
                        <a:t>Sdílené daně</a:t>
                      </a:r>
                      <a:endParaRPr lang="cs-CZ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25" marR="7725" marT="77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000" u="none" strike="noStrike" dirty="0">
                          <a:effectLst/>
                        </a:rPr>
                        <a:t>Skutečnost 2015</a:t>
                      </a:r>
                      <a:endParaRPr lang="cs-CZ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25" marR="92699" marT="77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000" u="none" strike="noStrike" dirty="0">
                          <a:effectLst/>
                        </a:rPr>
                        <a:t>Skutečnost 2016</a:t>
                      </a:r>
                      <a:endParaRPr lang="cs-CZ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25" marR="92699" marT="77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000" u="none" strike="noStrike" dirty="0">
                          <a:effectLst/>
                        </a:rPr>
                        <a:t>Skutečnost 2017</a:t>
                      </a:r>
                      <a:endParaRPr lang="cs-CZ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25" marR="92699" marT="77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000" u="none" strike="noStrike" dirty="0">
                          <a:effectLst/>
                        </a:rPr>
                        <a:t>Skutečnost 2018</a:t>
                      </a:r>
                      <a:endParaRPr lang="cs-CZ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25" marR="92699" marT="77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000" u="none" strike="noStrike" dirty="0">
                          <a:effectLst/>
                        </a:rPr>
                        <a:t>Skutečnost 2019</a:t>
                      </a:r>
                      <a:endParaRPr lang="cs-CZ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25" marR="92699" marT="77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000" u="none" strike="noStrike" dirty="0">
                          <a:effectLst/>
                        </a:rPr>
                        <a:t>Skutečnost 2020</a:t>
                      </a:r>
                      <a:endParaRPr lang="cs-CZ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25" marR="92699" marT="77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06738411"/>
                  </a:ext>
                </a:extLst>
              </a:tr>
              <a:tr h="156043">
                <a:tc>
                  <a:txBody>
                    <a:bodyPr/>
                    <a:lstStyle/>
                    <a:p>
                      <a:pPr algn="l" fontAlgn="ctr"/>
                      <a:r>
                        <a:rPr lang="cs-CZ" sz="900" u="none" strike="noStrike" dirty="0">
                          <a:effectLst/>
                        </a:rPr>
                        <a:t>Daň z přidané hodnoty</a:t>
                      </a:r>
                      <a:endParaRPr lang="cs-CZ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25" marR="7725" marT="77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000" u="none" strike="noStrike" dirty="0">
                          <a:effectLst/>
                        </a:rPr>
                        <a:t>71.449.125,38</a:t>
                      </a:r>
                      <a:endParaRPr lang="cs-CZ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25" marR="92699" marT="77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000" u="none" strike="noStrike" dirty="0">
                          <a:effectLst/>
                        </a:rPr>
                        <a:t>74.068.401,61</a:t>
                      </a:r>
                      <a:endParaRPr lang="cs-CZ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25" marR="92699" marT="77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000" u="none" strike="noStrike" dirty="0">
                          <a:effectLst/>
                        </a:rPr>
                        <a:t>82.667.874,08</a:t>
                      </a:r>
                      <a:endParaRPr lang="cs-CZ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25" marR="92699" marT="77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000" u="none" strike="noStrike" dirty="0">
                          <a:effectLst/>
                        </a:rPr>
                        <a:t>97.703.790,87</a:t>
                      </a:r>
                      <a:endParaRPr lang="cs-CZ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25" marR="92699" marT="77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000" u="none" strike="noStrike" dirty="0">
                          <a:effectLst/>
                        </a:rPr>
                        <a:t>102.340.956,46</a:t>
                      </a:r>
                      <a:endParaRPr lang="cs-CZ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25" marR="92699" marT="77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000" u="none" strike="noStrike" dirty="0">
                          <a:effectLst/>
                        </a:rPr>
                        <a:t>100.504.194,36</a:t>
                      </a:r>
                      <a:endParaRPr lang="cs-CZ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25" marR="92699" marT="77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07651673"/>
                  </a:ext>
                </a:extLst>
              </a:tr>
              <a:tr h="156043">
                <a:tc>
                  <a:txBody>
                    <a:bodyPr/>
                    <a:lstStyle/>
                    <a:p>
                      <a:pPr algn="l" fontAlgn="ctr"/>
                      <a:r>
                        <a:rPr lang="pl-PL" sz="900" u="none" strike="noStrike" dirty="0">
                          <a:effectLst/>
                        </a:rPr>
                        <a:t>Daň z příjmů fyzických osob </a:t>
                      </a:r>
                      <a:endParaRPr lang="pl-PL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25" marR="7725" marT="77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000" u="none" strike="noStrike" dirty="0">
                          <a:effectLst/>
                        </a:rPr>
                        <a:t>37.963.820,40</a:t>
                      </a:r>
                      <a:endParaRPr lang="cs-CZ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25" marR="92699" marT="77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000" u="none" strike="noStrike" dirty="0">
                          <a:effectLst/>
                        </a:rPr>
                        <a:t>44.234.301,86</a:t>
                      </a:r>
                      <a:endParaRPr lang="cs-CZ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25" marR="92699" marT="77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000" u="none" strike="noStrike" dirty="0">
                          <a:effectLst/>
                        </a:rPr>
                        <a:t>48.327.035,21</a:t>
                      </a:r>
                      <a:endParaRPr lang="cs-CZ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25" marR="92699" marT="77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000" u="none" strike="noStrike" dirty="0">
                          <a:effectLst/>
                        </a:rPr>
                        <a:t>55.122.046,80</a:t>
                      </a:r>
                      <a:endParaRPr lang="cs-CZ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25" marR="92699" marT="77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000" u="none" strike="noStrike" dirty="0">
                          <a:effectLst/>
                        </a:rPr>
                        <a:t>62.259.708,01</a:t>
                      </a:r>
                      <a:endParaRPr lang="cs-CZ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25" marR="92699" marT="77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000" u="none" strike="noStrike" dirty="0">
                          <a:effectLst/>
                        </a:rPr>
                        <a:t>58.201.374,44</a:t>
                      </a:r>
                      <a:endParaRPr lang="cs-CZ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25" marR="92699" marT="77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39045757"/>
                  </a:ext>
                </a:extLst>
              </a:tr>
              <a:tr h="156043">
                <a:tc>
                  <a:txBody>
                    <a:bodyPr/>
                    <a:lstStyle/>
                    <a:p>
                      <a:pPr algn="l" fontAlgn="ctr"/>
                      <a:r>
                        <a:rPr lang="cs-CZ" sz="900" u="none" strike="noStrike" dirty="0">
                          <a:effectLst/>
                        </a:rPr>
                        <a:t>Daň z příjmů právnických osob</a:t>
                      </a:r>
                      <a:endParaRPr lang="cs-CZ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25" marR="7725" marT="77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000" u="none" strike="noStrike" dirty="0">
                          <a:effectLst/>
                        </a:rPr>
                        <a:t>35.978.260,53</a:t>
                      </a:r>
                      <a:endParaRPr lang="cs-CZ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25" marR="92699" marT="77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000" u="none" strike="noStrike" dirty="0">
                          <a:effectLst/>
                        </a:rPr>
                        <a:t>40.400.287,95</a:t>
                      </a:r>
                      <a:endParaRPr lang="cs-CZ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25" marR="92699" marT="77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000" u="none" strike="noStrike" dirty="0">
                          <a:effectLst/>
                        </a:rPr>
                        <a:t>40.739.133,38</a:t>
                      </a:r>
                      <a:endParaRPr lang="cs-CZ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25" marR="92699" marT="77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000" u="none" strike="noStrike" dirty="0">
                          <a:effectLst/>
                        </a:rPr>
                        <a:t>39.699.449,15</a:t>
                      </a:r>
                      <a:endParaRPr lang="cs-CZ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25" marR="92699" marT="77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000" u="none" strike="noStrike" dirty="0">
                          <a:effectLst/>
                        </a:rPr>
                        <a:t>45.464.049,02</a:t>
                      </a:r>
                      <a:endParaRPr lang="cs-CZ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25" marR="92699" marT="77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000" u="none" strike="noStrike" dirty="0">
                          <a:effectLst/>
                        </a:rPr>
                        <a:t>36.631.139,20</a:t>
                      </a:r>
                      <a:endParaRPr lang="cs-CZ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25" marR="92699" marT="77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98424577"/>
                  </a:ext>
                </a:extLst>
              </a:tr>
              <a:tr h="162223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Součet</a:t>
                      </a:r>
                      <a:endParaRPr lang="cs-CZ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25" marR="7725" marT="77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000" u="none" strike="noStrike">
                          <a:effectLst/>
                        </a:rPr>
                        <a:t>145.391.206,31</a:t>
                      </a:r>
                      <a:endParaRPr lang="cs-CZ" sz="10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25" marR="92699" marT="77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000" u="none" strike="noStrike">
                          <a:effectLst/>
                        </a:rPr>
                        <a:t>158.702.991,42</a:t>
                      </a:r>
                      <a:endParaRPr lang="cs-CZ" sz="10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25" marR="92699" marT="77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000" u="none" strike="noStrike">
                          <a:effectLst/>
                        </a:rPr>
                        <a:t>171.734.042,67</a:t>
                      </a:r>
                      <a:endParaRPr lang="cs-CZ" sz="10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25" marR="92699" marT="77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000" u="none" strike="noStrike" dirty="0">
                          <a:effectLst/>
                        </a:rPr>
                        <a:t>192.525.286,82</a:t>
                      </a:r>
                      <a:endParaRPr lang="cs-CZ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25" marR="92699" marT="77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000" u="none" strike="noStrike" dirty="0">
                          <a:effectLst/>
                        </a:rPr>
                        <a:t>210.064.713,49</a:t>
                      </a:r>
                      <a:endParaRPr lang="cs-CZ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25" marR="92699" marT="77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000" u="none" strike="noStrike" dirty="0">
                          <a:effectLst/>
                        </a:rPr>
                        <a:t>195.336.708,00</a:t>
                      </a:r>
                      <a:endParaRPr lang="cs-CZ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25" marR="92699" marT="7725" marB="0" anchor="ctr"/>
                </a:tc>
                <a:extLst>
                  <a:ext uri="{0D108BD9-81ED-4DB2-BD59-A6C34878D82A}">
                    <a16:rowId xmlns:a16="http://schemas.microsoft.com/office/drawing/2014/main" xmlns="" val="3353088182"/>
                  </a:ext>
                </a:extLst>
              </a:tr>
            </a:tbl>
          </a:graphicData>
        </a:graphic>
      </p:graphicFrame>
      <p:graphicFrame>
        <p:nvGraphicFramePr>
          <p:cNvPr id="7" name="Graf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73812384"/>
              </p:ext>
            </p:extLst>
          </p:nvPr>
        </p:nvGraphicFramePr>
        <p:xfrm>
          <a:off x="1259632" y="2211710"/>
          <a:ext cx="7424691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61775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4723" y="447620"/>
            <a:ext cx="8229600" cy="486054"/>
          </a:xfrm>
        </p:spPr>
        <p:txBody>
          <a:bodyPr>
            <a:normAutofit fontScale="90000"/>
          </a:bodyPr>
          <a:lstStyle/>
          <a:p>
            <a:r>
              <a:rPr lang="cs-CZ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Bilance provozního rozpočtu</a:t>
            </a:r>
            <a:endParaRPr lang="cs-CZ" sz="2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5" name="Tabul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646711"/>
              </p:ext>
            </p:extLst>
          </p:nvPr>
        </p:nvGraphicFramePr>
        <p:xfrm>
          <a:off x="827586" y="1277937"/>
          <a:ext cx="7416820" cy="3238500"/>
        </p:xfrm>
        <a:graphic>
          <a:graphicData uri="http://schemas.openxmlformats.org/drawingml/2006/table">
            <a:tbl>
              <a:tblPr/>
              <a:tblGrid>
                <a:gridCol w="21966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050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0505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05050">
                  <a:extLst>
                    <a:ext uri="{9D8B030D-6E8A-4147-A177-3AD203B41FA5}">
                      <a16:colId xmlns:a16="http://schemas.microsoft.com/office/drawing/2014/main" xmlns="" val="396414539"/>
                    </a:ext>
                  </a:extLst>
                </a:gridCol>
                <a:gridCol w="130505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23850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Bilance provozního rozpočtu (v tis. Kč)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1" i="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rok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1" i="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2017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1" i="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2018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1" i="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2019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1" i="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 2020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1" i="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Daňové příjmy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232.537,2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242.287,5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265.542,4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248.809,5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1" i="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Nedaňové příjmy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0" i="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9.794,4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0" i="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10.782,0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0" i="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10.195,2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0" i="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9.332,3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1" i="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Přijaté dotace neinvestiční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0" i="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25.743,5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0" i="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47.833,6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0" i="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46.751,1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0" i="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61.349,0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1" i="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Provozní příjmy celkem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1" i="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268.075,1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1" i="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300.903,1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1" i="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322.488,7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1" i="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319.490,7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1" i="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Běžné výdaje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0" i="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204.968,5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0" i="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213.592,1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0" i="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222.145,5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0" i="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214.086,6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1" i="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Provozní výdaje celkem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1" i="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204.968,5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1" i="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213.592,1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1" i="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222.145,5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1" i="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214.086,6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1" i="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Saldo provozního rozpočtu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1" i="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63.106,6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1" i="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87.311,0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1" i="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100.343,2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1" i="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105.404,1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1" i="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Index provozních úspor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1" i="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23,54%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1" i="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29,02%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1" i="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31,12%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1" i="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32,99%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5451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563</Words>
  <Application>Microsoft Office PowerPoint</Application>
  <PresentationFormat>Předvádění na obrazovce (16:9)</PresentationFormat>
  <Paragraphs>220</Paragraphs>
  <Slides>27</Slides>
  <Notes>5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27</vt:i4>
      </vt:variant>
    </vt:vector>
  </HeadingPairs>
  <TitlesOfParts>
    <vt:vector size="31" baseType="lpstr">
      <vt:lpstr>Arial</vt:lpstr>
      <vt:lpstr>Calibri</vt:lpstr>
      <vt:lpstr>Verdana</vt:lpstr>
      <vt:lpstr>Motiv systému Office</vt:lpstr>
      <vt:lpstr>Odbor výstavby a rozvoje města  Mgr. Vojtěch Marvan radní pro investice </vt:lpstr>
      <vt:lpstr>Kino EGERIE – Nová podlaha</vt:lpstr>
      <vt:lpstr>MÚSS zázemí pečovatelské služby J.Á.Komenského</vt:lpstr>
      <vt:lpstr>KULTURNÍ DŮM - modernizace a dostavba</vt:lpstr>
      <vt:lpstr>Technická a dopravní infrastruktura Ciboušovská</vt:lpstr>
      <vt:lpstr>Odbor finanční  Bc. Pavla Zemančíková radní pro ekonomiku </vt:lpstr>
      <vt:lpstr>Rozbor hospodaření města 2020</vt:lpstr>
      <vt:lpstr>Příjem ze sdílených daní</vt:lpstr>
      <vt:lpstr>Bilance provozního rozpočtu</vt:lpstr>
      <vt:lpstr>Kapitálové výdaje od roku 2015</vt:lpstr>
      <vt:lpstr>Zdroje krytí kapitálových výdajů</vt:lpstr>
      <vt:lpstr>Odbor správy majetku a bytového fondu  Bc. Pavla Zemančíková radní pro správu majetku</vt:lpstr>
      <vt:lpstr>Pojištění majetku, vozidel a odpovědnosti za škodu</vt:lpstr>
      <vt:lpstr>Odbor komunikace a cestovního ruchu  Mgr. Vojtěch Marvan radní pro komunikaci a cestovní ruch</vt:lpstr>
      <vt:lpstr>Infocentra a galerie uzavřeny</vt:lpstr>
      <vt:lpstr>Masopustní soutěž</vt:lpstr>
      <vt:lpstr>Marketingová strategie</vt:lpstr>
      <vt:lpstr>Odbor sociálních věcí, školství a sportu  PhDr. Jiřina Malastová radní pro školství</vt:lpstr>
      <vt:lpstr>Informace z odboru</vt:lpstr>
      <vt:lpstr>Základní školy</vt:lpstr>
      <vt:lpstr>Městský ústav sociálních služeb</vt:lpstr>
      <vt:lpstr>Městský ústav sociálních služeb</vt:lpstr>
      <vt:lpstr>Odbor místního hospodářství,  dopravy a životního prostředí  Ing. Jiří Jaroš radní pro místní hospodářství</vt:lpstr>
      <vt:lpstr>Zimní údržba města – 08.02.2021  </vt:lpstr>
      <vt:lpstr>Zimní údržba města – 09.02.2021</vt:lpstr>
      <vt:lpstr>Zimní údržba města – 10.02.2021</vt:lpstr>
      <vt:lpstr>Zimní údržba města – 11.02.2021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Pavel Endršt</dc:creator>
  <cp:lastModifiedBy>Hodicová Radka, Dr. Ing.</cp:lastModifiedBy>
  <cp:revision>21</cp:revision>
  <dcterms:created xsi:type="dcterms:W3CDTF">2018-10-31T08:36:17Z</dcterms:created>
  <dcterms:modified xsi:type="dcterms:W3CDTF">2021-02-17T07:41:02Z</dcterms:modified>
</cp:coreProperties>
</file>