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82" r:id="rId2"/>
    <p:sldId id="283" r:id="rId3"/>
    <p:sldId id="284" r:id="rId4"/>
    <p:sldId id="285" r:id="rId5"/>
    <p:sldId id="286" r:id="rId6"/>
    <p:sldId id="258" r:id="rId7"/>
    <p:sldId id="268" r:id="rId8"/>
    <p:sldId id="269" r:id="rId9"/>
    <p:sldId id="270" r:id="rId10"/>
    <p:sldId id="271" r:id="rId11"/>
    <p:sldId id="273" r:id="rId12"/>
    <p:sldId id="260" r:id="rId13"/>
    <p:sldId id="287" r:id="rId14"/>
    <p:sldId id="262" r:id="rId15"/>
    <p:sldId id="288" r:id="rId16"/>
    <p:sldId id="289" r:id="rId17"/>
    <p:sldId id="290" r:id="rId18"/>
    <p:sldId id="264" r:id="rId19"/>
    <p:sldId id="278" r:id="rId20"/>
    <p:sldId id="279" r:id="rId21"/>
    <p:sldId id="280" r:id="rId22"/>
    <p:sldId id="281" r:id="rId23"/>
    <p:sldId id="266" r:id="rId24"/>
    <p:sldId id="274" r:id="rId25"/>
    <p:sldId id="275" r:id="rId26"/>
    <p:sldId id="276" r:id="rId27"/>
    <p:sldId id="277" r:id="rId2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bory\sd&#237;len&#233;%20dan&#283;%202014-2020%20porovn&#225;n&#237;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814\Documents\Z&#225;v&#283;re&#269;n&#253;%20&#250;&#269;et\Tabulk%20y%20a%20grafy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814\Documents\Z&#225;v&#283;re&#269;n&#253;%20&#250;&#269;et\Tabulk%20y%20a%20grafy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Sdílené daně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'roční přehled'!$A$19</c:f>
              <c:strCache>
                <c:ptCount val="1"/>
                <c:pt idx="0">
                  <c:v>Daň z přidané hodnoty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'roční přehled'!$B$18:$K$18</c:f>
              <c:strCache>
                <c:ptCount val="6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  <c:pt idx="5">
                  <c:v>Skutečnost 2020</c:v>
                </c:pt>
              </c:strCache>
            </c:strRef>
          </c:cat>
          <c:val>
            <c:numRef>
              <c:f>'roční přehled'!$B$19:$K$19</c:f>
              <c:numCache>
                <c:formatCode>#,##0.00</c:formatCode>
                <c:ptCount val="6"/>
                <c:pt idx="0">
                  <c:v>71449125.379999995</c:v>
                </c:pt>
                <c:pt idx="1">
                  <c:v>74068401.609999999</c:v>
                </c:pt>
                <c:pt idx="2">
                  <c:v>82667874.079999998</c:v>
                </c:pt>
                <c:pt idx="3">
                  <c:v>97703790.870000005</c:v>
                </c:pt>
                <c:pt idx="4">
                  <c:v>102340956.45999999</c:v>
                </c:pt>
                <c:pt idx="5">
                  <c:v>100504194.36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5B5-40AE-B4A6-489F7215BC84}"/>
            </c:ext>
          </c:extLst>
        </c:ser>
        <c:ser>
          <c:idx val="1"/>
          <c:order val="1"/>
          <c:tx>
            <c:strRef>
              <c:f>'roční přehled'!$A$20</c:f>
              <c:strCache>
                <c:ptCount val="1"/>
                <c:pt idx="0">
                  <c:v>Daň z příjmů fyzických osob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'roční přehled'!$B$18:$K$18</c:f>
              <c:strCache>
                <c:ptCount val="6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  <c:pt idx="5">
                  <c:v>Skutečnost 2020</c:v>
                </c:pt>
              </c:strCache>
            </c:strRef>
          </c:cat>
          <c:val>
            <c:numRef>
              <c:f>'roční přehled'!$B$20:$K$20</c:f>
              <c:numCache>
                <c:formatCode>#,##0.00</c:formatCode>
                <c:ptCount val="6"/>
                <c:pt idx="0">
                  <c:v>37963820.399999999</c:v>
                </c:pt>
                <c:pt idx="1">
                  <c:v>44234301.859999999</c:v>
                </c:pt>
                <c:pt idx="2">
                  <c:v>48327035.209999993</c:v>
                </c:pt>
                <c:pt idx="3">
                  <c:v>55122046.799999997</c:v>
                </c:pt>
                <c:pt idx="4">
                  <c:v>62259708.010000005</c:v>
                </c:pt>
                <c:pt idx="5">
                  <c:v>58201374.440000005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5B5-40AE-B4A6-489F7215BC84}"/>
            </c:ext>
          </c:extLst>
        </c:ser>
        <c:ser>
          <c:idx val="2"/>
          <c:order val="2"/>
          <c:tx>
            <c:strRef>
              <c:f>'roční přehled'!$A$21</c:f>
              <c:strCache>
                <c:ptCount val="1"/>
                <c:pt idx="0">
                  <c:v>Daň z příjmů právnických osob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'roční přehled'!$B$18:$K$18</c:f>
              <c:strCache>
                <c:ptCount val="6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  <c:pt idx="5">
                  <c:v>Skutečnost 2020</c:v>
                </c:pt>
              </c:strCache>
            </c:strRef>
          </c:cat>
          <c:val>
            <c:numRef>
              <c:f>'roční přehled'!$B$21:$K$21</c:f>
              <c:numCache>
                <c:formatCode>#,##0.00</c:formatCode>
                <c:ptCount val="6"/>
                <c:pt idx="0">
                  <c:v>35978260.530000001</c:v>
                </c:pt>
                <c:pt idx="1">
                  <c:v>40400287.950000003</c:v>
                </c:pt>
                <c:pt idx="2">
                  <c:v>40739133.380000003</c:v>
                </c:pt>
                <c:pt idx="3">
                  <c:v>39699449.149999999</c:v>
                </c:pt>
                <c:pt idx="4">
                  <c:v>45464049.020000003</c:v>
                </c:pt>
                <c:pt idx="5">
                  <c:v>36631139.200000003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5B5-40AE-B4A6-489F7215B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519184"/>
        <c:axId val="226927400"/>
      </c:lineChart>
      <c:catAx>
        <c:axId val="27051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6927400"/>
        <c:crosses val="autoZero"/>
        <c:auto val="1"/>
        <c:lblAlgn val="ctr"/>
        <c:lblOffset val="100"/>
        <c:noMultiLvlLbl val="0"/>
      </c:catAx>
      <c:valAx>
        <c:axId val="226927400"/>
        <c:scaling>
          <c:orientation val="minMax"/>
          <c:min val="3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70519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'bilance od 1997'!$A$52</c:f>
              <c:strCache>
                <c:ptCount val="1"/>
                <c:pt idx="0">
                  <c:v>Kapitálové výdaje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'bilance od 1997'!$B$51:$G$51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  2020</c:v>
                </c:pt>
              </c:strCache>
            </c:strRef>
          </c:cat>
          <c:val>
            <c:numRef>
              <c:f>'bilance od 1997'!$B$52:$G$52</c:f>
              <c:numCache>
                <c:formatCode>#,##0.0</c:formatCode>
                <c:ptCount val="6"/>
                <c:pt idx="0">
                  <c:v>48737.599999999999</c:v>
                </c:pt>
                <c:pt idx="1">
                  <c:v>46372.1</c:v>
                </c:pt>
                <c:pt idx="2">
                  <c:v>58366.5</c:v>
                </c:pt>
                <c:pt idx="3">
                  <c:v>95786.3</c:v>
                </c:pt>
                <c:pt idx="4">
                  <c:v>71990.2</c:v>
                </c:pt>
                <c:pt idx="5">
                  <c:v>109287.61818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795-4F94-B4BD-207297933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468952"/>
        <c:axId val="268452744"/>
      </c:lineChart>
      <c:catAx>
        <c:axId val="26946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8452744"/>
        <c:crosses val="autoZero"/>
        <c:auto val="1"/>
        <c:lblAlgn val="ctr"/>
        <c:lblOffset val="100"/>
        <c:noMultiLvlLbl val="0"/>
      </c:catAx>
      <c:valAx>
        <c:axId val="268452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9468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Zdroje krytí kapitálových výdajů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'bilance od 1997'!$A$53</c:f>
              <c:strCache>
                <c:ptCount val="1"/>
                <c:pt idx="0">
                  <c:v>Kapitálové příjmy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'bilance od 1997'!$B$51:$G$51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  2020</c:v>
                </c:pt>
              </c:strCache>
            </c:strRef>
          </c:cat>
          <c:val>
            <c:numRef>
              <c:f>'bilance od 1997'!$B$53:$G$53</c:f>
              <c:numCache>
                <c:formatCode>#,##0.0</c:formatCode>
                <c:ptCount val="6"/>
                <c:pt idx="0">
                  <c:v>2785</c:v>
                </c:pt>
                <c:pt idx="1">
                  <c:v>29549.8</c:v>
                </c:pt>
                <c:pt idx="2">
                  <c:v>1304.0999999999999</c:v>
                </c:pt>
                <c:pt idx="3">
                  <c:v>1597</c:v>
                </c:pt>
                <c:pt idx="4">
                  <c:v>1089.9000000000001</c:v>
                </c:pt>
                <c:pt idx="5">
                  <c:v>1169.0030999999999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D8-4B6E-BD4D-9ABE19C41B35}"/>
            </c:ext>
          </c:extLst>
        </c:ser>
        <c:ser>
          <c:idx val="1"/>
          <c:order val="1"/>
          <c:tx>
            <c:strRef>
              <c:f>'bilance od 1997'!$A$54</c:f>
              <c:strCache>
                <c:ptCount val="1"/>
                <c:pt idx="0">
                  <c:v>Investiční dotace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'bilance od 1997'!$B$51:$G$51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  2020</c:v>
                </c:pt>
              </c:strCache>
            </c:strRef>
          </c:cat>
          <c:val>
            <c:numRef>
              <c:f>'bilance od 1997'!$B$54:$G$54</c:f>
              <c:numCache>
                <c:formatCode>#,##0.0</c:formatCode>
                <c:ptCount val="6"/>
                <c:pt idx="0">
                  <c:v>18589.8</c:v>
                </c:pt>
                <c:pt idx="1">
                  <c:v>6000</c:v>
                </c:pt>
                <c:pt idx="2">
                  <c:v>4116</c:v>
                </c:pt>
                <c:pt idx="3">
                  <c:v>26560.799999999999</c:v>
                </c:pt>
                <c:pt idx="4">
                  <c:v>1374.8</c:v>
                </c:pt>
                <c:pt idx="5">
                  <c:v>13867.6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D8-4B6E-BD4D-9ABE19C41B35}"/>
            </c:ext>
          </c:extLst>
        </c:ser>
        <c:ser>
          <c:idx val="2"/>
          <c:order val="2"/>
          <c:tx>
            <c:strRef>
              <c:f>'bilance od 1997'!$A$55</c:f>
              <c:strCache>
                <c:ptCount val="1"/>
                <c:pt idx="0">
                  <c:v>Provozní úspory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'bilance od 1997'!$B$51:$G$51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  2020</c:v>
                </c:pt>
              </c:strCache>
            </c:strRef>
          </c:cat>
          <c:val>
            <c:numRef>
              <c:f>'bilance od 1997'!$B$55:$G$55</c:f>
              <c:numCache>
                <c:formatCode>#,##0.0</c:formatCode>
                <c:ptCount val="6"/>
                <c:pt idx="0">
                  <c:v>27362.799999999999</c:v>
                </c:pt>
                <c:pt idx="1">
                  <c:v>10822.3</c:v>
                </c:pt>
                <c:pt idx="2">
                  <c:v>52946.400000000001</c:v>
                </c:pt>
                <c:pt idx="3">
                  <c:v>67628.5</c:v>
                </c:pt>
                <c:pt idx="4">
                  <c:v>69525.5</c:v>
                </c:pt>
                <c:pt idx="5">
                  <c:v>94251.015079999997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D8-4B6E-BD4D-9ABE19C41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6486584"/>
        <c:axId val="426489328"/>
      </c:barChart>
      <c:catAx>
        <c:axId val="426486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6489328"/>
        <c:crosses val="autoZero"/>
        <c:auto val="1"/>
        <c:lblAlgn val="ctr"/>
        <c:lblOffset val="100"/>
        <c:noMultiLvlLbl val="0"/>
      </c:catAx>
      <c:valAx>
        <c:axId val="42648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6486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074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38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171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2230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844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17.02.2021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17.02.2021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534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mailto:redakce@muklasterec.cz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b="1" dirty="0" smtClean="0"/>
              <a:t>M</a:t>
            </a:r>
            <a:r>
              <a:rPr lang="cs-CZ" sz="3200" b="1" dirty="0" smtClean="0"/>
              <a:t>gr. Vojtěch Marvan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4206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Kapitálové výdaje od roku 2015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683568" y="1131590"/>
          <a:ext cx="7683500" cy="39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8500">
                  <a:extLst>
                    <a:ext uri="{9D8B030D-6E8A-4147-A177-3AD203B41FA5}">
                      <a16:colId xmlns:a16="http://schemas.microsoft.com/office/drawing/2014/main" xmlns="" val="531423009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3122912199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3695518797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209055329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1200189239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2241724452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4059469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2016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 2020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53126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Kapitálové výdaje</a:t>
                      </a:r>
                      <a:endParaRPr lang="cs-CZ" sz="11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48.737,6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46.372,1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58.366,5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95.786,3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71.990,2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109.287,6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870798491"/>
                  </a:ext>
                </a:extLst>
              </a:tr>
            </a:tbl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/>
          </p:nvPr>
        </p:nvGraphicFramePr>
        <p:xfrm>
          <a:off x="1691680" y="1725942"/>
          <a:ext cx="66753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884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Zdroje krytí kapitálových výdajů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683568" y="987574"/>
          <a:ext cx="7683500" cy="990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8500">
                  <a:extLst>
                    <a:ext uri="{9D8B030D-6E8A-4147-A177-3AD203B41FA5}">
                      <a16:colId xmlns:a16="http://schemas.microsoft.com/office/drawing/2014/main" xmlns="" val="1813309472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118934139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2003724483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4154109766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983683486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319355303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1370677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2016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 2020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1177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Kapitálové příjmy</a:t>
                      </a:r>
                      <a:endParaRPr lang="cs-CZ" sz="11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2.785,0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29.549,8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1.304,1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1.597,0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1.089,9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1.169,0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6457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Investiční dotace</a:t>
                      </a:r>
                      <a:endParaRPr lang="cs-CZ" sz="11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18.589,8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6.000,0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4.116,0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26.560,8</a:t>
                      </a:r>
                      <a:endParaRPr lang="cs-CZ" sz="11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1.374,8</a:t>
                      </a:r>
                      <a:endParaRPr lang="cs-CZ" sz="11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13.867,6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8784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Provozní úspory</a:t>
                      </a:r>
                      <a:endParaRPr lang="cs-CZ" sz="11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27.362,8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10.822,3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52.946,4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67.628,5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69.525,5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94.251,0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66088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Součet</a:t>
                      </a:r>
                      <a:endParaRPr lang="cs-CZ" sz="1100" b="1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48.737,6</a:t>
                      </a:r>
                      <a:endParaRPr lang="cs-CZ" sz="11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46.372,1</a:t>
                      </a:r>
                      <a:endParaRPr lang="cs-CZ" sz="11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58.366,5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95.786,3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71.990,2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109.287,6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9491659"/>
                  </a:ext>
                </a:extLst>
              </a:tr>
            </a:tbl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/>
          </p:nvPr>
        </p:nvGraphicFramePr>
        <p:xfrm>
          <a:off x="1979712" y="2068073"/>
          <a:ext cx="63873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51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Pojištění majetku, vozidel a odpovědnosti za škodu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r>
              <a:rPr lang="cs-CZ" dirty="0" smtClean="0"/>
              <a:t>10 – 12/2020 proběhlo výběrové řízení</a:t>
            </a:r>
          </a:p>
          <a:p>
            <a:pPr algn="just"/>
            <a:r>
              <a:rPr lang="cs-CZ" dirty="0" smtClean="0"/>
              <a:t>osloveno 5 pojišťoven, zveřejněno na profilu zadavatele</a:t>
            </a:r>
          </a:p>
          <a:p>
            <a:pPr algn="just"/>
            <a:r>
              <a:rPr lang="cs-CZ" dirty="0" smtClean="0"/>
              <a:t>vítězná pojišťovna </a:t>
            </a:r>
            <a:r>
              <a:rPr lang="cs-CZ" dirty="0" err="1" smtClean="0"/>
              <a:t>Generali</a:t>
            </a:r>
            <a:r>
              <a:rPr lang="cs-CZ" dirty="0" smtClean="0"/>
              <a:t> Česká pojišťovna, a.s.</a:t>
            </a:r>
          </a:p>
          <a:p>
            <a:pPr algn="just"/>
            <a:r>
              <a:rPr lang="cs-CZ" dirty="0" smtClean="0"/>
              <a:t>smlouva uzavřena na období od 01.01.2021 do 31.12.2024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379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Infocentra a galerie uzavřeny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Provozovny služeb uzavřeny</a:t>
            </a:r>
          </a:p>
          <a:p>
            <a:r>
              <a:rPr lang="cs-CZ" sz="2000" dirty="0" smtClean="0"/>
              <a:t>Vyzvednutí zboží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po předchozí domluvě</a:t>
            </a:r>
          </a:p>
          <a:p>
            <a:endParaRPr lang="cs-CZ" sz="2000" dirty="0"/>
          </a:p>
          <a:p>
            <a:r>
              <a:rPr lang="cs-CZ" sz="2000" dirty="0" smtClean="0"/>
              <a:t>Galerie – online výstavy na FB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a umělec v Kláštereckých novinách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00151"/>
            <a:ext cx="27003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11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Masopustní soutěž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Do konce února</a:t>
            </a:r>
          </a:p>
          <a:p>
            <a:r>
              <a:rPr lang="cs-CZ" sz="2000" dirty="0" smtClean="0"/>
              <a:t>Fotografie masky ve městě</a:t>
            </a:r>
          </a:p>
          <a:p>
            <a:pPr marL="0" indent="0">
              <a:buNone/>
            </a:pPr>
            <a:r>
              <a:rPr lang="cs-CZ" sz="2000" dirty="0" smtClean="0"/>
              <a:t>    a z domácí výroby</a:t>
            </a:r>
          </a:p>
          <a:p>
            <a:pPr marL="0" indent="0">
              <a:buNone/>
            </a:pPr>
            <a:r>
              <a:rPr lang="cs-CZ" sz="2000" dirty="0" smtClean="0"/>
              <a:t>Na e-mail: </a:t>
            </a:r>
            <a:r>
              <a:rPr lang="cs-CZ" sz="2000" dirty="0" smtClean="0">
                <a:hlinkClick r:id="rId2"/>
              </a:rPr>
              <a:t>redakce@muklasterec.cz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200151"/>
            <a:ext cx="287177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18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Marketingová strategie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Marketingový audit</a:t>
            </a:r>
          </a:p>
          <a:p>
            <a:pPr marL="0" indent="0">
              <a:buNone/>
            </a:pPr>
            <a:r>
              <a:rPr lang="cs-CZ" sz="2000" dirty="0"/>
              <a:t>	</a:t>
            </a:r>
            <a:r>
              <a:rPr lang="cs-CZ" sz="2000" dirty="0" smtClean="0"/>
              <a:t>- interní a externí komunikace</a:t>
            </a:r>
          </a:p>
          <a:p>
            <a:r>
              <a:rPr lang="cs-CZ" sz="2000" dirty="0" smtClean="0"/>
              <a:t>Marketingová analytika – současný stav</a:t>
            </a:r>
          </a:p>
          <a:p>
            <a:r>
              <a:rPr lang="cs-CZ" sz="2000" dirty="0" smtClean="0"/>
              <a:t>Segmentace uživatelů</a:t>
            </a:r>
          </a:p>
          <a:p>
            <a:r>
              <a:rPr lang="cs-CZ" sz="2000" dirty="0" smtClean="0"/>
              <a:t>Nové marketingové nástroje, zacílení 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651870"/>
            <a:ext cx="6598864" cy="875954"/>
          </a:xfrm>
          <a:prstGeom prst="rect">
            <a:avLst/>
          </a:prstGeom>
        </p:spPr>
      </p:pic>
      <p:pic>
        <p:nvPicPr>
          <p:cNvPr id="1026" name="Picture 2" descr="Image result for facebook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54" y="2498708"/>
            <a:ext cx="102857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instagram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498708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geocaching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618" y="2498708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992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</a:t>
            </a:r>
            <a:r>
              <a:rPr lang="cs-CZ" sz="3200" b="1" dirty="0" err="1"/>
              <a:t>Malastová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Informace z odboru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přes 50 seniorů kontaktovalo sociální pracovnice s otázkami k očkování, 33 byla poskytnuta nápomoc při registraci</a:t>
            </a:r>
          </a:p>
          <a:p>
            <a:endParaRPr lang="cs-CZ" sz="2000" dirty="0"/>
          </a:p>
          <a:p>
            <a:r>
              <a:rPr lang="cs-CZ" sz="2000" dirty="0"/>
              <a:t>p</a:t>
            </a:r>
            <a:r>
              <a:rPr lang="cs-CZ" sz="2000" dirty="0" smtClean="0"/>
              <a:t>okračuje spolupráce s Potravinovou bankou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rizová linka nadále v provozu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r="12667"/>
          <a:stretch/>
        </p:blipFill>
        <p:spPr>
          <a:xfrm>
            <a:off x="6444208" y="1700119"/>
            <a:ext cx="2099953" cy="28597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39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Kino EGERIE – Nová podlaha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284374" cy="350915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826" y="1063228"/>
            <a:ext cx="2578974" cy="17126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826" y="2859783"/>
            <a:ext cx="2578974" cy="17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Základní školy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současné době pokračuje výuka pouze v 1. a </a:t>
            </a:r>
            <a:r>
              <a:rPr lang="cs-CZ" sz="2000" dirty="0"/>
              <a:t>2</a:t>
            </a:r>
            <a:r>
              <a:rPr lang="cs-CZ" sz="2000" dirty="0" smtClean="0"/>
              <a:t>. ročnících, zbytek distanční výuka</a:t>
            </a:r>
          </a:p>
          <a:p>
            <a:r>
              <a:rPr lang="cs-CZ" sz="2000" dirty="0" smtClean="0"/>
              <a:t>v provozu všechny školní družiny i jídelny s ohledem na dodržování protiepidemických opatření</a:t>
            </a:r>
          </a:p>
          <a:p>
            <a:endParaRPr lang="cs-CZ" sz="2000" dirty="0"/>
          </a:p>
          <a:p>
            <a:r>
              <a:rPr lang="cs-CZ" sz="2000" b="1" dirty="0" smtClean="0"/>
              <a:t>ZŠ Školní </a:t>
            </a:r>
            <a:r>
              <a:rPr lang="cs-CZ" sz="2000" dirty="0" smtClean="0"/>
              <a:t>– pokračuje projekt Erasmus+, 21. ledna proběhla virtuální mobilita z města </a:t>
            </a:r>
            <a:r>
              <a:rPr lang="cs-CZ" sz="2000" dirty="0" err="1" smtClean="0"/>
              <a:t>Jaén</a:t>
            </a:r>
            <a:r>
              <a:rPr lang="cs-CZ" sz="2000" dirty="0" smtClean="0"/>
              <a:t>[</a:t>
            </a:r>
            <a:r>
              <a:rPr lang="cs-CZ" sz="2000" dirty="0" err="1" smtClean="0"/>
              <a:t>chaén</a:t>
            </a:r>
            <a:r>
              <a:rPr lang="cs-CZ" sz="2000" dirty="0" smtClean="0"/>
              <a:t>], Španělsko; žáci školy představili naší zemi, město a školu; další setkání 18. února - </a:t>
            </a:r>
            <a:r>
              <a:rPr lang="pl-PL" sz="2000" dirty="0" smtClean="0"/>
              <a:t>téma </a:t>
            </a:r>
            <a:r>
              <a:rPr lang="pl-PL" sz="2000" dirty="0"/>
              <a:t>je vědec z naší země i ostatních </a:t>
            </a:r>
            <a:r>
              <a:rPr lang="pl-PL" sz="2000" dirty="0" smtClean="0"/>
              <a:t>partnerů</a:t>
            </a:r>
            <a:r>
              <a:rPr lang="cs-CZ" sz="2000" dirty="0" smtClean="0"/>
              <a:t>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64897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</a:t>
            </a:r>
            <a:r>
              <a:rPr lang="cs-CZ" sz="2000" dirty="0" smtClean="0"/>
              <a:t>ačátek očkování v MÚSS je předběžně naplánován na 24.února</a:t>
            </a:r>
          </a:p>
          <a:p>
            <a:endParaRPr lang="cs-CZ" sz="2000" dirty="0"/>
          </a:p>
          <a:p>
            <a:r>
              <a:rPr lang="cs-CZ" sz="2000" dirty="0"/>
              <a:t>z</a:t>
            </a:r>
            <a:r>
              <a:rPr lang="cs-CZ" sz="2000" dirty="0" smtClean="0"/>
              <a:t>ákaz návštěv od 1.2.2021 - po dohodě s KHS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zhoršená epidemiologická situace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b</a:t>
            </a:r>
            <a:r>
              <a:rPr lang="cs-CZ" sz="2000" dirty="0" smtClean="0"/>
              <a:t>alíčky pro klienty denně od 9.00 hod.</a:t>
            </a:r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755293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Městský ústav sociálních služeb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Nadace Tesco – příspěvek 20 000 </a:t>
            </a:r>
            <a:r>
              <a:rPr lang="cs-CZ" sz="2000" dirty="0" smtClean="0"/>
              <a:t>Kč - interaktivní </a:t>
            </a:r>
            <a:r>
              <a:rPr lang="cs-CZ" sz="2000" dirty="0"/>
              <a:t>dotykový stůl Sen </a:t>
            </a:r>
            <a:r>
              <a:rPr lang="cs-CZ" sz="2000" dirty="0" smtClean="0"/>
              <a:t>Table  - zábava, komunikace, trénink </a:t>
            </a:r>
            <a:r>
              <a:rPr lang="cs-CZ" sz="2000" dirty="0"/>
              <a:t>kognitivních funkcí a různých individuálních či skupinových terapií.</a:t>
            </a:r>
            <a:endParaRPr lang="cs-CZ" sz="2000" b="1" dirty="0"/>
          </a:p>
          <a:p>
            <a:r>
              <a:rPr lang="cs-CZ" sz="2000" dirty="0"/>
              <a:t> </a:t>
            </a:r>
          </a:p>
          <a:p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stoleksan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4" y="2211265"/>
            <a:ext cx="3096344" cy="2370854"/>
          </a:xfrm>
          <a:prstGeom prst="rect">
            <a:avLst/>
          </a:prstGeom>
        </p:spPr>
      </p:pic>
      <p:pic>
        <p:nvPicPr>
          <p:cNvPr id="5" name="Obrázek 4" descr="stoly-SenTabl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6016" y="2211265"/>
            <a:ext cx="3744416" cy="23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21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5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Zimní údržba města – 08.02.2021  </a:t>
            </a:r>
            <a:endParaRPr lang="cs-CZ" sz="32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111" y="1705087"/>
            <a:ext cx="3435847" cy="25768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75607"/>
            <a:ext cx="458112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47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217" y="342901"/>
            <a:ext cx="8229600" cy="85725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Zimní údržba města – 09.02.2021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5937" y="1933450"/>
            <a:ext cx="3994819" cy="224708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6167" y="1558934"/>
            <a:ext cx="3994820" cy="299611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1371" y="1932360"/>
            <a:ext cx="3996214" cy="224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33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85725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Zimní údržba města – 10.02.2021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0190" y="1733361"/>
            <a:ext cx="3755534" cy="28166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7853" y="2076706"/>
            <a:ext cx="3766719" cy="211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01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Zimní údržba města – 11.02.2021</a:t>
            </a:r>
            <a:endParaRPr lang="cs-CZ" sz="32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75048"/>
            <a:ext cx="4752528" cy="35643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9662"/>
            <a:ext cx="4248472" cy="31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87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MÚSS zázemí pečovatelské služby </a:t>
            </a:r>
            <a:r>
              <a:rPr lang="cs-CZ" sz="2000" b="1" dirty="0" err="1" smtClean="0"/>
              <a:t>J.Á.Komenského</a:t>
            </a:r>
            <a:endParaRPr lang="cs-CZ" sz="2000" b="1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230906" cy="3473649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063228"/>
            <a:ext cx="2596500" cy="172423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2816711"/>
            <a:ext cx="2590368" cy="172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  <a:endParaRPr lang="cs-CZ" sz="2000" b="1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291212" cy="3513696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1063227"/>
            <a:ext cx="2602632" cy="172831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2848614"/>
            <a:ext cx="2602631" cy="172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Technická </a:t>
            </a:r>
            <a:r>
              <a:rPr lang="cs-CZ" sz="2000" b="1" dirty="0" smtClean="0"/>
              <a:t>a </a:t>
            </a:r>
            <a:r>
              <a:rPr lang="cs-CZ" sz="2000" b="1" dirty="0"/>
              <a:t>dopravní infrastruktura </a:t>
            </a:r>
            <a:r>
              <a:rPr lang="cs-CZ" sz="2000" b="1" dirty="0" err="1"/>
              <a:t>Ciboušovská</a:t>
            </a:r>
            <a:endParaRPr lang="cs-CZ" sz="20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/>
          <a:srcRect b="41285"/>
          <a:stretch/>
        </p:blipFill>
        <p:spPr>
          <a:xfrm>
            <a:off x="455280" y="1063227"/>
            <a:ext cx="4435504" cy="3589839"/>
          </a:xfrm>
          <a:prstGeom prst="rect">
            <a:avLst/>
          </a:prstGeom>
        </p:spPr>
      </p:pic>
      <p:pic>
        <p:nvPicPr>
          <p:cNvPr id="13" name="Zástupný symbol pro obsah 1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4049"/>
          <a:stretch/>
        </p:blipFill>
        <p:spPr>
          <a:xfrm>
            <a:off x="5475025" y="2746573"/>
            <a:ext cx="3211775" cy="190649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/>
          <a:srcRect t="2878" b="24326"/>
          <a:stretch/>
        </p:blipFill>
        <p:spPr>
          <a:xfrm>
            <a:off x="5475025" y="1063228"/>
            <a:ext cx="3211775" cy="161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8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Rozbor hospodaření města 2020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1331640" y="1491628"/>
          <a:ext cx="6624736" cy="2651210"/>
        </p:xfrm>
        <a:graphic>
          <a:graphicData uri="http://schemas.openxmlformats.org/drawingml/2006/table">
            <a:tbl>
              <a:tblPr/>
              <a:tblGrid>
                <a:gridCol w="44450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96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5121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(údaje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 tis.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  <a:r>
                        <a:rPr lang="cs-CZ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2020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334.527,3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248.809,5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Nedaňové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9.332,3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1.169,0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Přijaté transfery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75.216,5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323.374,2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Běžné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214.086,6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109.287,6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Přebytek hospodaření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11.153,1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63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Příjem ze sdílených daní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40117"/>
              </p:ext>
            </p:extLst>
          </p:nvPr>
        </p:nvGraphicFramePr>
        <p:xfrm>
          <a:off x="467544" y="1131590"/>
          <a:ext cx="8229599" cy="951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6077">
                  <a:extLst>
                    <a:ext uri="{9D8B030D-6E8A-4147-A177-3AD203B41FA5}">
                      <a16:colId xmlns:a16="http://schemas.microsoft.com/office/drawing/2014/main" xmlns="" val="291259251"/>
                    </a:ext>
                  </a:extLst>
                </a:gridCol>
                <a:gridCol w="1050587">
                  <a:extLst>
                    <a:ext uri="{9D8B030D-6E8A-4147-A177-3AD203B41FA5}">
                      <a16:colId xmlns:a16="http://schemas.microsoft.com/office/drawing/2014/main" xmlns="" val="378929218"/>
                    </a:ext>
                  </a:extLst>
                </a:gridCol>
                <a:gridCol w="1050587">
                  <a:extLst>
                    <a:ext uri="{9D8B030D-6E8A-4147-A177-3AD203B41FA5}">
                      <a16:colId xmlns:a16="http://schemas.microsoft.com/office/drawing/2014/main" xmlns="" val="1207366432"/>
                    </a:ext>
                  </a:extLst>
                </a:gridCol>
                <a:gridCol w="1050587">
                  <a:extLst>
                    <a:ext uri="{9D8B030D-6E8A-4147-A177-3AD203B41FA5}">
                      <a16:colId xmlns:a16="http://schemas.microsoft.com/office/drawing/2014/main" xmlns="" val="3926596073"/>
                    </a:ext>
                  </a:extLst>
                </a:gridCol>
                <a:gridCol w="1050587">
                  <a:extLst>
                    <a:ext uri="{9D8B030D-6E8A-4147-A177-3AD203B41FA5}">
                      <a16:colId xmlns:a16="http://schemas.microsoft.com/office/drawing/2014/main" xmlns="" val="4015803639"/>
                    </a:ext>
                  </a:extLst>
                </a:gridCol>
                <a:gridCol w="1050587">
                  <a:extLst>
                    <a:ext uri="{9D8B030D-6E8A-4147-A177-3AD203B41FA5}">
                      <a16:colId xmlns:a16="http://schemas.microsoft.com/office/drawing/2014/main" xmlns="" val="448120869"/>
                    </a:ext>
                  </a:extLst>
                </a:gridCol>
                <a:gridCol w="1050587">
                  <a:extLst>
                    <a:ext uri="{9D8B030D-6E8A-4147-A177-3AD203B41FA5}">
                      <a16:colId xmlns:a16="http://schemas.microsoft.com/office/drawing/2014/main" xmlns="" val="2001285827"/>
                    </a:ext>
                  </a:extLst>
                </a:gridCol>
              </a:tblGrid>
              <a:tr h="3089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 dirty="0">
                          <a:effectLst/>
                        </a:rPr>
                        <a:t>Sdílené daně</a:t>
                      </a:r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7725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Skutečnost 2015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Skutečnost 2016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Skutečnost 2017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Skutečnost 2018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Skutečnost 2019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Skutečnost 2020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6738411"/>
                  </a:ext>
                </a:extLst>
              </a:tr>
              <a:tr h="1560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Daň z přidané hodnoty</a:t>
                      </a:r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7725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71.449.125,38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74.068.401,61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82.667.874,08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97.703.790,87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102.340.956,46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100.504.194,36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7651673"/>
                  </a:ext>
                </a:extLst>
              </a:tr>
              <a:tr h="156043"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u="none" strike="noStrike" dirty="0">
                          <a:effectLst/>
                        </a:rPr>
                        <a:t>Daň z příjmů fyzických osob </a:t>
                      </a:r>
                      <a:endParaRPr lang="pl-PL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7725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37.963.820,40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44.234.301,86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48.327.035,21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55.122.046,80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62.259.708,01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58.201.374,44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9045757"/>
                  </a:ext>
                </a:extLst>
              </a:tr>
              <a:tr h="1560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 dirty="0">
                          <a:effectLst/>
                        </a:rPr>
                        <a:t>Daň z příjmů právnických osob</a:t>
                      </a:r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7725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35.978.260,53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40.400.287,95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40.739.133,38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39.699.449,15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45.464.049,02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36.631.139,20</a:t>
                      </a:r>
                      <a:endParaRPr lang="cs-CZ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8424577"/>
                  </a:ext>
                </a:extLst>
              </a:tr>
              <a:tr h="16222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Součet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7725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145.391.206,31</a:t>
                      </a:r>
                      <a:endParaRPr lang="cs-CZ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158.702.991,42</a:t>
                      </a:r>
                      <a:endParaRPr lang="cs-CZ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171.734.042,67</a:t>
                      </a:r>
                      <a:endParaRPr lang="cs-CZ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192.525.286,82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210.064.713,49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195.336.708,00</a:t>
                      </a:r>
                      <a:endParaRPr lang="cs-CZ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5" marR="92699" marT="7725" marB="0" anchor="ctr"/>
                </a:tc>
                <a:extLst>
                  <a:ext uri="{0D108BD9-81ED-4DB2-BD59-A6C34878D82A}">
                    <a16:rowId xmlns:a16="http://schemas.microsoft.com/office/drawing/2014/main" xmlns="" val="3353088182"/>
                  </a:ext>
                </a:extLst>
              </a:tr>
            </a:tbl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812384"/>
              </p:ext>
            </p:extLst>
          </p:nvPr>
        </p:nvGraphicFramePr>
        <p:xfrm>
          <a:off x="1259632" y="2211710"/>
          <a:ext cx="742469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177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Bilance provozního rozpočtu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46711"/>
              </p:ext>
            </p:extLst>
          </p:nvPr>
        </p:nvGraphicFramePr>
        <p:xfrm>
          <a:off x="827586" y="1277937"/>
          <a:ext cx="7416820" cy="3238500"/>
        </p:xfrm>
        <a:graphic>
          <a:graphicData uri="http://schemas.openxmlformats.org/drawingml/2006/table">
            <a:tbl>
              <a:tblPr/>
              <a:tblGrid>
                <a:gridCol w="2196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5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5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5050">
                  <a:extLst>
                    <a:ext uri="{9D8B030D-6E8A-4147-A177-3AD203B41FA5}">
                      <a16:colId xmlns:a16="http://schemas.microsoft.com/office/drawing/2014/main" xmlns="" val="396414539"/>
                    </a:ext>
                  </a:extLst>
                </a:gridCol>
                <a:gridCol w="1305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2385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Bilance provozního rozpočtu (v tis. Kč)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 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Daňové příjmy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232.537,2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242.287,5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265.542,4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248.809,5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Nedaňové příjmy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9.794,4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10.782,0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10.195,2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9.332,3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Přijaté dotace neinvestiční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25.743,5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47.833,6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46.751,1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61.349,0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Provozní příjmy celkem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268.075,1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300.903,1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322.488,7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319.490,7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Běžné výdaje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204.968,5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213.592,1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222.145,5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214.086,6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Provozní výdaje celkem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204.968,5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213.592,1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222.145,5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214.086,6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Saldo provozního rozpočtu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63.106,6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87.311,0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100.343,2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105.404,1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Index provozních úspor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23,54%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29,02%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31,12%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32,99%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45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563</Words>
  <Application>Microsoft Office PowerPoint</Application>
  <PresentationFormat>Předvádění na obrazovce (16:9)</PresentationFormat>
  <Paragraphs>220</Paragraphs>
  <Slides>27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Verdana</vt:lpstr>
      <vt:lpstr>Motiv systému Office</vt:lpstr>
      <vt:lpstr>Odbor výstavby a rozvoje města  Mgr. Vojtěch Marvan radní pro investice </vt:lpstr>
      <vt:lpstr>Kino EGERIE – Nová podlaha</vt:lpstr>
      <vt:lpstr>MÚSS zázemí pečovatelské služby J.Á.Komenského</vt:lpstr>
      <vt:lpstr>KULTURNÍ DŮM - modernizace a dostavba</vt:lpstr>
      <vt:lpstr>Technická a dopravní infrastruktura Ciboušovská</vt:lpstr>
      <vt:lpstr>Odbor finanční  Bc. Pavla Zemančíková radní pro ekonomiku </vt:lpstr>
      <vt:lpstr>Rozbor hospodaření města 2020</vt:lpstr>
      <vt:lpstr>Příjem ze sdílených daní</vt:lpstr>
      <vt:lpstr>Bilance provozního rozpočtu</vt:lpstr>
      <vt:lpstr>Kapitálové výdaje od roku 2015</vt:lpstr>
      <vt:lpstr>Zdroje krytí kapitálových výdajů</vt:lpstr>
      <vt:lpstr>Odbor správy majetku a bytového fondu  Bc. Pavla Zemančíková radní pro správu majetku</vt:lpstr>
      <vt:lpstr>Pojištění majetku, vozidel a odpovědnosti za škodu</vt:lpstr>
      <vt:lpstr>Odbor komunikace a cestovního ruchu  Mgr. Vojtěch Marvan radní pro komunikaci a cestovní ruch</vt:lpstr>
      <vt:lpstr>Infocentra a galerie uzavřeny</vt:lpstr>
      <vt:lpstr>Masopustní soutěž</vt:lpstr>
      <vt:lpstr>Marketingová strategie</vt:lpstr>
      <vt:lpstr>Odbor sociálních věcí, školství a sportu  PhDr. Jiřina Malastová radní pro školství</vt:lpstr>
      <vt:lpstr>Informace z odboru</vt:lpstr>
      <vt:lpstr>Základní školy</vt:lpstr>
      <vt:lpstr>Městský ústav sociálních služeb</vt:lpstr>
      <vt:lpstr>Městský ústav sociálních služeb</vt:lpstr>
      <vt:lpstr>Odbor místního hospodářství,  dopravy a životního prostředí  Ing. Jiří Jaroš radní pro místní hospodářství</vt:lpstr>
      <vt:lpstr>Zimní údržba města – 08.02.2021  </vt:lpstr>
      <vt:lpstr>Zimní údržba města – 09.02.2021</vt:lpstr>
      <vt:lpstr>Zimní údržba města – 10.02.2021</vt:lpstr>
      <vt:lpstr>Zimní údržba města – 11.02.2021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21</cp:revision>
  <dcterms:created xsi:type="dcterms:W3CDTF">2018-10-31T08:36:17Z</dcterms:created>
  <dcterms:modified xsi:type="dcterms:W3CDTF">2021-02-17T07:41:02Z</dcterms:modified>
</cp:coreProperties>
</file>