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60" r:id="rId3"/>
  </p:sldMasterIdLst>
  <p:notesMasterIdLst>
    <p:notesMasterId r:id="rId60"/>
  </p:notesMasterIdLst>
  <p:handoutMasterIdLst>
    <p:handoutMasterId r:id="rId61"/>
  </p:handoutMasterIdLst>
  <p:sldIdLst>
    <p:sldId id="256" r:id="rId4"/>
    <p:sldId id="804" r:id="rId5"/>
    <p:sldId id="805" r:id="rId6"/>
    <p:sldId id="806" r:id="rId7"/>
    <p:sldId id="807" r:id="rId8"/>
    <p:sldId id="808" r:id="rId9"/>
    <p:sldId id="809" r:id="rId10"/>
    <p:sldId id="810" r:id="rId11"/>
    <p:sldId id="811" r:id="rId12"/>
    <p:sldId id="812" r:id="rId13"/>
    <p:sldId id="813" r:id="rId14"/>
    <p:sldId id="814" r:id="rId15"/>
    <p:sldId id="815" r:id="rId16"/>
    <p:sldId id="276" r:id="rId17"/>
    <p:sldId id="760" r:id="rId18"/>
    <p:sldId id="761" r:id="rId19"/>
    <p:sldId id="762" r:id="rId20"/>
    <p:sldId id="763" r:id="rId21"/>
    <p:sldId id="642" r:id="rId22"/>
    <p:sldId id="785" r:id="rId23"/>
    <p:sldId id="790" r:id="rId24"/>
    <p:sldId id="791" r:id="rId25"/>
    <p:sldId id="792" r:id="rId26"/>
    <p:sldId id="793" r:id="rId27"/>
    <p:sldId id="257" r:id="rId28"/>
    <p:sldId id="803" r:id="rId29"/>
    <p:sldId id="797" r:id="rId30"/>
    <p:sldId id="796" r:id="rId31"/>
    <p:sldId id="798" r:id="rId32"/>
    <p:sldId id="799" r:id="rId33"/>
    <p:sldId id="800" r:id="rId34"/>
    <p:sldId id="801" r:id="rId35"/>
    <p:sldId id="802" r:id="rId36"/>
    <p:sldId id="262" r:id="rId37"/>
    <p:sldId id="764" r:id="rId38"/>
    <p:sldId id="765" r:id="rId39"/>
    <p:sldId id="766" r:id="rId40"/>
    <p:sldId id="767" r:id="rId41"/>
    <p:sldId id="768" r:id="rId42"/>
    <p:sldId id="769" r:id="rId43"/>
    <p:sldId id="770" r:id="rId44"/>
    <p:sldId id="771" r:id="rId45"/>
    <p:sldId id="772" r:id="rId46"/>
    <p:sldId id="773" r:id="rId47"/>
    <p:sldId id="774" r:id="rId48"/>
    <p:sldId id="775" r:id="rId49"/>
    <p:sldId id="776" r:id="rId50"/>
    <p:sldId id="777" r:id="rId51"/>
    <p:sldId id="778" r:id="rId52"/>
    <p:sldId id="603" r:id="rId53"/>
    <p:sldId id="779" r:id="rId54"/>
    <p:sldId id="780" r:id="rId55"/>
    <p:sldId id="781" r:id="rId56"/>
    <p:sldId id="782" r:id="rId57"/>
    <p:sldId id="783" r:id="rId58"/>
    <p:sldId id="784" r:id="rId59"/>
  </p:sldIdLst>
  <p:sldSz cx="9144000" cy="6858000" type="screen4x3"/>
  <p:notesSz cx="10234613" cy="70993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99771" autoAdjust="0"/>
  </p:normalViewPr>
  <p:slideViewPr>
    <p:cSldViewPr>
      <p:cViewPr varScale="1">
        <p:scale>
          <a:sx n="96" d="100"/>
          <a:sy n="96" d="100"/>
        </p:scale>
        <p:origin x="42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0814\Documents\rozbory\&#268;tvrtletn&#237;%20rozbory_porovn&#225;n&#237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Porovnání příjmů a výdajů </a:t>
            </a:r>
            <a:r>
              <a:rPr lang="cs-CZ" sz="1100">
                <a:latin typeface="Arial" panose="020B0604020202020204" pitchFamily="34" charset="0"/>
                <a:cs typeface="Arial" panose="020B0604020202020204" pitchFamily="34" charset="0"/>
              </a:rPr>
              <a:t>(v tis. Kč)</a:t>
            </a:r>
          </a:p>
        </c:rich>
      </c:tx>
      <c:overlay val="0"/>
    </c:title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'1Q'!$A$7</c:f>
              <c:strCache>
                <c:ptCount val="1"/>
                <c:pt idx="0">
                  <c:v>Příjmy</c:v>
                </c:pt>
              </c:strCache>
            </c:strRef>
          </c:tx>
          <c:invertIfNegative val="0"/>
          <c:cat>
            <c:strRef>
              <c:f>'1Q'!$B$2:$D$2</c:f>
              <c:strCache>
                <c:ptCount val="3"/>
                <c:pt idx="0">
                  <c:v>k 31.03.2017</c:v>
                </c:pt>
                <c:pt idx="1">
                  <c:v>k 31.03.2018</c:v>
                </c:pt>
                <c:pt idx="2">
                  <c:v>k 31.03.2019</c:v>
                </c:pt>
              </c:strCache>
            </c:strRef>
          </c:cat>
          <c:val>
            <c:numRef>
              <c:f>'1Q'!$B$7:$D$7</c:f>
              <c:numCache>
                <c:formatCode>General</c:formatCode>
                <c:ptCount val="3"/>
                <c:pt idx="0">
                  <c:v>53198.8</c:v>
                </c:pt>
                <c:pt idx="1">
                  <c:v>73939</c:v>
                </c:pt>
                <c:pt idx="2">
                  <c:v>73374.3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71-49FA-9350-17114169B075}"/>
            </c:ext>
          </c:extLst>
        </c:ser>
        <c:ser>
          <c:idx val="1"/>
          <c:order val="1"/>
          <c:tx>
            <c:strRef>
              <c:f>'1Q'!$A$10</c:f>
              <c:strCache>
                <c:ptCount val="1"/>
                <c:pt idx="0">
                  <c:v>Výdaje</c:v>
                </c:pt>
              </c:strCache>
            </c:strRef>
          </c:tx>
          <c:invertIfNegative val="0"/>
          <c:cat>
            <c:strRef>
              <c:f>'1Q'!$B$2:$D$2</c:f>
              <c:strCache>
                <c:ptCount val="3"/>
                <c:pt idx="0">
                  <c:v>k 31.03.2017</c:v>
                </c:pt>
                <c:pt idx="1">
                  <c:v>k 31.03.2018</c:v>
                </c:pt>
                <c:pt idx="2">
                  <c:v>k 31.03.2019</c:v>
                </c:pt>
              </c:strCache>
            </c:strRef>
          </c:cat>
          <c:val>
            <c:numRef>
              <c:f>'1Q'!$B$10:$D$10</c:f>
              <c:numCache>
                <c:formatCode>General</c:formatCode>
                <c:ptCount val="3"/>
                <c:pt idx="0">
                  <c:v>61234.7</c:v>
                </c:pt>
                <c:pt idx="1">
                  <c:v>66895.199999999997</c:v>
                </c:pt>
                <c:pt idx="2">
                  <c:v>70108.2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71-49FA-9350-17114169B0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2702464"/>
        <c:axId val="122716544"/>
        <c:axId val="0"/>
      </c:bar3DChart>
      <c:catAx>
        <c:axId val="1227024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cs-CZ"/>
          </a:p>
        </c:txPr>
        <c:crossAx val="122716544"/>
        <c:crosses val="autoZero"/>
        <c:auto val="1"/>
        <c:lblAlgn val="ctr"/>
        <c:lblOffset val="100"/>
        <c:noMultiLvlLbl val="0"/>
      </c:catAx>
      <c:valAx>
        <c:axId val="122716544"/>
        <c:scaling>
          <c:orientation val="minMax"/>
        </c:scaling>
        <c:delete val="0"/>
        <c:axPos val="l"/>
        <c:majorGridlines/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cs-CZ"/>
          </a:p>
        </c:txPr>
        <c:crossAx val="122702464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>
              <a:latin typeface="Arial" panose="020B0604020202020204" pitchFamily="34" charset="0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4434999" cy="354965"/>
          </a:xfrm>
          <a:prstGeom prst="rect">
            <a:avLst/>
          </a:prstGeom>
        </p:spPr>
        <p:txBody>
          <a:bodyPr vert="horz" lIns="94752" tIns="47376" rIns="94752" bIns="4737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797250" y="0"/>
            <a:ext cx="4434999" cy="354965"/>
          </a:xfrm>
          <a:prstGeom prst="rect">
            <a:avLst/>
          </a:prstGeom>
        </p:spPr>
        <p:txBody>
          <a:bodyPr vert="horz" lIns="94752" tIns="47376" rIns="94752" bIns="47376" rtlCol="0"/>
          <a:lstStyle>
            <a:lvl1pPr algn="r">
              <a:defRPr sz="1200"/>
            </a:lvl1pPr>
          </a:lstStyle>
          <a:p>
            <a:fld id="{8DED767E-4D51-4FA6-AA5B-E29C80B45813}" type="datetimeFigureOut">
              <a:rPr lang="cs-CZ" smtClean="0"/>
              <a:t>23.04.2019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5" y="6743105"/>
            <a:ext cx="4434999" cy="354965"/>
          </a:xfrm>
          <a:prstGeom prst="rect">
            <a:avLst/>
          </a:prstGeom>
        </p:spPr>
        <p:txBody>
          <a:bodyPr vert="horz" lIns="94752" tIns="47376" rIns="94752" bIns="4737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797250" y="6743105"/>
            <a:ext cx="4434999" cy="354965"/>
          </a:xfrm>
          <a:prstGeom prst="rect">
            <a:avLst/>
          </a:prstGeom>
        </p:spPr>
        <p:txBody>
          <a:bodyPr vert="horz" lIns="94752" tIns="47376" rIns="94752" bIns="47376" rtlCol="0" anchor="b"/>
          <a:lstStyle>
            <a:lvl1pPr algn="r">
              <a:defRPr sz="1200"/>
            </a:lvl1pPr>
          </a:lstStyle>
          <a:p>
            <a:fld id="{72BDD809-E348-40B4-A5B5-F546B59B3B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7170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4434999" cy="354965"/>
          </a:xfrm>
          <a:prstGeom prst="rect">
            <a:avLst/>
          </a:prstGeom>
        </p:spPr>
        <p:txBody>
          <a:bodyPr vert="horz" lIns="94752" tIns="47376" rIns="94752" bIns="4737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797250" y="0"/>
            <a:ext cx="4434999" cy="354965"/>
          </a:xfrm>
          <a:prstGeom prst="rect">
            <a:avLst/>
          </a:prstGeom>
        </p:spPr>
        <p:txBody>
          <a:bodyPr vert="horz" lIns="94752" tIns="47376" rIns="94752" bIns="47376" rtlCol="0"/>
          <a:lstStyle>
            <a:lvl1pPr algn="r">
              <a:defRPr sz="1200"/>
            </a:lvl1pPr>
          </a:lstStyle>
          <a:p>
            <a:fld id="{9F285381-AEEB-45AF-BC12-73AA73DE5F23}" type="datetimeFigureOut">
              <a:rPr lang="cs-CZ" smtClean="0"/>
              <a:t>23.04.2019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1813"/>
            <a:ext cx="3551237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2" tIns="47376" rIns="94752" bIns="47376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1023463" y="3372168"/>
            <a:ext cx="8187690" cy="3194685"/>
          </a:xfrm>
          <a:prstGeom prst="rect">
            <a:avLst/>
          </a:prstGeom>
        </p:spPr>
        <p:txBody>
          <a:bodyPr vert="horz" lIns="94752" tIns="47376" rIns="94752" bIns="47376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5" y="6743105"/>
            <a:ext cx="4434999" cy="354965"/>
          </a:xfrm>
          <a:prstGeom prst="rect">
            <a:avLst/>
          </a:prstGeom>
        </p:spPr>
        <p:txBody>
          <a:bodyPr vert="horz" lIns="94752" tIns="47376" rIns="94752" bIns="4737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797250" y="6743105"/>
            <a:ext cx="4434999" cy="354965"/>
          </a:xfrm>
          <a:prstGeom prst="rect">
            <a:avLst/>
          </a:prstGeom>
        </p:spPr>
        <p:txBody>
          <a:bodyPr vert="horz" lIns="94752" tIns="47376" rIns="94752" bIns="47376" rtlCol="0" anchor="b"/>
          <a:lstStyle>
            <a:lvl1pPr algn="r">
              <a:defRPr sz="1200"/>
            </a:lvl1pPr>
          </a:lstStyle>
          <a:p>
            <a:fld id="{77280773-25C4-4524-AB51-7F7B335FF2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5029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4388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74845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40887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45549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52126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81589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1208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49593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8101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* bude schvalovat ZM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351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7632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964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56216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1044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3074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94168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0672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E0F8-2B5D-4E88-AF2C-D84D849FE3CC}" type="datetime1">
              <a:rPr lang="cs-CZ" smtClean="0"/>
              <a:t>23.04.2019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19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1E974-4B77-44BC-B0B8-5243E6E39164}" type="datetime1">
              <a:rPr lang="cs-CZ" smtClean="0"/>
              <a:t>23.04.2019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75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563DC-D246-4E7C-ADAC-E89B3A4573E0}" type="datetime1">
              <a:rPr lang="cs-CZ" smtClean="0"/>
              <a:t>23.04.2019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9627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31840" y="6453336"/>
            <a:ext cx="3464024" cy="365125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5346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0AB7-ACB3-4601-A18D-485227D6C6EE}" type="datetime1">
              <a:rPr lang="cs-CZ" smtClean="0"/>
              <a:t>23.04.2019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9009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8109F-1987-4F75-ADAA-FDF32AFB16E8}" type="datetime1">
              <a:rPr lang="cs-CZ" smtClean="0"/>
              <a:t>23.04.2019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8005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5A59C-CDB5-4063-8888-FDFDBCD7EE75}" type="datetime1">
              <a:rPr lang="cs-CZ" smtClean="0"/>
              <a:t>23.04.2019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441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638AB-7D9C-4DAF-AD05-06830EF84318}" type="datetime1">
              <a:rPr lang="cs-CZ" smtClean="0"/>
              <a:t>23.04.2019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8038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40BF-951D-4F22-84F3-F0ADCC90071E}" type="datetime1">
              <a:rPr lang="cs-CZ" smtClean="0"/>
              <a:t>23.04.2019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44659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B83F-466E-41F3-9DA4-98C3207891B5}" type="datetime1">
              <a:rPr lang="cs-CZ" smtClean="0"/>
              <a:t>23.04.2019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61314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0E659-617D-4279-B3E5-8C78C7BD0C12}" type="datetime1">
              <a:rPr lang="cs-CZ" smtClean="0"/>
              <a:t>23.04.2019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0617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395536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43ECF66-85C5-4DBC-A44F-12D97EEDE286}" type="datetime1">
              <a:rPr lang="cs-CZ" smtClean="0"/>
              <a:t>23.04.2019</a:t>
            </a:fld>
            <a:endParaRPr lang="cs-CZ" dirty="0"/>
          </a:p>
        </p:txBody>
      </p:sp>
      <p:pic>
        <p:nvPicPr>
          <p:cNvPr id="9" name="Picture 2" descr="C:\Users\0814\Desktop\logo_zakladni_variant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77224"/>
            <a:ext cx="2376264" cy="31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1978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B2E88-4CD0-4C45-84A4-B2099BD336F1}" type="datetime1">
              <a:rPr lang="cs-CZ" smtClean="0"/>
              <a:t>23.04.2019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3115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A9030-7353-4CCC-8831-1E3302016919}" type="datetime1">
              <a:rPr lang="cs-CZ" smtClean="0"/>
              <a:t>23.04.2019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9087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40782-AD66-4BFA-9C56-3E376B5A9E12}" type="datetime1">
              <a:rPr lang="cs-CZ" smtClean="0"/>
              <a:t>23.04.2019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3164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5C7EC-99F4-4F1E-8056-4F52942E30DF}" type="datetime1">
              <a:rPr lang="cs-CZ" smtClean="0"/>
              <a:t>23.04.2019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75060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47E7F-9057-4681-984D-0F9B161B5E1C}" type="datetime1">
              <a:rPr lang="cs-CZ" smtClean="0"/>
              <a:t>23.04.2019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12324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D1F26-D2E9-4569-A255-D668009F2FE7}" type="datetime1">
              <a:rPr lang="cs-CZ" smtClean="0"/>
              <a:t>23.04.2019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84889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183D9-2C25-4832-A928-F2C84E3CE1A3}" type="datetime1">
              <a:rPr lang="cs-CZ" smtClean="0"/>
              <a:t>23.04.2019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47570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D487-EE26-4311-813F-C2930F4FE48C}" type="datetime1">
              <a:rPr lang="cs-CZ" smtClean="0"/>
              <a:t>23.04.2019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08851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94217-AE73-4E7F-AD7F-8783558C1FC6}" type="datetime1">
              <a:rPr lang="cs-CZ" smtClean="0"/>
              <a:t>23.04.2019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07857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DCD68-B20D-474B-BF7F-06724716BD69}" type="datetime1">
              <a:rPr lang="cs-CZ" smtClean="0"/>
              <a:t>23.04.2019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3922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8C729-EE94-4C01-B417-680B51D3AFDA}" type="datetime1">
              <a:rPr lang="cs-CZ" smtClean="0"/>
              <a:t>23.04.2019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70159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2E1C7-0AB3-4D9B-9425-117BB12ADE15}" type="datetime1">
              <a:rPr lang="cs-CZ" smtClean="0"/>
              <a:t>23.04.2019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47540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84FCE-8B86-4F59-873D-CC5E1C3FBCA6}" type="datetime1">
              <a:rPr lang="cs-CZ" smtClean="0"/>
              <a:t>23.04.2019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6284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0AC92-93AB-4DBC-8FCE-7B923D0BAB81}" type="datetime1">
              <a:rPr lang="cs-CZ" smtClean="0"/>
              <a:t>23.04.2019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40792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506B-1EF7-4CBC-9668-E55702D17CC7}" type="datetime1">
              <a:rPr lang="cs-CZ" smtClean="0"/>
              <a:t>23.04.2019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91929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BD135-83C1-4066-B2FD-E68430057C6D}" type="datetime1">
              <a:rPr lang="cs-CZ" smtClean="0"/>
              <a:t>23.04.2019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9677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106F-6C8E-4F93-8B43-00026B6E7E8E}" type="datetime1">
              <a:rPr lang="cs-CZ" smtClean="0"/>
              <a:t>23.04.2019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1323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633F2-1D63-4CA4-AC64-7BE685FFE592}" type="datetime1">
              <a:rPr lang="cs-CZ" smtClean="0"/>
              <a:t>23.04.2019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967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FAC4-3C49-4093-AA8E-DBDE269A89F6}" type="datetime1">
              <a:rPr lang="cs-CZ" smtClean="0"/>
              <a:t>23.04.2019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0586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DB7-D111-4E5C-AE24-3928FDB0DFCD}" type="datetime1">
              <a:rPr lang="cs-CZ" smtClean="0"/>
              <a:t>23.04.2019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8285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B6EE-4C09-4FED-A599-B4A89A6F63FC}" type="datetime1">
              <a:rPr lang="cs-CZ" smtClean="0"/>
              <a:t>23.04.2019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4307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D747D-0B99-4EF8-B32F-D0A6DFB98F4E}" type="datetime1">
              <a:rPr lang="cs-CZ" smtClean="0"/>
              <a:t>23.04.2019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6392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4C559-FD3C-4325-BF9B-4C3EBFF9AEC5}" type="datetime1">
              <a:rPr lang="cs-CZ" smtClean="0"/>
              <a:t>23.04.2019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978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903CC-91E1-4670-9867-B7E7B15653D4}" type="datetime1">
              <a:rPr lang="cs-CZ" smtClean="0"/>
              <a:t>23.04.2019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965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ABD2F-6A3A-4658-9FDE-10DC8D65E6B1}" type="datetime1">
              <a:rPr lang="cs-CZ" smtClean="0"/>
              <a:t>23.04.2019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7504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microsoft.com/office/2007/relationships/hdphoto" Target="../media/hdphoto2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151216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sz="27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 výstavby a rozvoje města</a:t>
            </a: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Ing. Petr Hybner</a:t>
            </a:r>
          </a:p>
          <a:p>
            <a:pPr marL="0" indent="0" algn="ctr">
              <a:buNone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radní pro investice 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48DB-94B2-4744-98D6-3DFBDF4E4F14}" type="datetime1">
              <a:rPr lang="cs-CZ" smtClean="0"/>
              <a:t>23.04.2019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4671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Chodník a zastávka MHD ul. U Koupaliště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644" y="1436213"/>
            <a:ext cx="6408712" cy="510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633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Zázemí Klášterecké kyselky s.r.o. 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0340" y="1544977"/>
            <a:ext cx="5526460" cy="498036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44977"/>
            <a:ext cx="2458616" cy="168247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392725"/>
            <a:ext cx="2458616" cy="162045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5193279"/>
            <a:ext cx="2458616" cy="76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230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Regenerace panelového sídliště - ul. Dlouhá 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516" y="1388440"/>
            <a:ext cx="4332436" cy="191469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2492896"/>
            <a:ext cx="3088600" cy="1764503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4"/>
          <a:srcRect t="15017"/>
          <a:stretch/>
        </p:blipFill>
        <p:spPr>
          <a:xfrm>
            <a:off x="4499992" y="3358751"/>
            <a:ext cx="1988270" cy="3403556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5"/>
          <a:srcRect t="3909"/>
          <a:stretch/>
        </p:blipFill>
        <p:spPr>
          <a:xfrm>
            <a:off x="6639937" y="3360239"/>
            <a:ext cx="1764015" cy="341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42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Rekonstrukce ul. Sadová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700808"/>
            <a:ext cx="8291264" cy="428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442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0B91D-1EC7-42F4-8A6B-4EB0B5668D89}" type="datetime1">
              <a:rPr lang="cs-CZ" smtClean="0"/>
              <a:t>23.04.2019</a:t>
            </a:fld>
            <a:endParaRPr lang="cs-CZ" dirty="0"/>
          </a:p>
        </p:txBody>
      </p:sp>
      <p:sp>
        <p:nvSpPr>
          <p:cNvPr id="4" name="Zástupný symbol pro obsah 1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19442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 finanční</a:t>
            </a:r>
          </a:p>
          <a:p>
            <a:pPr marL="0" indent="0" algn="ctr">
              <a:buNone/>
            </a:pPr>
            <a:endParaRPr lang="cs-CZ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Pavla Zemančíková</a:t>
            </a:r>
          </a:p>
          <a:p>
            <a:pPr marL="0" indent="0" algn="ctr">
              <a:buNone/>
            </a:pPr>
            <a:r>
              <a:rPr lang="cs-CZ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radní pro ekonomiku </a:t>
            </a:r>
          </a:p>
        </p:txBody>
      </p:sp>
    </p:spTree>
    <p:extLst>
      <p:ext uri="{BB962C8B-B14F-4D97-AF65-F5344CB8AC3E}">
        <p14:creationId xmlns:p14="http://schemas.microsoft.com/office/powerpoint/2010/main" val="4251273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/>
          </a:bodyPr>
          <a:lstStyle/>
          <a:p>
            <a: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Rozdělení dotací v dotačním programu</a:t>
            </a:r>
            <a:br>
              <a:rPr lang="cs-CZ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</a:t>
            </a:r>
            <a:r>
              <a:rPr lang="cs-CZ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Podpora </a:t>
            </a:r>
            <a:r>
              <a:rPr lang="cs-CZ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kulturních akcí a projektů pro </a:t>
            </a:r>
            <a:r>
              <a:rPr lang="cs-CZ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rok </a:t>
            </a:r>
            <a:r>
              <a:rPr lang="cs-CZ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2019"</a:t>
            </a:r>
            <a:endParaRPr lang="cs-CZ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6548922"/>
              </p:ext>
            </p:extLst>
          </p:nvPr>
        </p:nvGraphicFramePr>
        <p:xfrm>
          <a:off x="774700" y="2048669"/>
          <a:ext cx="7594600" cy="3629025"/>
        </p:xfrm>
        <a:graphic>
          <a:graphicData uri="http://schemas.openxmlformats.org/drawingml/2006/table">
            <a:tbl>
              <a:tblPr/>
              <a:tblGrid>
                <a:gridCol w="368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4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41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č.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žadatel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název projektu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plánované</a:t>
                      </a:r>
                      <a:b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náklady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požadovaná dotace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Schválená</a:t>
                      </a:r>
                    </a:p>
                    <a:p>
                      <a:pPr algn="ctr" fontAlgn="ctr"/>
                      <a:r>
                        <a:rPr lang="cs-CZ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dotace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podíl dotace na celkových nákladech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Jiří Bauer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Country koza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75.000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53,33%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LOKO-MOTIV, z.s.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Historické cyklovlaky VII. ROČNÍK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430.000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Petr Dvořák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Hvězdy Šlágru v Klášterci nad Ohří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50,00%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Petr Dvořák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Klášterecké filmové léto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 dirty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Štěpán </a:t>
                      </a:r>
                      <a:r>
                        <a:rPr lang="cs-CZ" sz="10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Malast</a:t>
                      </a:r>
                      <a:endParaRPr lang="cs-CZ" sz="10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žádost stažena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 dirty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Stanislav </a:t>
                      </a:r>
                      <a:r>
                        <a:rPr lang="cs-CZ" sz="10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Kotous</a:t>
                      </a:r>
                      <a:endParaRPr lang="cs-CZ" sz="10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Velká přehlídka harmonikářů a heligonkářů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39,13%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SASME Kultura s.r.o.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ČAU PRÁZDNINY FEST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330.045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* 60.000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18,18%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975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* Bude schvalovat ZM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890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ROZBOR HOSPODAŘENÍ MĚSTA </a:t>
            </a:r>
            <a:r>
              <a:rPr lang="cs-C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cs-C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31.03.2019</a:t>
            </a:r>
            <a:endParaRPr lang="cs-C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354623"/>
              </p:ext>
            </p:extLst>
          </p:nvPr>
        </p:nvGraphicFramePr>
        <p:xfrm>
          <a:off x="827585" y="2132854"/>
          <a:ext cx="7560838" cy="3744415"/>
        </p:xfrm>
        <a:graphic>
          <a:graphicData uri="http://schemas.openxmlformats.org/drawingml/2006/table">
            <a:tbl>
              <a:tblPr firstRow="1" firstCol="1" bandRow="1"/>
              <a:tblGrid>
                <a:gridCol w="23928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2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2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26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715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v tis. Kč</a:t>
                      </a:r>
                      <a:endParaRPr lang="cs-CZ" sz="2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Upravený rozpočet </a:t>
                      </a:r>
                      <a:r>
                        <a:rPr lang="cs-CZ" sz="18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2019</a:t>
                      </a:r>
                      <a:endParaRPr lang="cs-CZ" sz="2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Skutečnost </a:t>
                      </a:r>
                      <a:endParaRPr lang="cs-CZ" sz="2400" b="1" dirty="0" smtClean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 31.03.2019</a:t>
                      </a:r>
                      <a:endParaRPr lang="cs-CZ" sz="2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Plnění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7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Daňové příjmy</a:t>
                      </a:r>
                      <a:endParaRPr lang="cs-CZ" sz="2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222.460,0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57.214,0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25,72%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7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Nedaňové příjmy</a:t>
                      </a:r>
                      <a:endParaRPr lang="cs-CZ" sz="2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5.412,5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1.902,6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35,15%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7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Kapitálové příjmy</a:t>
                      </a:r>
                      <a:endParaRPr lang="cs-CZ" sz="2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24.000,0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61,7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0,26%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7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Přijaté transfery</a:t>
                      </a:r>
                      <a:endParaRPr lang="cs-CZ" sz="2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43.911,2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14.196,0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32,33%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7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Příjmy</a:t>
                      </a:r>
                      <a:endParaRPr lang="cs-CZ" sz="2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295.783,7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73.374,3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24,81%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7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Běžné výdaje</a:t>
                      </a:r>
                      <a:endParaRPr lang="cs-CZ" sz="2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246.396,4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58.231,5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23,63%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7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Kapitálové výdaje</a:t>
                      </a:r>
                      <a:endParaRPr lang="cs-CZ" sz="2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213.601,9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11.876,6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5,56%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7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Výdaje</a:t>
                      </a:r>
                      <a:endParaRPr lang="cs-CZ" sz="2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459.998,4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70.108,2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15,24%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7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Saldo Příjmy - Výdaje</a:t>
                      </a:r>
                      <a:endParaRPr lang="cs-CZ" sz="24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-164.214,6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3.266,2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7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Financování</a:t>
                      </a:r>
                      <a:endParaRPr lang="cs-CZ" sz="2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164.214,6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-3.266,2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36613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ROZBOR HOSPODAŘENÍ MĚSTA </a:t>
            </a:r>
            <a:r>
              <a:rPr lang="cs-C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cs-C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31.03. – porovnání</a:t>
            </a:r>
            <a:endParaRPr lang="cs-C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70022"/>
              </p:ext>
            </p:extLst>
          </p:nvPr>
        </p:nvGraphicFramePr>
        <p:xfrm>
          <a:off x="827585" y="2132854"/>
          <a:ext cx="7560838" cy="3283260"/>
        </p:xfrm>
        <a:graphic>
          <a:graphicData uri="http://schemas.openxmlformats.org/drawingml/2006/table">
            <a:tbl>
              <a:tblPr firstRow="1" firstCol="1" bandRow="1"/>
              <a:tblGrid>
                <a:gridCol w="23928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2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2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26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Údaje v tis. Kč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Skutečnost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7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 31.03.2017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 31.03.2018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 31.03.2019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726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Daňové příjmy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44.576,4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55.718,0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57.214,0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726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Nedaňové příjmy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1.476,3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2.031,6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1.902,6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726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Kapitálové příjmy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62,3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850,3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61,7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726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Přijaté transfery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7.083,9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15.339,1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14.196,0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726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Příjmy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53.198,8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73.939,0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73.374,3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726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Běžné výdaje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45.031,5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58.963,2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58.231,5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726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Kapitálové výdaje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16.203,2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7.932,0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11.876,6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726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Výdaje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61.234,7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66.895,2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70.108,2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726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Saldo Příjmy - Výdaje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-8.035,9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7.043,8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3.266,2</a:t>
                      </a: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2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3" name="Graf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0046962"/>
              </p:ext>
            </p:extLst>
          </p:nvPr>
        </p:nvGraphicFramePr>
        <p:xfrm>
          <a:off x="683568" y="1700808"/>
          <a:ext cx="7704856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96967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0B91D-1EC7-42F4-8A6B-4EB0B5668D89}" type="datetime1">
              <a:rPr lang="cs-CZ" smtClean="0"/>
              <a:t>23.04.2019</a:t>
            </a:fld>
            <a:endParaRPr lang="cs-CZ" dirty="0"/>
          </a:p>
        </p:txBody>
      </p:sp>
      <p:sp>
        <p:nvSpPr>
          <p:cNvPr id="4" name="Zástupný symbol pro obsah 1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194421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cs-CZ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 správy majetku a bytového fondu</a:t>
            </a:r>
          </a:p>
          <a:p>
            <a:pPr marL="0" indent="0" algn="ctr">
              <a:buNone/>
            </a:pPr>
            <a:endParaRPr lang="cs-CZ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Pavla Zemančíková</a:t>
            </a:r>
          </a:p>
          <a:p>
            <a:pPr marL="0" indent="0" algn="ctr">
              <a:buNone/>
            </a:pPr>
            <a:r>
              <a:rPr lang="cs-CZ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1035005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Letní kino – rekonstrukce objektů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06897"/>
            <a:ext cx="6347048" cy="476028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806" y="4155416"/>
            <a:ext cx="3177994" cy="238349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406897"/>
            <a:ext cx="1738536" cy="130390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2780928"/>
            <a:ext cx="1739145" cy="130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627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 marL="0" lvl="0" indent="0" algn="ctr">
              <a:buNone/>
            </a:pPr>
            <a:r>
              <a:rPr lang="cs-CZ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PŘEHLED POJIŠTĚNÍ MAJETKU A POJISTNÝCH UDÁLOSTÍ ZA ROK 2018 A </a:t>
            </a:r>
          </a:p>
          <a:p>
            <a:pPr marL="0" lvl="0" indent="0" algn="ctr">
              <a:buNone/>
            </a:pPr>
            <a:r>
              <a:rPr lang="cs-CZ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¼ 2019</a:t>
            </a:r>
          </a:p>
          <a:p>
            <a:pPr marL="0" lvl="0" indent="0">
              <a:buNone/>
            </a:pPr>
            <a:endParaRPr lang="cs-CZ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cs-CZ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Předmětem pojištění jsou budovy, stavby a ostatní movité a nemovité věci v majetku města.</a:t>
            </a:r>
          </a:p>
          <a:p>
            <a:pPr marL="0" lvl="0" indent="0">
              <a:buNone/>
            </a:pPr>
            <a:endParaRPr lang="cs-CZ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cs-CZ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Celkové roční pojištění majetku a odpovědnosti činí 663.812 Kč, celkové roční pojištění vozidel činí 442.540 Kč.</a:t>
            </a:r>
          </a:p>
          <a:p>
            <a:pPr marL="0" lvl="0" indent="0">
              <a:buNone/>
            </a:pPr>
            <a:r>
              <a:rPr lang="cs-CZ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roce 2018 bylo celkem řešeno 23 pojistných událostí, celkové náklady na opravy byly ve výši 260.848,41 Kč a pojistné plnění připsané na účet města bylo v celkové výši 191.706 Kč.</a:t>
            </a:r>
          </a:p>
          <a:p>
            <a:pPr marL="0" lvl="0" indent="0">
              <a:buNone/>
            </a:pPr>
            <a:r>
              <a:rPr lang="cs-CZ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¼ 2019 bylo nahlášeno celkem 8 pojistných událostí.</a:t>
            </a:r>
          </a:p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23.04.2019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79559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7643192" cy="1162050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Poškozená střecha – Zimní stadion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2050" name="Picture 2" descr="U:\OSM\Kenderová\Foto pojistné události\Střecha zimního stadionu - vítr\20190311_1318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40" y="1556792"/>
            <a:ext cx="3600400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text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Výše škody		220.806 Kč</a:t>
            </a: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Spoluúčast		  10.000 Kč</a:t>
            </a: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Pojistné plnění	210.806 Kč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 smtClean="0">
              <a:solidFill>
                <a:prstClr val="black">
                  <a:tint val="75000"/>
                </a:prstClr>
              </a:solidFill>
            </a:endParaRPr>
          </a:p>
          <a:p>
            <a:endParaRPr lang="cs-CZ" dirty="0">
              <a:solidFill>
                <a:prstClr val="black">
                  <a:tint val="75000"/>
                </a:prstClr>
              </a:solidFill>
            </a:endParaRPr>
          </a:p>
          <a:p>
            <a:endParaRPr lang="cs-CZ" dirty="0" smtClean="0">
              <a:solidFill>
                <a:prstClr val="black">
                  <a:tint val="75000"/>
                </a:prstClr>
              </a:solidFill>
            </a:endParaRPr>
          </a:p>
          <a:p>
            <a:endParaRPr lang="cs-CZ" dirty="0">
              <a:solidFill>
                <a:prstClr val="black">
                  <a:tint val="75000"/>
                </a:prstClr>
              </a:solidFill>
            </a:endParaRPr>
          </a:p>
          <a:p>
            <a:endParaRPr lang="cs-CZ" dirty="0" smtClean="0">
              <a:solidFill>
                <a:prstClr val="black">
                  <a:tint val="75000"/>
                </a:prstClr>
              </a:solidFill>
            </a:endParaRPr>
          </a:p>
          <a:p>
            <a:endParaRPr lang="cs-CZ" dirty="0">
              <a:solidFill>
                <a:prstClr val="black">
                  <a:tint val="75000"/>
                </a:prstClr>
              </a:solidFill>
            </a:endParaRPr>
          </a:p>
          <a:p>
            <a:endParaRPr lang="cs-CZ" dirty="0" smtClean="0">
              <a:solidFill>
                <a:prstClr val="black">
                  <a:tint val="75000"/>
                </a:prstClr>
              </a:solidFill>
            </a:endParaRPr>
          </a:p>
          <a:p>
            <a:endParaRPr lang="cs-CZ" dirty="0">
              <a:solidFill>
                <a:prstClr val="black">
                  <a:tint val="75000"/>
                </a:prstClr>
              </a:solidFill>
            </a:endParaRPr>
          </a:p>
          <a:p>
            <a:endParaRPr lang="cs-CZ" dirty="0" smtClean="0">
              <a:solidFill>
                <a:prstClr val="black">
                  <a:tint val="75000"/>
                </a:prstClr>
              </a:solidFill>
            </a:endParaRPr>
          </a:p>
          <a:p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U:\OSM\Kenderová\Foto pojistné události\Střecha zimního stadionu - vítr\20190311_1258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07" y="2996952"/>
            <a:ext cx="3672408" cy="275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6227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692696"/>
            <a:ext cx="8075240" cy="742404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Vandalismus – fasáda na zdravotním středisku ulice Královéhradecká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8" descr="U:\OSM\Kenderová\Foto pojistné události\Fasáda Královéhradecká\IMG_20180426_0926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1556792"/>
            <a:ext cx="3782291" cy="283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symbol pro text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Výše škody		10.734 Kč</a:t>
            </a: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Spoluúčast		  1.000 Kč</a:t>
            </a: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Pojistné plnění	  9.734 Kč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 descr="U:\OSM\Kenderová\Foto pojistné události\Fasáda Královéhradecká\IMG_20180426_0926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96952"/>
            <a:ext cx="4176464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604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273050"/>
            <a:ext cx="7787208" cy="1162050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Vandalismus – posprejování v objektu ul. Chomutovská čp. 206/207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9" descr="E:\sprej klubíčko\P10200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95936" y="1556792"/>
            <a:ext cx="4058883" cy="304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symbol pro text 5"/>
          <p:cNvSpPr>
            <a:spLocks noGrp="1"/>
          </p:cNvSpPr>
          <p:nvPr>
            <p:ph type="body" sz="half" idx="2"/>
          </p:nvPr>
        </p:nvSpPr>
        <p:spPr>
          <a:xfrm>
            <a:off x="395536" y="1412776"/>
            <a:ext cx="3008313" cy="4691063"/>
          </a:xfrm>
        </p:spPr>
        <p:txBody>
          <a:bodyPr/>
          <a:lstStyle/>
          <a:p>
            <a:endParaRPr lang="cs-CZ" dirty="0" smtClean="0"/>
          </a:p>
          <a:p>
            <a:endParaRPr lang="cs-CZ" dirty="0"/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Výše škody		35.632 Kč</a:t>
            </a: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Spoluúčast		  1.000 Kč</a:t>
            </a: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Pojistné plnění	34.632 Kč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 descr="E:\sprej klubíčko\P1020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56992"/>
            <a:ext cx="3374312" cy="253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9679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57200" y="273050"/>
            <a:ext cx="8435280" cy="1162050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Vandalismus – poškození sochy na 1. zastavení ze souboru Sedmi zastavení Panny Marie v zámeckém parku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Výše škody		16.100 Kč</a:t>
            </a: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Spoluúčast		  1.000 Kč</a:t>
            </a: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Pojistné plnění	15.100 Kč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098" name="Picture 2" descr="U:\OSM\Kenderová\Foto pojistné události\Vandalismus - 1. zastavení 26.4.2018\IMG_20180426_14010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556792"/>
            <a:ext cx="4864541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U:\OSM\Kenderová\Foto pojistné události\Vandalismus - 1. zastavení 26.4.2018\IMG_20180426_1354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924944"/>
            <a:ext cx="1841376" cy="3273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3822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28803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7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 komunikace a cestovního ruchu</a:t>
            </a:r>
          </a:p>
          <a:p>
            <a:pPr marL="0" indent="0" algn="ctr">
              <a:buNone/>
            </a:pPr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Mgr. Vojtěch Marvan</a:t>
            </a:r>
          </a:p>
          <a:p>
            <a:pPr marL="0" indent="0" algn="ctr">
              <a:buNone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radní pro komunikaci a cestovní ruch</a:t>
            </a:r>
          </a:p>
          <a:p>
            <a:pPr marL="0" indent="0" algn="ctr">
              <a:buNone/>
            </a:pPr>
            <a:endParaRPr lang="cs-CZ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F6EBF-55F9-43B1-B5C6-D05095B0EC36}" type="datetime1">
              <a:rPr lang="cs-CZ" smtClean="0"/>
              <a:t>23.04.2019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78141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Mgr. Kateřina Šmahelová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edaktorka Kláštereckých novin</a:t>
            </a:r>
          </a:p>
          <a:p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UJEP Ústí nad Labem – ČJ, NJ</a:t>
            </a:r>
          </a:p>
          <a:p>
            <a:endParaRPr lang="cs-CZ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636912"/>
            <a:ext cx="4128992" cy="30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2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obsah 1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Česko-německá výstava</a:t>
            </a:r>
          </a:p>
          <a:p>
            <a:pPr marL="0" indent="0" algn="ctr">
              <a:buNone/>
            </a:pPr>
            <a:r>
              <a:rPr lang="cs-CZ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Lidé – Osudy – Vzpomínky</a:t>
            </a:r>
          </a:p>
          <a:p>
            <a:pPr marL="0" indent="0" algn="ctr">
              <a:buNone/>
            </a:pPr>
            <a:endParaRPr lang="cs-CZ" sz="2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buFontTx/>
              <a:buChar char="-"/>
            </a:pPr>
            <a:r>
              <a:rPr lang="cs-CZ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s-CZ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 1.3.2019 v </a:t>
            </a:r>
            <a:r>
              <a:rPr lang="cs-CZ" sz="22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Grossrückerswalde</a:t>
            </a:r>
            <a:endParaRPr lang="cs-CZ" sz="2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buFontTx/>
              <a:buChar char="-"/>
            </a:pPr>
            <a:r>
              <a:rPr lang="cs-CZ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zájem v Braniborsku</a:t>
            </a:r>
            <a:endParaRPr lang="cs-CZ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buFontTx/>
              <a:buChar char="-"/>
            </a:pPr>
            <a:endParaRPr lang="cs-CZ" sz="2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buFontTx/>
              <a:buChar char="-"/>
            </a:pPr>
            <a:endParaRPr lang="cs-CZ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buFontTx/>
              <a:buChar char="-"/>
            </a:pPr>
            <a:endParaRPr lang="cs-CZ" sz="3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buFontTx/>
              <a:buChar char="-"/>
            </a:pPr>
            <a:endParaRPr lang="cs-CZ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buFontTx/>
              <a:buChar char="-"/>
            </a:pPr>
            <a:endParaRPr lang="cs-CZ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76930"/>
            <a:ext cx="3964320" cy="2633018"/>
          </a:xfrm>
          <a:prstGeom prst="rect">
            <a:avLst/>
          </a:prstGeom>
        </p:spPr>
      </p:pic>
      <p:pic>
        <p:nvPicPr>
          <p:cNvPr id="3074" name="Picture 2" descr="VÃ½sledek obrÃ¡zku pro lidÃ© osudy vzpomÃ­nky klÃ¡Å¡tere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76930"/>
            <a:ext cx="3951070" cy="263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0484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Cena města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 kandidátů dle návrhů veřejnosti, ZM v červnu</a:t>
            </a:r>
            <a:endParaRPr lang="cs-CZ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 descr="VÃ½sledek obrÃ¡zku pro cena mÄsta klÃ¡Å¡ter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096" y="2267021"/>
            <a:ext cx="4965808" cy="385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4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Stavění májky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30. dubna od 15 hodin na náměstí</a:t>
            </a:r>
            <a:endParaRPr lang="cs-CZ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2" name="Picture 4" descr="VÃ½sledek obrÃ¡zku pro mÃ¡jka klÃ¡Å¡tere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454" y="2208118"/>
            <a:ext cx="5923092" cy="3950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4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STADION – oprava střechy po </a:t>
            </a:r>
            <a:r>
              <a:rPr lang="cs-CZ" sz="2500" b="1" dirty="0" err="1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vychřici</a:t>
            </a: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43" b="1006"/>
          <a:stretch/>
        </p:blipFill>
        <p:spPr>
          <a:xfrm>
            <a:off x="457200" y="1412776"/>
            <a:ext cx="5916149" cy="331236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9"/>
          <a:stretch/>
        </p:blipFill>
        <p:spPr>
          <a:xfrm>
            <a:off x="3682752" y="3429000"/>
            <a:ext cx="5004048" cy="293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5325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Pietní akt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 května od 15 hodin na hřbitově</a:t>
            </a:r>
            <a:endParaRPr lang="cs-CZ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074" name="Picture 2" descr="VÃ½sledek obrÃ¡zku pro pietnÃ­ akt klÃ¡Å¡terec nad ohÅÃ­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256241"/>
            <a:ext cx="4896544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63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Prohlídky zámeckého parku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Františkem Kroupou, od května</a:t>
            </a:r>
            <a:endParaRPr lang="cs-CZ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656" y="2183715"/>
            <a:ext cx="5913672" cy="394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00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Denní provoz infocentra a galerie</a:t>
            </a: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 května do září, víkendy 9:00 – 17:00</a:t>
            </a:r>
            <a:endParaRPr lang="cs-CZ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659" y="2204864"/>
            <a:ext cx="5616624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45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Denní provoz pitných pavilonů</a:t>
            </a: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 dubna do září, denně 10:30 – 17:00</a:t>
            </a:r>
            <a:endParaRPr lang="cs-CZ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204864"/>
            <a:ext cx="5616624" cy="374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4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34D9-054C-44CC-95B4-531410F7001C}" type="datetime1">
              <a:rPr lang="cs-CZ" smtClean="0"/>
              <a:t>23.04.2019</a:t>
            </a:fld>
            <a:endParaRPr lang="cs-CZ" dirty="0"/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67544" y="2708920"/>
            <a:ext cx="8229600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7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 sociálních věcí, školství a sportu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PhDr. Jiřina Malastová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13936309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KOLE DĚTEM</a:t>
            </a:r>
          </a:p>
          <a:p>
            <a:pPr marL="0" indent="0" algn="ctr">
              <a:buNone/>
            </a:pP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13.05.2019</a:t>
            </a:r>
          </a:p>
          <a:p>
            <a:pPr marL="0" indent="0" algn="ctr">
              <a:buNone/>
            </a:pPr>
            <a:endParaRPr lang="cs-CZ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v kině </a:t>
            </a:r>
            <a:r>
              <a:rPr lang="cs-CZ" sz="24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Egerie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 proběhnou </a:t>
            </a: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přednášky </a:t>
            </a: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</a:rPr>
              <a:t>Karla </a:t>
            </a:r>
            <a:r>
              <a:rPr lang="cs-CZ" sz="2400" b="1" dirty="0" err="1">
                <a:latin typeface="Verdana" panose="020B0604030504040204" pitchFamily="34" charset="0"/>
                <a:ea typeface="Verdana" panose="020B0604030504040204" pitchFamily="34" charset="0"/>
              </a:rPr>
              <a:t>Zimovčáka</a:t>
            </a: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pro cca 200 žáků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kláštereckých základních škol,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v rámci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veřejné </a:t>
            </a:r>
            <a:r>
              <a:rPr lang="cs-CZ" sz="24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cyklotour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    Na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kole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dětem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sportovní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projekt na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podporu onkologicky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nemocných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dětí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městem projede </a:t>
            </a: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peloton                   30.05.2019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, účastní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se i žáci                                 základních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škol.</a:t>
            </a:r>
          </a:p>
          <a:p>
            <a:pPr marL="0" indent="0">
              <a:buNone/>
            </a:pPr>
            <a:endParaRPr lang="cs-CZ" sz="28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8184" y="4293096"/>
            <a:ext cx="1759282" cy="176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16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cs-CZ" sz="4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KOMUNITNÍ DEN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cs-CZ" sz="4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16.05.2019</a:t>
            </a:r>
          </a:p>
          <a:p>
            <a:pPr>
              <a:buFontTx/>
              <a:buChar char="-"/>
            </a:pPr>
            <a:endParaRPr lang="cs-CZ" sz="2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rámci projektu START proběhne již podruhé zábavné odpoledne plné her a soutěží s názvem 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„START PRO VŠECHNY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součástí doprovodný program dětí z různých organizací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místě bude možno vyzkoušet posuvný simulátor nárazu, automobilový a cyklistický trenažér </a:t>
            </a:r>
          </a:p>
          <a:p>
            <a:pPr>
              <a:buFontTx/>
              <a:buChar char="-"/>
            </a:pPr>
            <a:endParaRPr lang="cs-CZ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3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3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VŠICHNI JSTE SRDEČNĚ ZVÁNI</a:t>
            </a:r>
          </a:p>
          <a:p>
            <a:pPr>
              <a:buFontTx/>
              <a:buChar char="-"/>
            </a:pPr>
            <a:endParaRPr 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endParaRPr lang="cs-CZ" sz="2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endParaRPr lang="cs-CZ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45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cs-CZ" sz="4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KOMUNITNÍ DEN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cs-CZ" sz="4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16.05.2019</a:t>
            </a:r>
          </a:p>
          <a:p>
            <a:pPr>
              <a:buFontTx/>
              <a:buChar char="-"/>
            </a:pPr>
            <a:endParaRPr lang="cs-CZ" sz="2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rámci projektu START proběhne již podruhé zábavné odpoledne plné her a soutěží s názvem 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„START PRO VŠECHNY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součástí doprovodný program dětí z různých organizací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místě bude možno vyzkoušet posuvný simulátor nárazu, automobilový a cyklistický trenažér </a:t>
            </a:r>
          </a:p>
          <a:p>
            <a:pPr>
              <a:buFontTx/>
              <a:buChar char="-"/>
            </a:pPr>
            <a:endParaRPr lang="cs-CZ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3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3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VŠICHNI JSTE SRDEČNĚ ZVÁNI</a:t>
            </a:r>
          </a:p>
          <a:p>
            <a:pPr>
              <a:buFontTx/>
              <a:buChar char="-"/>
            </a:pPr>
            <a:endParaRPr 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endParaRPr lang="cs-CZ" sz="2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endParaRPr lang="cs-CZ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43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POZNÁVÁME SPOLEČNĚ</a:t>
            </a:r>
          </a:p>
          <a:p>
            <a:pPr marL="0" indent="0" algn="ctr">
              <a:buNone/>
            </a:pPr>
            <a:endParaRPr lang="cs-CZ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10000"/>
              </a:lnSpc>
              <a:buFontTx/>
              <a:buChar char="-"/>
            </a:pPr>
            <a:r>
              <a:rPr lang="cs-CZ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16.05.2019, od 14:30 v budově GSOŠ </a:t>
            </a:r>
            <a:r>
              <a:rPr lang="cs-CZ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proběhne pro </a:t>
            </a:r>
            <a:r>
              <a:rPr lang="cs-CZ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seniorskou veřejnost </a:t>
            </a:r>
            <a:r>
              <a:rPr lang="cs-CZ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přednáška</a:t>
            </a:r>
            <a:r>
              <a:rPr lang="cs-CZ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na téma </a:t>
            </a:r>
            <a:r>
              <a:rPr lang="cs-CZ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„Senior v </a:t>
            </a:r>
            <a:r>
              <a:rPr lang="cs-CZ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dopravě“ </a:t>
            </a:r>
            <a:r>
              <a:rPr lang="cs-CZ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zajišťuje </a:t>
            </a:r>
            <a:r>
              <a:rPr lang="cs-CZ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MP a lektor </a:t>
            </a:r>
            <a:r>
              <a:rPr lang="cs-CZ" sz="2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BESIPu</a:t>
            </a:r>
            <a:endParaRPr lang="cs-CZ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10000"/>
              </a:lnSpc>
              <a:buFontTx/>
              <a:buChar char="-"/>
            </a:pPr>
            <a:endParaRPr lang="cs-CZ" sz="26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10000"/>
              </a:lnSpc>
              <a:buFontTx/>
              <a:buChar char="-"/>
            </a:pPr>
            <a:r>
              <a:rPr lang="cs-CZ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slavnostní ukončení 4. ročníku 19.06.2019, od 10:00, v kině </a:t>
            </a:r>
            <a:r>
              <a:rPr lang="cs-CZ" sz="26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Egerie</a:t>
            </a:r>
            <a:endParaRPr lang="cs-CZ" sz="26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10000"/>
              </a:lnSpc>
              <a:buFontTx/>
              <a:buChar char="-"/>
            </a:pPr>
            <a:r>
              <a:rPr lang="cs-CZ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cs-CZ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seminářů navštěvuje 63 seniorů, spolupracuje 30 studentů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cs-CZ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s-CZ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robíhají přípravy dalšího ročníku, v plánu jsou nové semináře </a:t>
            </a:r>
          </a:p>
          <a:p>
            <a:pPr marL="0" indent="0" algn="ctr">
              <a:buNone/>
            </a:pPr>
            <a:endParaRPr lang="cs-CZ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05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BRANNÝ DEN</a:t>
            </a:r>
          </a:p>
          <a:p>
            <a:pPr marL="0" indent="0" algn="ctr">
              <a:buNone/>
            </a:pP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04.06.2019</a:t>
            </a:r>
          </a:p>
          <a:p>
            <a:pPr marL="0" indent="0" algn="ctr">
              <a:buNone/>
            </a:pPr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cs-CZ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 žáky 8. a 9. tříd základních škol organizuje MP ve spolupráci s OSV,  JSDH, PČR, střeleckého klubu AVZO</a:t>
            </a:r>
          </a:p>
          <a:p>
            <a:pPr>
              <a:buFontTx/>
              <a:buChar char="-"/>
            </a:pPr>
            <a:r>
              <a:rPr lang="cs-CZ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základy první pomoci, topografie, překonávání překážek v terénu, řešení krizových situací – požár, nehoda apod.</a:t>
            </a:r>
          </a:p>
          <a:p>
            <a:pPr>
              <a:buFontTx/>
              <a:buChar char="-"/>
            </a:pPr>
            <a:r>
              <a:rPr lang="cs-CZ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komunikace, spolupráce</a:t>
            </a:r>
          </a:p>
          <a:p>
            <a:pPr>
              <a:buFontTx/>
              <a:buChar char="-"/>
            </a:pPr>
            <a:endParaRPr lang="cs-CZ" sz="2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26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AQUAPARK – oprava obkladů</a:t>
            </a: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08101"/>
            <a:ext cx="5698976" cy="427423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872" y="3413404"/>
            <a:ext cx="3923928" cy="294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6236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SPORTU OTEVŘENO</a:t>
            </a:r>
          </a:p>
          <a:p>
            <a:pPr marL="0" indent="0" algn="ctr">
              <a:buNone/>
            </a:pP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22.06.2019</a:t>
            </a:r>
          </a:p>
          <a:p>
            <a:pPr marL="0" indent="0">
              <a:buNone/>
            </a:pPr>
            <a:endParaRPr lang="cs-CZ" sz="2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celoměstský sportovní projekt s cílem představit jaké sporty lze provozovat a kde ve městě sportovat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zapojení 19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sportovních klubů a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organizací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dopoledne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sportovištích ve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městě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odpolední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doprovodný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akce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 jednotlivce i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rodiny</a:t>
            </a:r>
          </a:p>
          <a:p>
            <a:pPr marL="0" indent="0">
              <a:buNone/>
            </a:pPr>
            <a:endParaRPr lang="cs-CZ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" t="7493" r="55512" b="79216"/>
          <a:stretch/>
        </p:blipFill>
        <p:spPr>
          <a:xfrm>
            <a:off x="4073525" y="5348238"/>
            <a:ext cx="4613275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7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STRATEGICKÝ PLÁN</a:t>
            </a:r>
          </a:p>
          <a:p>
            <a:pPr marL="0" indent="0" algn="ctr">
              <a:buNone/>
            </a:pP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SOCIÁLNÍHO ZAČLEŇOVÁNÍ</a:t>
            </a:r>
          </a:p>
          <a:p>
            <a:pPr marL="0" indent="0" algn="ctr">
              <a:buNone/>
            </a:pPr>
            <a:endParaRPr lang="cs-CZ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probíhají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schůzky týkající se vyhodnocení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Strategického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plánu sociálního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začleňování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Klášterec nad Ohří a Vejprty 2016 -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2018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vyhodnocení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provádí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Agentura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pro sociální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začleňování ve spolupráci s OSV</a:t>
            </a:r>
            <a:endParaRPr lang="cs-CZ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cs-CZ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75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SETKÁNÍ SOCIÁLNÍCH PRACOVNÍKŮ </a:t>
            </a:r>
          </a:p>
          <a:p>
            <a:pPr marL="0" indent="0" algn="ctr">
              <a:buNone/>
            </a:pPr>
            <a:endParaRPr lang="cs-CZ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na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začátku března 2019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zorganizoval OSV </a:t>
            </a: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</a:rPr>
              <a:t>pravidelné setkání sociálních pracovníků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městského úřadu, neziskových organizací a pracovníků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Úřadu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práce v Klášterci nad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Ohří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cílem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setkání je </a:t>
            </a: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</a:rPr>
              <a:t>předávání informací o novinkách jednotlivých </a:t>
            </a: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zařízení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, např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. poskytovaných služeb, změny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zákonů, byla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též diskutována absence praktických a odborných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lékařů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další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setkání se uskuteční v září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2019</a:t>
            </a:r>
            <a:endParaRPr lang="cs-CZ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cs-CZ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03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BESEDY PRO SENIORY</a:t>
            </a:r>
          </a:p>
          <a:p>
            <a:pPr marL="0" indent="0" algn="ctr">
              <a:buNone/>
            </a:pPr>
            <a:endParaRPr lang="cs-CZ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pravidelná setkání se seniory od roku 2018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v průběhu března proběhla 2 setkání seniorů se sociální pracovnicí města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do konce roku jsou v plánu další besedy</a:t>
            </a:r>
          </a:p>
          <a:p>
            <a:pPr>
              <a:buFontTx/>
              <a:buChar char="-"/>
            </a:pP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ílem je </a:t>
            </a: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přiblížení činnosti </a:t>
            </a: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</a:rPr>
              <a:t>sociálního odboru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zprostředkování </a:t>
            </a: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</a:rPr>
              <a:t>odborné </a:t>
            </a: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pomoci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, řešení konkrétního problému seniora, ale i žádost směrem k veřejnosti o spolupráci </a:t>
            </a:r>
          </a:p>
          <a:p>
            <a:pPr marL="0" indent="0">
              <a:buNone/>
            </a:pPr>
            <a:endParaRPr lang="cs-CZ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75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SČÍTÁNÍ OSOB</a:t>
            </a:r>
          </a:p>
          <a:p>
            <a:pPr marL="0" indent="0" algn="ctr">
              <a:buNone/>
            </a:pP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BEZ STŘECHY A BEZ BYTU</a:t>
            </a:r>
          </a:p>
          <a:p>
            <a:pPr marL="0" indent="0" algn="ctr">
              <a:buNone/>
            </a:pP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08. – 14.04.2019</a:t>
            </a:r>
          </a:p>
          <a:p>
            <a:pPr marL="0" indent="0" algn="ctr">
              <a:buNone/>
            </a:pPr>
            <a:endParaRPr lang="cs-CZ" sz="19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cs-CZ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celorepubliková akce Výzkumného ústavu práce a sociálních věcí zajistil odbor ve spolupráci s Nadějí, </a:t>
            </a:r>
            <a:r>
              <a:rPr lang="cs-CZ" sz="26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z.s</a:t>
            </a:r>
            <a:r>
              <a:rPr lang="cs-CZ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a MP</a:t>
            </a:r>
          </a:p>
          <a:p>
            <a:pPr>
              <a:buFontTx/>
              <a:buChar char="-"/>
            </a:pPr>
            <a:r>
              <a:rPr lang="cs-CZ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s-CZ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území obce</a:t>
            </a:r>
            <a:r>
              <a:rPr lang="cs-CZ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bylo sečteno celkem </a:t>
            </a:r>
            <a:r>
              <a:rPr lang="cs-CZ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29 osob</a:t>
            </a:r>
            <a:r>
              <a:rPr lang="cs-CZ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bez přístřeší, které navštívily v tomto týdnu noclehárnu, nízkoprahové denní centrum nebo byli zastiženy v terénu. </a:t>
            </a:r>
          </a:p>
          <a:p>
            <a:pPr>
              <a:buFontTx/>
              <a:buChar char="-"/>
            </a:pPr>
            <a:r>
              <a:rPr lang="cs-CZ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Azylovém domě </a:t>
            </a:r>
            <a:r>
              <a:rPr lang="cs-CZ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bylo v době sčítání ubytováno </a:t>
            </a:r>
            <a:r>
              <a:rPr lang="cs-CZ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37 osob včetně dětí</a:t>
            </a:r>
            <a:r>
              <a:rPr lang="cs-CZ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cs-CZ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cs-CZ" sz="2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ýsledky budou k dispozici v červnu 2019</a:t>
            </a:r>
          </a:p>
          <a:p>
            <a:pPr marL="0" indent="0">
              <a:buNone/>
            </a:pPr>
            <a:endParaRPr lang="cs-CZ" sz="2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8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70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SBÍRKA OŠACENÍ</a:t>
            </a:r>
          </a:p>
          <a:p>
            <a:pPr marL="0" indent="0" algn="ctr">
              <a:buNone/>
            </a:pP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08. – 10.04.2019</a:t>
            </a:r>
          </a:p>
          <a:p>
            <a:pPr marL="0" indent="0" algn="ctr">
              <a:buNone/>
            </a:pPr>
            <a:endParaRPr lang="cs-CZ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OSV zajistil pravidelnou sbírku                                   použitého ošacení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, hraček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,                              domácího textilu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nádobí                                                 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a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dalších potřebných věcí                                      ve spolupráci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s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 Diakonií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Broumov</a:t>
            </a:r>
          </a:p>
          <a:p>
            <a:pPr marL="0" indent="0">
              <a:buNone/>
            </a:pP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	DĚKUJEME VŠEM                                                      	  ZA PŘISPĚNÍ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pPr marL="0" indent="0">
              <a:buNone/>
            </a:pPr>
            <a:endParaRPr lang="cs-CZ" sz="2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76"/>
          <a:stretch/>
        </p:blipFill>
        <p:spPr>
          <a:xfrm>
            <a:off x="5796136" y="2348880"/>
            <a:ext cx="2817736" cy="3273227"/>
          </a:xfrm>
          <a:prstGeom prst="rect">
            <a:avLst/>
          </a:prstGeom>
          <a:ln>
            <a:solidFill>
              <a:schemeClr val="tx1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val="79332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BEZPEČNÁ ŠKOLKA</a:t>
            </a:r>
          </a:p>
          <a:p>
            <a:pPr marL="0" indent="0" algn="ctr">
              <a:buNone/>
            </a:pP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29.04.2019, od 15:00</a:t>
            </a:r>
          </a:p>
          <a:p>
            <a:pPr marL="0" indent="0" algn="ctr">
              <a:buNone/>
            </a:pP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dopravní hřiště</a:t>
            </a:r>
          </a:p>
          <a:p>
            <a:pPr marL="0" indent="0" algn="ctr">
              <a:buNone/>
            </a:pPr>
            <a:endParaRPr lang="cs-CZ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pic>
        <p:nvPicPr>
          <p:cNvPr id="6" name="Obrázek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26" y="2780928"/>
            <a:ext cx="4752548" cy="3076575"/>
          </a:xfrm>
          <a:prstGeom prst="rect">
            <a:avLst/>
          </a:prstGeom>
          <a:ln>
            <a:solidFill>
              <a:schemeClr val="tx1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val="70238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ZÁPISY DO ZÁKLADNÍCH ŠKOL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MATEŘSKÉ ŠKOLY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cs-CZ" sz="2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zápisů do ZŠ se zúčastnilo celkem </a:t>
            </a:r>
            <a:r>
              <a:rPr lang="cs-CZ" sz="2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138 dětí</a:t>
            </a:r>
            <a:r>
              <a:rPr lang="cs-CZ" sz="2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         z toho je </a:t>
            </a:r>
            <a:r>
              <a:rPr lang="cs-CZ" sz="2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34 odkladů školní docházky</a:t>
            </a:r>
          </a:p>
          <a:p>
            <a:pPr>
              <a:buFontTx/>
              <a:buChar char="-"/>
            </a:pPr>
            <a:endParaRPr lang="cs-CZ" sz="2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cs-CZ" sz="2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cs-CZ" sz="2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ápis do </a:t>
            </a:r>
            <a:r>
              <a:rPr lang="cs-CZ" sz="2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mateřské školy</a:t>
            </a:r>
            <a:r>
              <a:rPr lang="cs-CZ" sz="2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proběhne                  </a:t>
            </a:r>
            <a:r>
              <a:rPr lang="cs-CZ" sz="2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02. - 03.05.2019, od 10 do 17 hod </a:t>
            </a:r>
            <a:r>
              <a:rPr lang="cs-CZ" sz="2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všech pracovištích</a:t>
            </a:r>
          </a:p>
          <a:p>
            <a:pPr>
              <a:buFontTx/>
              <a:buChar char="-"/>
            </a:pPr>
            <a:endParaRPr lang="cs-CZ" sz="25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43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KLÁŠTERECKÉ ŠKOLY </a:t>
            </a:r>
            <a:r>
              <a:rPr lang="cs-CZ" sz="2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jsou zapojeny do</a:t>
            </a:r>
          </a:p>
          <a:p>
            <a:pPr marL="0" indent="0" algn="ctr">
              <a:buNone/>
            </a:pPr>
            <a:r>
              <a:rPr lang="cs-CZ" sz="20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</a:t>
            </a:r>
            <a:r>
              <a:rPr lang="cs-CZ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s-CZ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Výzkum</a:t>
            </a:r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</a:rPr>
              <a:t>, vývoj a </a:t>
            </a:r>
            <a:r>
              <a:rPr lang="cs-CZ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vzdělávání,</a:t>
            </a:r>
          </a:p>
          <a:p>
            <a:pPr marL="0" indent="0" algn="ctr">
              <a:buNone/>
            </a:pP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výzva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č. 02_18_063 pro </a:t>
            </a:r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</a:rPr>
              <a:t>Šablony II - MRR v prioritní ose 3</a:t>
            </a:r>
            <a:endParaRPr lang="cs-CZ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105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25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/>
          </p:nvPr>
        </p:nvGraphicFramePr>
        <p:xfrm>
          <a:off x="323527" y="2276875"/>
          <a:ext cx="8496945" cy="36954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0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145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ŠKOLA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NÁZEV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HODNOTA  PROJEKTU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PROJEDNÁNO RM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ZAHÁJENÍ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50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ZUŠ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VIVACE - Vzděláváme živě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753 352 Kč</a:t>
                      </a:r>
                      <a:endParaRPr lang="cs-CZ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27.06.2018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01.02.2019</a:t>
                      </a:r>
                      <a:endParaRPr lang="cs-CZ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450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Mateřská škola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Stále se zlepšujeme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1 405 210 Kč</a:t>
                      </a:r>
                      <a:endParaRPr lang="cs-CZ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17.12.2018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01.09.2019</a:t>
                      </a:r>
                      <a:endParaRPr lang="cs-CZ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450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ZŠ Krátká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Společně se zlepšujeme II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2 696 715 Kč</a:t>
                      </a:r>
                      <a:endParaRPr lang="cs-CZ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17.12.2018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01.09.2019</a:t>
                      </a:r>
                      <a:endParaRPr lang="cs-CZ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450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ZŠ </a:t>
                      </a:r>
                      <a:r>
                        <a:rPr lang="cs-CZ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Petlérská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Společné zlepšování výuky II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2 207 483 Kč</a:t>
                      </a:r>
                      <a:endParaRPr lang="cs-CZ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27.03.2019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01.09.2019</a:t>
                      </a:r>
                      <a:endParaRPr lang="cs-CZ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450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ZŠ Školní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Inovace výuky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1 627 328 Kč</a:t>
                      </a:r>
                      <a:endParaRPr lang="cs-CZ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27.03.2019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01.09.2019</a:t>
                      </a:r>
                      <a:endParaRPr lang="cs-CZ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145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CELKEM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8 690 088 Kč</a:t>
                      </a:r>
                      <a:endParaRPr lang="cs-CZ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182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Mgr. Jana VLASTNÍKOVÁ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ze ZŠ Školní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získala 02.04.2019 Cenu náměstka hejtmana za významný přínos ve školství</a:t>
            </a:r>
            <a:endParaRPr lang="cs-CZ" sz="25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565" y="2780928"/>
            <a:ext cx="3554869" cy="3154946"/>
          </a:xfrm>
          <a:prstGeom prst="rect">
            <a:avLst/>
          </a:prstGeom>
          <a:ln>
            <a:solidFill>
              <a:schemeClr val="tx1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val="383433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err="1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Cyklopark</a:t>
            </a: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Královéhradecká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182" y="1412776"/>
            <a:ext cx="4912406" cy="368430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88" y="3885905"/>
            <a:ext cx="3187039" cy="239028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2776"/>
            <a:ext cx="3190617" cy="239296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624309"/>
            <a:ext cx="2309388" cy="1732041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281" y="4612512"/>
            <a:ext cx="2325117" cy="174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9140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FB30D-6401-429F-85D6-0B60686ADF90}" type="datetime1">
              <a:rPr lang="cs-CZ" smtClean="0"/>
              <a:t>23.04.2019</a:t>
            </a:fld>
            <a:endParaRPr lang="cs-CZ" dirty="0"/>
          </a:p>
        </p:txBody>
      </p:sp>
      <p:sp>
        <p:nvSpPr>
          <p:cNvPr id="4" name="Zástupný symbol pro obsah 1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29523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7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 místního hospodářství, </a:t>
            </a:r>
          </a:p>
          <a:p>
            <a:pPr marL="0" indent="0" algn="ctr">
              <a:buNone/>
            </a:pPr>
            <a:r>
              <a:rPr lang="cs-CZ" sz="27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dopravy a životního prostředí</a:t>
            </a:r>
          </a:p>
          <a:p>
            <a:pPr marL="0" indent="0" algn="ctr">
              <a:buNone/>
            </a:pPr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Ing. Jiří Jaroš</a:t>
            </a:r>
          </a:p>
          <a:p>
            <a:pPr marL="0" indent="0" algn="ctr">
              <a:buNone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radní pro místní hospodářství</a:t>
            </a: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6516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121" y="1890217"/>
            <a:ext cx="4548679" cy="341099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630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Úklid za Koreou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cs-CZ" sz="20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cs-CZ" sz="20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před úklidem</a:t>
            </a:r>
            <a:endParaRPr lang="cs-CZ" sz="20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69" y="2945824"/>
            <a:ext cx="4548679" cy="3410525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4275199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530750" y="759166"/>
            <a:ext cx="8229600" cy="5630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Úklid za Koreou</a:t>
            </a:r>
          </a:p>
          <a:p>
            <a:pPr algn="just">
              <a:buFontTx/>
              <a:buChar char="-"/>
            </a:pPr>
            <a:endParaRPr lang="cs-CZ" sz="20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buFontTx/>
              <a:buChar char="-"/>
            </a:pPr>
            <a:r>
              <a:rPr lang="cs-CZ" sz="20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 úklidu</a:t>
            </a:r>
          </a:p>
          <a:p>
            <a:pPr algn="just">
              <a:buFontTx/>
              <a:buChar char="-"/>
            </a:pPr>
            <a:endParaRPr lang="cs-CZ" sz="20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395536" y="2183280"/>
            <a:ext cx="41901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Množství </a:t>
            </a:r>
            <a:r>
              <a:rPr lang="cs-CZ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odpadu: cca </a:t>
            </a:r>
            <a:r>
              <a:rPr lang="cs-CZ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 tun</a:t>
            </a:r>
          </a:p>
          <a:p>
            <a:r>
              <a:rPr lang="cs-CZ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Náklady: </a:t>
            </a:r>
            <a:r>
              <a:rPr lang="cs-CZ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cca </a:t>
            </a:r>
            <a:r>
              <a:rPr lang="cs-CZ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80.000 Kč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" r="33784" b="31849"/>
          <a:stretch/>
        </p:blipFill>
        <p:spPr>
          <a:xfrm>
            <a:off x="4510679" y="1888844"/>
            <a:ext cx="4165777" cy="312433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69" y="2945825"/>
            <a:ext cx="4548679" cy="3410524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45891150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80" b="25980"/>
          <a:stretch/>
        </p:blipFill>
        <p:spPr>
          <a:xfrm>
            <a:off x="4572273" y="2214626"/>
            <a:ext cx="4115443" cy="308658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630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Cesta z města - lávky přes brody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20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Náklady: cca 5.000 Kč</a:t>
            </a:r>
            <a:endParaRPr lang="cs-CZ" sz="2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69" y="2944839"/>
            <a:ext cx="4548679" cy="3411509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366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630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Ukliďme svět, ukliďme Česko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20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Množství odpadu: více než 1 tuna</a:t>
            </a:r>
            <a:endParaRPr lang="cs-CZ" sz="2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53" y="2944836"/>
            <a:ext cx="4555147" cy="341636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815" y="2214626"/>
            <a:ext cx="4115443" cy="308658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46616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630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Kontrola dopravního značení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20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41" y="2636912"/>
            <a:ext cx="4474840" cy="2645758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07"/>
          <a:stretch/>
        </p:blipFill>
        <p:spPr>
          <a:xfrm>
            <a:off x="5109358" y="1556792"/>
            <a:ext cx="3562847" cy="235266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358" y="4029505"/>
            <a:ext cx="3562847" cy="2336293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61799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630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Blokové čištění města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20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481888"/>
            <a:ext cx="3620240" cy="271518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131" y="3548598"/>
            <a:ext cx="3743669" cy="280775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8" t="19550" r="27951" b="5900"/>
          <a:stretch/>
        </p:blipFill>
        <p:spPr>
          <a:xfrm>
            <a:off x="395536" y="1481888"/>
            <a:ext cx="3226757" cy="487446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86329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Rekonstrukce atletického stadionu 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84784"/>
            <a:ext cx="5987008" cy="449025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828" y="3647430"/>
            <a:ext cx="3611893" cy="270892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301" y="1628800"/>
            <a:ext cx="2212388" cy="165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720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KULTURNÍ DŮM - modernizace a dostavba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50574"/>
            <a:ext cx="6468378" cy="290553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8368" y="2960322"/>
            <a:ext cx="3888432" cy="338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590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Zámecký park - terénní schodiště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75482"/>
            <a:ext cx="7260299" cy="408391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94025" y="3059916"/>
            <a:ext cx="4453115" cy="250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399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Oprava parkové zdi ul. Chomutovská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2776"/>
            <a:ext cx="6156176" cy="461713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803229"/>
            <a:ext cx="3250704" cy="243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80613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3851</TotalTime>
  <Words>1351</Words>
  <Application>Microsoft Office PowerPoint</Application>
  <PresentationFormat>Předvádění na obrazovce (4:3)</PresentationFormat>
  <Paragraphs>471</Paragraphs>
  <Slides>56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56</vt:i4>
      </vt:variant>
    </vt:vector>
  </HeadingPairs>
  <TitlesOfParts>
    <vt:vector size="63" baseType="lpstr">
      <vt:lpstr>Arial</vt:lpstr>
      <vt:lpstr>Calibri</vt:lpstr>
      <vt:lpstr>Times New Roman</vt:lpstr>
      <vt:lpstr>Verdana</vt:lpstr>
      <vt:lpstr>Motiv systému Office</vt:lpstr>
      <vt:lpstr>1_Vlastní návrh</vt:lpstr>
      <vt:lpstr>Vlastní návrh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Rozdělení dotací v dotačním programu "Podpora kulturních akcí a projektů pro rok 2019"</vt:lpstr>
      <vt:lpstr>ROZBOR HOSPODAŘENÍ MĚSTA k 31.03.2019</vt:lpstr>
      <vt:lpstr>ROZBOR HOSPODAŘENÍ MĚSTA k 31.03. – porovnání</vt:lpstr>
      <vt:lpstr>Prezentace aplikace PowerPoint</vt:lpstr>
      <vt:lpstr>Prezentace aplikace PowerPoint</vt:lpstr>
      <vt:lpstr>Prezentace aplikace PowerPoint</vt:lpstr>
      <vt:lpstr>Poškozená střecha – Zimní stadion </vt:lpstr>
      <vt:lpstr>Vandalismus – fasáda na zdravotním středisku ulice Královéhradecká</vt:lpstr>
      <vt:lpstr>Vandalismus – posprejování v objektu ul. Chomutovská čp. 206/207</vt:lpstr>
      <vt:lpstr> Vandalismus – poškození sochy na 1. zastavení ze souboru Sedmi zastavení Panny Marie v zámeckém parku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Zásady pro poskytování dotací  z rozpočtu města Klášterce nad Ohří</dc:title>
  <dc:creator>Dlouhá Veronika, Ing.</dc:creator>
  <cp:lastModifiedBy>Dokoupil Vlastimil</cp:lastModifiedBy>
  <cp:revision>397</cp:revision>
  <cp:lastPrinted>2019-04-23T13:11:37Z</cp:lastPrinted>
  <dcterms:created xsi:type="dcterms:W3CDTF">2016-08-10T07:20:46Z</dcterms:created>
  <dcterms:modified xsi:type="dcterms:W3CDTF">2019-04-23T13:12:54Z</dcterms:modified>
</cp:coreProperties>
</file>