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60"/>
  </p:notesMasterIdLst>
  <p:handoutMasterIdLst>
    <p:handoutMasterId r:id="rId61"/>
  </p:handoutMasterIdLst>
  <p:sldIdLst>
    <p:sldId id="256" r:id="rId4"/>
    <p:sldId id="804" r:id="rId5"/>
    <p:sldId id="805" r:id="rId6"/>
    <p:sldId id="806" r:id="rId7"/>
    <p:sldId id="807" r:id="rId8"/>
    <p:sldId id="808" r:id="rId9"/>
    <p:sldId id="809" r:id="rId10"/>
    <p:sldId id="810" r:id="rId11"/>
    <p:sldId id="811" r:id="rId12"/>
    <p:sldId id="812" r:id="rId13"/>
    <p:sldId id="813" r:id="rId14"/>
    <p:sldId id="814" r:id="rId15"/>
    <p:sldId id="815" r:id="rId16"/>
    <p:sldId id="276" r:id="rId17"/>
    <p:sldId id="760" r:id="rId18"/>
    <p:sldId id="761" r:id="rId19"/>
    <p:sldId id="762" r:id="rId20"/>
    <p:sldId id="763" r:id="rId21"/>
    <p:sldId id="642" r:id="rId22"/>
    <p:sldId id="785" r:id="rId23"/>
    <p:sldId id="790" r:id="rId24"/>
    <p:sldId id="791" r:id="rId25"/>
    <p:sldId id="792" r:id="rId26"/>
    <p:sldId id="793" r:id="rId27"/>
    <p:sldId id="257" r:id="rId28"/>
    <p:sldId id="803" r:id="rId29"/>
    <p:sldId id="797" r:id="rId30"/>
    <p:sldId id="796" r:id="rId31"/>
    <p:sldId id="798" r:id="rId32"/>
    <p:sldId id="799" r:id="rId33"/>
    <p:sldId id="800" r:id="rId34"/>
    <p:sldId id="801" r:id="rId35"/>
    <p:sldId id="802" r:id="rId36"/>
    <p:sldId id="262" r:id="rId37"/>
    <p:sldId id="764" r:id="rId38"/>
    <p:sldId id="765" r:id="rId39"/>
    <p:sldId id="766" r:id="rId40"/>
    <p:sldId id="767" r:id="rId41"/>
    <p:sldId id="768" r:id="rId42"/>
    <p:sldId id="769" r:id="rId43"/>
    <p:sldId id="770" r:id="rId44"/>
    <p:sldId id="771" r:id="rId45"/>
    <p:sldId id="772" r:id="rId46"/>
    <p:sldId id="773" r:id="rId47"/>
    <p:sldId id="774" r:id="rId48"/>
    <p:sldId id="775" r:id="rId49"/>
    <p:sldId id="776" r:id="rId50"/>
    <p:sldId id="777" r:id="rId51"/>
    <p:sldId id="778" r:id="rId52"/>
    <p:sldId id="603" r:id="rId53"/>
    <p:sldId id="779" r:id="rId54"/>
    <p:sldId id="780" r:id="rId55"/>
    <p:sldId id="781" r:id="rId56"/>
    <p:sldId id="782" r:id="rId57"/>
    <p:sldId id="783" r:id="rId58"/>
    <p:sldId id="784" r:id="rId59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9771" autoAdjust="0"/>
  </p:normalViewPr>
  <p:slideViewPr>
    <p:cSldViewPr>
      <p:cViewPr varScale="1">
        <p:scale>
          <a:sx n="96" d="100"/>
          <a:sy n="96" d="100"/>
        </p:scale>
        <p:origin x="4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rozbory\&#268;tvrtletn&#237;%20rozbory_porovn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Porovnání příjmů a výdajů </a:t>
            </a:r>
            <a:r>
              <a:rPr lang="cs-CZ" sz="1100">
                <a:latin typeface="Arial" panose="020B0604020202020204" pitchFamily="34" charset="0"/>
                <a:cs typeface="Arial" panose="020B0604020202020204" pitchFamily="34" charset="0"/>
              </a:rPr>
              <a:t>(v tis. Kč)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'1Q'!$A$7</c:f>
              <c:strCache>
                <c:ptCount val="1"/>
                <c:pt idx="0">
                  <c:v>Příjmy</c:v>
                </c:pt>
              </c:strCache>
            </c:strRef>
          </c:tx>
          <c:invertIfNegative val="0"/>
          <c:cat>
            <c:strRef>
              <c:f>'1Q'!$B$2:$D$2</c:f>
              <c:strCache>
                <c:ptCount val="3"/>
                <c:pt idx="0">
                  <c:v>k 31.03.2017</c:v>
                </c:pt>
                <c:pt idx="1">
                  <c:v>k 31.03.2018</c:v>
                </c:pt>
                <c:pt idx="2">
                  <c:v>k 31.03.2019</c:v>
                </c:pt>
              </c:strCache>
            </c:strRef>
          </c:cat>
          <c:val>
            <c:numRef>
              <c:f>'1Q'!$B$7:$D$7</c:f>
              <c:numCache>
                <c:formatCode>General</c:formatCode>
                <c:ptCount val="3"/>
                <c:pt idx="0">
                  <c:v>53198.8</c:v>
                </c:pt>
                <c:pt idx="1">
                  <c:v>73939</c:v>
                </c:pt>
                <c:pt idx="2">
                  <c:v>73374.3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1-49FA-9350-17114169B075}"/>
            </c:ext>
          </c:extLst>
        </c:ser>
        <c:ser>
          <c:idx val="1"/>
          <c:order val="1"/>
          <c:tx>
            <c:strRef>
              <c:f>'1Q'!$A$10</c:f>
              <c:strCache>
                <c:ptCount val="1"/>
                <c:pt idx="0">
                  <c:v>Výdaje</c:v>
                </c:pt>
              </c:strCache>
            </c:strRef>
          </c:tx>
          <c:invertIfNegative val="0"/>
          <c:cat>
            <c:strRef>
              <c:f>'1Q'!$B$2:$D$2</c:f>
              <c:strCache>
                <c:ptCount val="3"/>
                <c:pt idx="0">
                  <c:v>k 31.03.2017</c:v>
                </c:pt>
                <c:pt idx="1">
                  <c:v>k 31.03.2018</c:v>
                </c:pt>
                <c:pt idx="2">
                  <c:v>k 31.03.2019</c:v>
                </c:pt>
              </c:strCache>
            </c:strRef>
          </c:cat>
          <c:val>
            <c:numRef>
              <c:f>'1Q'!$B$10:$D$10</c:f>
              <c:numCache>
                <c:formatCode>General</c:formatCode>
                <c:ptCount val="3"/>
                <c:pt idx="0">
                  <c:v>61234.7</c:v>
                </c:pt>
                <c:pt idx="1">
                  <c:v>66895.199999999997</c:v>
                </c:pt>
                <c:pt idx="2">
                  <c:v>70108.2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1-49FA-9350-17114169B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702464"/>
        <c:axId val="122716544"/>
        <c:axId val="0"/>
      </c:bar3DChart>
      <c:catAx>
        <c:axId val="122702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22716544"/>
        <c:crosses val="autoZero"/>
        <c:auto val="1"/>
        <c:lblAlgn val="ctr"/>
        <c:lblOffset val="100"/>
        <c:noMultiLvlLbl val="0"/>
      </c:catAx>
      <c:valAx>
        <c:axId val="122716544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cs-CZ"/>
          </a:p>
        </c:txPr>
        <c:crossAx val="1227024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6" rIns="94752" bIns="4737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52" tIns="47376" rIns="94752" bIns="4737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48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08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554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2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158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120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959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0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 bude schvalovat ZM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3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64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62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044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07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1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67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23.04.2019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23.04.2019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23.04.2019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23.04.2019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23.04.2019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23.04.2019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23.04.2019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23.04.2019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23.04.2019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23.04.2019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23.04.2019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Chodník a zastávka MHD ul. U Koupaliště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1436213"/>
            <a:ext cx="6408712" cy="51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Zázemí Klášterecké kyselky s.r.o.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340" y="1544977"/>
            <a:ext cx="5526460" cy="49803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4977"/>
            <a:ext cx="2458616" cy="16824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392725"/>
            <a:ext cx="2458616" cy="16204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93279"/>
            <a:ext cx="2458616" cy="7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3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Regenerace panelového sídliště - ul. Dlouhá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16" y="1388440"/>
            <a:ext cx="4332436" cy="19146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92896"/>
            <a:ext cx="3088600" cy="17645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t="15017"/>
          <a:stretch/>
        </p:blipFill>
        <p:spPr>
          <a:xfrm>
            <a:off x="4499992" y="3358751"/>
            <a:ext cx="1988270" cy="34035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t="3909"/>
          <a:stretch/>
        </p:blipFill>
        <p:spPr>
          <a:xfrm>
            <a:off x="6639937" y="3360239"/>
            <a:ext cx="1764015" cy="34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ul. Sadová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291264" cy="42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23.04.2019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kulturních akcí a projektů pro 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548922"/>
              </p:ext>
            </p:extLst>
          </p:nvPr>
        </p:nvGraphicFramePr>
        <p:xfrm>
          <a:off x="774700" y="2048669"/>
          <a:ext cx="7594600" cy="3629025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název projektu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plánované</a:t>
                      </a:r>
                      <a:b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Schválená</a:t>
                      </a:r>
                    </a:p>
                    <a:p>
                      <a:pPr algn="ctr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dotace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dotace na celkových nákladech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Jiří Bauer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Country koza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LOKO-MOTIV, z.s.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Historické cyklovlaky VII. ROČNÍK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Petr Dvořák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Hvězdy Šlágru v Klášterci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Petr Dvořák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Klášterecké filmové léto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Štěpán </a:t>
                      </a:r>
                      <a:r>
                        <a:rPr lang="cs-CZ" sz="10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Malast</a:t>
                      </a:r>
                      <a:endParaRPr lang="cs-CZ" sz="1000" b="0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žádost stažena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Stanislav </a:t>
                      </a:r>
                      <a:r>
                        <a:rPr lang="cs-CZ" sz="10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Kotous</a:t>
                      </a:r>
                      <a:endParaRPr lang="cs-CZ" sz="1000" b="0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 Velká přehlídka harmonikářů a heligonkářů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SASME Kultura s.r.o.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ČAU PRÁZDNINY FEST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330.045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60.000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18,18%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97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Bude schvalovat ZM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9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ROZBOR HOSPODAŘENÍ MĚSTA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31.03.2019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354623"/>
              </p:ext>
            </p:extLst>
          </p:nvPr>
        </p:nvGraphicFramePr>
        <p:xfrm>
          <a:off x="827585" y="2132854"/>
          <a:ext cx="7560838" cy="3744415"/>
        </p:xfrm>
        <a:graphic>
          <a:graphicData uri="http://schemas.openxmlformats.org/drawingml/2006/table">
            <a:tbl>
              <a:tblPr firstRow="1" firstCol="1" bandRow="1"/>
              <a:tblGrid>
                <a:gridCol w="239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Upravený rozpočet </a:t>
                      </a: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31.03.2019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Plnění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222.460,0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57.214,0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25,72%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5.412,5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1.902,6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35,15%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24.000,0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0,26%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43.911,2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14.196,0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32,33%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295.783,7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73.374,3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24,81%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246.396,4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58.231,5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23,63%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213.601,9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11.876,6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5,56%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459.998,4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70.108,2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15,24%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-164.214,6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3.266,2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164.214,6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-3.266,2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66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ROZBOR HOSPODAŘENÍ MĚSTA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31.03. – porovnání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0022"/>
              </p:ext>
            </p:extLst>
          </p:nvPr>
        </p:nvGraphicFramePr>
        <p:xfrm>
          <a:off x="827585" y="2132854"/>
          <a:ext cx="7560838" cy="3283260"/>
        </p:xfrm>
        <a:graphic>
          <a:graphicData uri="http://schemas.openxmlformats.org/drawingml/2006/table">
            <a:tbl>
              <a:tblPr firstRow="1" firstCol="1" bandRow="1"/>
              <a:tblGrid>
                <a:gridCol w="239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00"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Údaje v tis. Kč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Skutečnost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 31.03.2017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 31.03.2018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 31.03.2019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Daňové příjmy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44.576,4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55.718,0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57.214,0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Nedaňové příjmy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1.476,3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2.031,6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1.902,6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Kapitálové příjmy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62,3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850,3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Přijaté transfery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7.083,9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15.339,1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14.196,0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Příjmy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53.198,8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73.939,0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73.374,3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Běžné výdaje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45.031,5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58.963,2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58.231,5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Kapitálové výdaje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16.203,2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7.932,0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11.876,6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Výdaje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61.234,7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66.895,2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70.108,2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Saldo Příjmy - Výdaje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-8.035,9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7.043,8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3.266,2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046962"/>
              </p:ext>
            </p:extLst>
          </p:nvPr>
        </p:nvGraphicFramePr>
        <p:xfrm>
          <a:off x="683568" y="1700808"/>
          <a:ext cx="770485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696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23.04.2019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3500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Letní kino – rekonstrukce objektů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6897"/>
            <a:ext cx="6347048" cy="4760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06" y="4155416"/>
            <a:ext cx="3177994" cy="23834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06897"/>
            <a:ext cx="1738536" cy="13039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80928"/>
            <a:ext cx="1739145" cy="13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cs-CZ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 POJIŠTĚNÍ MAJETKU A POJISTNÝCH UDÁLOSTÍ ZA ROK 2018 A </a:t>
            </a:r>
          </a:p>
          <a:p>
            <a:pPr marL="0" lvl="0" indent="0" algn="ctr">
              <a:buNone/>
            </a:pPr>
            <a:r>
              <a:rPr lang="cs-CZ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¼ 2019</a:t>
            </a:r>
          </a:p>
          <a:p>
            <a:pPr marL="0" lvl="0" indent="0">
              <a:buNone/>
            </a:pPr>
            <a:endParaRPr lang="cs-CZ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Předmětem pojištění jsou budovy, stavby a ostatní movité a nemovité věci v majetku města.</a:t>
            </a:r>
          </a:p>
          <a:p>
            <a:pPr marL="0" lvl="0" indent="0">
              <a:buNone/>
            </a:pPr>
            <a:endParaRPr lang="cs-CZ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Celkové roční pojištění majetku a odpovědnosti činí 663.812 Kč, celkové roční pojištění vozidel činí 442.540 Kč.</a:t>
            </a:r>
          </a:p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 2018 bylo celkem řešeno 23 pojistných událostí, celkové náklady na opravy byly ve výši 260.848,41 Kč a pojistné plnění připsané na účet města bylo v celkové výši 191.706 Kč.</a:t>
            </a:r>
          </a:p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¼ 2019 bylo nahlášeno celkem 8 pojistných událostí.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23.04.2019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95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43192" cy="116205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Poškozená střecha – Zimní stadion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0" name="Picture 2" descr="U:\OSM\Kenderová\Foto pojistné události\Střecha zimního stadionu - vítr\20190311_131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55679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Výše škody		220.806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Spoluúčast		  10.000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Pojistné plnění	210.806 Kč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U:\OSM\Kenderová\Foto pojistné události\Střecha zimního stadionu - vítr\20190311_125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7" y="299695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2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75240" cy="742404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Vandalismus – fasáda na zdravotním středisku ulice Královéhradecká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U:\OSM\Kenderová\Foto pojistné události\Fasáda Královéhradecká\IMG_20180426_092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556792"/>
            <a:ext cx="3782291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Výše škody		10.734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Spoluúčast		  1.000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Pojistné plnění	  9.734 Kč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U:\OSM\Kenderová\Foto pojistné události\Fasáda Královéhradecká\IMG_20180426_092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0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87208" cy="116205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Vandalismus – posprejování v objektu ul. Chomutovská čp. 206/207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E:\sprej klubíčko\P102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556792"/>
            <a:ext cx="4058883" cy="304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008313" cy="4691063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Výše škody		35.632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Spoluúčast		  1.000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Pojistné plnění	34.632 Kč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E:\sprej klubíčko\P102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374312" cy="25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967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Vandalismus – poškození sochy na 1. zastavení ze souboru Sedmi zastavení Panny Marie v zámeckém parku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Výše škody		16.100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Spoluúčast		  1.000 Kč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Pojistné plnění	15.100 Kč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U:\OSM\Kenderová\Foto pojistné události\Vandalismus - 1. zastavení 26.4.2018\IMG_20180426_1401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8645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U:\OSM\Kenderová\Foto pojistné události\Vandalismus - 1. zastavení 26.4.2018\IMG_20180426_135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1841376" cy="327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82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Vojtěch Marvan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23.04.2019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Kateřina Šmahelová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edaktorka Kláštereckých novin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UJEP Ústí nad Labem – ČJ, NJ</a:t>
            </a: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128992" cy="30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Česko-německá výstava</a:t>
            </a:r>
          </a:p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Lidé – Osudy – Vzpomínky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1.3.2019 v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Grossrückerswalde</a:t>
            </a: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zájem v Braniborsku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6930"/>
            <a:ext cx="3964320" cy="2633018"/>
          </a:xfrm>
          <a:prstGeom prst="rect">
            <a:avLst/>
          </a:prstGeom>
        </p:spPr>
      </p:pic>
      <p:pic>
        <p:nvPicPr>
          <p:cNvPr id="3074" name="Picture 2" descr="VÃ½sledek obrÃ¡zku pro lidÃ© osudy vzpomÃ­nky klÃ¡Å¡ter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76930"/>
            <a:ext cx="3951070" cy="26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48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Cena města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kandidátů dle návrhů veřejnosti, ZM v červnu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VÃ½sledek obrÃ¡zku pro cena mÄsta klÃ¡Å¡te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96" y="2267021"/>
            <a:ext cx="4965808" cy="385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Stavění májky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 dubna od 15 hodin na náměstí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VÃ½sledek obrÃ¡zku pro mÃ¡jka klÃ¡Å¡te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54" y="2208118"/>
            <a:ext cx="5923092" cy="39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STADION – oprava střechy po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vychřici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3" b="1006"/>
          <a:stretch/>
        </p:blipFill>
        <p:spPr>
          <a:xfrm>
            <a:off x="457200" y="1412776"/>
            <a:ext cx="5916149" cy="33123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/>
          <a:stretch/>
        </p:blipFill>
        <p:spPr>
          <a:xfrm>
            <a:off x="3682752" y="3429000"/>
            <a:ext cx="5004048" cy="29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Pietní akt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května od 15 hodin na hřbitově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VÃ½sledek obrÃ¡zku pro pietnÃ­ akt klÃ¡Å¡terec nad ohÅÃ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56241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Prohlídky zámeckého parku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Františkem Kroupou, od května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56" y="2183715"/>
            <a:ext cx="5913672" cy="39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Denní provoz infocentra a galerie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května do září, víkendy 9:00 – 17:00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59" y="2204864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Denní provoz pitných pavilonů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dubna do září, denně 10:30 – 17:00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04864"/>
            <a:ext cx="5616624" cy="37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23.04.2019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PhDr. Jiřina Malastová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KOLE DĚTEM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13.05.2019</a:t>
            </a:r>
          </a:p>
          <a:p>
            <a:pPr marL="0" indent="0" algn="ctr">
              <a:buNone/>
            </a:pPr>
            <a:endParaRPr lang="cs-CZ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 kině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Egerie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proběhnou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přednášky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Karla </a:t>
            </a:r>
            <a:r>
              <a:rPr lang="cs-CZ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Zimovčáka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 cca 200 žáků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kláštereckých základních škol,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v rámci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veřejné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cyklotour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Na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kole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dětem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sportovní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projekt na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podporu onkologicky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nemocných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dětí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městem projede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peloton                   30.05.2019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účastní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se i žáci                                 základních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škol.</a:t>
            </a:r>
          </a:p>
          <a:p>
            <a:pPr marL="0" indent="0">
              <a:buNone/>
            </a:pP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4293096"/>
            <a:ext cx="1759282" cy="17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KOMUNITNÍ DEN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cs-CZ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16.05.2019</a:t>
            </a:r>
          </a:p>
          <a:p>
            <a:pPr>
              <a:buFontTx/>
              <a:buChar char="-"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rámci projektu START proběhne již podruhé zábavné odpoledne plné her a soutěží s názvem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„START PRO VŠECHNY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součástí doprovodný program dětí z různých organizací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místě bude možno vyzkoušet posuvný simulátor nárazu, automobilový a cyklistický trenažér </a:t>
            </a:r>
          </a:p>
          <a:p>
            <a:pPr>
              <a:buFontTx/>
              <a:buChar char="-"/>
            </a:pP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3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3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VŠICHNI JSTE SRDEČNĚ ZVÁNI</a:t>
            </a:r>
          </a:p>
          <a:p>
            <a:pPr>
              <a:buFontTx/>
              <a:buChar char="-"/>
            </a:pP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KOMUNITNÍ DEN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cs-CZ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16.05.2019</a:t>
            </a:r>
          </a:p>
          <a:p>
            <a:pPr>
              <a:buFontTx/>
              <a:buChar char="-"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rámci projektu START proběhne již podruhé zábavné odpoledne plné her a soutěží s názvem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„START PRO VŠECHNY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součástí doprovodný program dětí z různých organizací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místě bude možno vyzkoušet posuvný simulátor nárazu, automobilový a cyklistický trenažér </a:t>
            </a:r>
          </a:p>
          <a:p>
            <a:pPr>
              <a:buFontTx/>
              <a:buChar char="-"/>
            </a:pP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3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3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VŠICHNI JSTE SRDEČNĚ ZVÁNI</a:t>
            </a:r>
          </a:p>
          <a:p>
            <a:pPr>
              <a:buFontTx/>
              <a:buChar char="-"/>
            </a:pP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POZNÁVÁME SPOLEČNĚ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16.05.2019, od 14:30 v budově GSOŠ 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proběhne pro </a:t>
            </a: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seniorskou veřejnost </a:t>
            </a: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přednáška</a:t>
            </a: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 téma </a:t>
            </a: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„Senior v </a:t>
            </a: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dopravě“ 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zajišťuje </a:t>
            </a: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 a lektor </a:t>
            </a:r>
            <a:r>
              <a:rPr lang="cs-CZ" sz="2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BESIPu</a:t>
            </a:r>
            <a:endParaRPr lang="cs-CZ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endParaRPr lang="cs-CZ" sz="2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slavnostní ukončení 4. ročníku 19.06.2019, od 10:00, v kině </a:t>
            </a:r>
            <a:r>
              <a:rPr lang="cs-CZ" sz="2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Egerie</a:t>
            </a:r>
            <a:endParaRPr lang="cs-CZ" sz="2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seminářů navštěvuje 63 seniorů, spolupracuje 30 studentů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robíhají přípravy dalšího ročníku, v plánu jsou nové semináře 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BRANNÝ DEN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04.06.2019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žáky 8. a 9. tříd základních škol organizuje MP ve spolupráci s OSV,  JSDH, PČR, střeleckého klubu AVZO</a:t>
            </a:r>
          </a:p>
          <a:p>
            <a:pPr>
              <a:buFontTx/>
              <a:buChar char="-"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základy první pomoci, topografie, překonávání překážek v terénu, řešení krizových situací – požár, nehoda apod.</a:t>
            </a:r>
          </a:p>
          <a:p>
            <a:pPr>
              <a:buFontTx/>
              <a:buChar char="-"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komunikace, spolupráce</a:t>
            </a:r>
          </a:p>
          <a:p>
            <a:pPr>
              <a:buFontTx/>
              <a:buChar char="-"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oprava obkladů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8101"/>
            <a:ext cx="5698976" cy="4274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72" y="3413404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3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SPORTU OTEVŘENO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22.06.2019</a:t>
            </a:r>
          </a:p>
          <a:p>
            <a:pPr marL="0" indent="0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celoměstský sportovní projekt s cílem představit jaké sporty lze provozovat a kde ve městě sportovat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zapojení 19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sportovních klubů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organizací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dopoledne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sportovištích ve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městě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odpolední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doprovodný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akce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jednotlivce i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rodiny</a:t>
            </a:r>
          </a:p>
          <a:p>
            <a:pPr marL="0" indent="0">
              <a:buNone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7493" r="55512" b="79216"/>
          <a:stretch/>
        </p:blipFill>
        <p:spPr>
          <a:xfrm>
            <a:off x="4073525" y="5348238"/>
            <a:ext cx="461327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STRATEGICKÝ PLÁN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SOCIÁLNÍHO ZAČLEŇOVÁNÍ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probíhají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schůzky týkající se vyhodnocení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Strategického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plánu sociálního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začleňování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Klášterec nad Ohří a Vejprty 2016 -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2018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vyhodnocení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provádí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Agentura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pro sociální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začleňování ve spolupráci s OSV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SETKÁNÍ SOCIÁLNÍCH PRACOVNÍKŮ 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na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začátku března 2019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zorganizoval OSV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pravidelné setkání sociálních pracovníků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městského úřadu, neziskových organizací a pracovníků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Úřadu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práce v Klášterci nad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Ohří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cílem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setkání je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předávání informací o novinkách jednotlivých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zařízení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např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. poskytovaných služeb, změny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zákonů, byla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též diskutována absence praktických a odborných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lékařů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další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setkání se uskuteční v září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BESEDY PRO SENIORY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pravidelná setkání se seniory od roku 2018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 průběhu března proběhla 2 setkání seniorů se sociální pracovnicí města</a:t>
            </a: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do konce roku jsou v plánu další besedy</a:t>
            </a:r>
          </a:p>
          <a:p>
            <a:pPr>
              <a:buFontTx/>
              <a:buChar char="-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ílem je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přiblížení činnosti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sociálního odboru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zprostředkování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odborné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pomoci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řešení konkrétního problému seniora, ale i žádost směrem k veřejnosti o spolupráci </a:t>
            </a: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SČÍTÁNÍ OSOB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 STŘECHY A BEZ BYTU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08. – 14.04.2019</a:t>
            </a:r>
          </a:p>
          <a:p>
            <a:pPr marL="0" indent="0" algn="ctr">
              <a:buNone/>
            </a:pPr>
            <a:endParaRPr lang="cs-CZ" sz="1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celorepubliková akce Výzkumného ústavu práce a sociálních věcí zajistil odbor ve spolupráci s Nadějí, </a:t>
            </a:r>
            <a:r>
              <a:rPr lang="cs-CZ" sz="2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z.s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 MP</a:t>
            </a:r>
          </a:p>
          <a:p>
            <a:pPr>
              <a:buFontTx/>
              <a:buChar char="-"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území obce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bylo sečteno celkem </a:t>
            </a: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 osob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bez přístřeší, které navštívily v tomto týdnu noclehárnu, nízkoprahové denní centrum nebo byli zastiženy v terénu. </a:t>
            </a:r>
          </a:p>
          <a:p>
            <a:pPr>
              <a:buFontTx/>
              <a:buChar char="-"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Azylovém domě 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bylo v době sčítání ubytováno </a:t>
            </a: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 osob včetně dětí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ýsledky budou k dispozici v červnu 2019</a:t>
            </a:r>
          </a:p>
          <a:p>
            <a:pPr marL="0" indent="0">
              <a:buNone/>
            </a:pP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SBÍRKA OŠACENÍ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08. – 10.04.2019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OSV zajistil pravidelnou sbírku                                   použitého ošacení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hraček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                             domácího textilu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nádobí                                                 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dalších potřebných věcí                                      ve spolupráci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s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 Diakonií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Broumov</a:t>
            </a:r>
          </a:p>
          <a:p>
            <a:pPr marL="0" indent="0">
              <a:buNone/>
            </a:pPr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DĚKUJEME VŠEM                                                      	  ZA PŘISPĚNÍ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6"/>
          <a:stretch/>
        </p:blipFill>
        <p:spPr>
          <a:xfrm>
            <a:off x="5796136" y="2348880"/>
            <a:ext cx="2817736" cy="3273227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7933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BEZPEČNÁ ŠKOLKA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29.04.2019, od 15:00</a:t>
            </a: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dopravní hřiště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26" y="2780928"/>
            <a:ext cx="4752548" cy="307657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7023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ZÁPISY DO ZÁKLADNÍCH ŠKOL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MATEŘSKÉ ŠKOLY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zápisů do ZŠ se zúčastnilo celkem 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138 dětí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        z toho je 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 odkladů školní docházky</a:t>
            </a:r>
          </a:p>
          <a:p>
            <a:pPr>
              <a:buFontTx/>
              <a:buChar char="-"/>
            </a:pPr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ápis do 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školy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proběhne                  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02. - 03.05.2019, od 10 do 17 hod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všech pracovištích</a:t>
            </a:r>
          </a:p>
          <a:p>
            <a:pPr>
              <a:buFontTx/>
              <a:buChar char="-"/>
            </a:pPr>
            <a:endParaRPr lang="cs-CZ" sz="2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KLÁŠTERECKÉ ŠKOLY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zapojeny do</a:t>
            </a:r>
          </a:p>
          <a:p>
            <a:pPr marL="0" indent="0" algn="ctr"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Výzkum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, vývoj a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vzdělávání,</a:t>
            </a:r>
          </a:p>
          <a:p>
            <a:pPr marL="0" indent="0" algn="ctr"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výzva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č. 02_18_063 pro 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Šablony II - MRR v prioritní ose 3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105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323527" y="2276875"/>
          <a:ext cx="8496945" cy="3695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145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ŠKOLA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NÁZEV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HODNOTA  PROJEKTU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PROJEDNÁNO RM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ZAHÁJENÍ</a:t>
                      </a:r>
                      <a:endParaRPr lang="cs-CZ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5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ZUŠ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VIVACE - Vzděláváme živě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753 352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27.06.2018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01.02.2019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Mateřská škola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Stále se zlepšujeme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1 405 210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17.12.2018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01.09.2019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5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ZŠ Krátká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Společně se zlepšujeme II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2 696 715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17.12.2018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01.09.2019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5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ZŠ </a:t>
                      </a:r>
                      <a:r>
                        <a:rPr lang="cs-CZ" sz="14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Petlérská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Společné zlepšování výuky II</a:t>
                      </a:r>
                      <a:endParaRPr lang="cs-CZ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2 207 483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27.03.2019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01.09.2019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50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ZŠ Školní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Inovace výuky</a:t>
                      </a:r>
                      <a:endParaRPr lang="cs-CZ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1 627 328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27.03.2019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01.09.2019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45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CELKEM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8 690 088 Kč</a:t>
                      </a:r>
                      <a:endParaRPr lang="cs-CZ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cs-CZ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8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Jana VLASTNÍKOVÁ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 ZŠ Školní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získala 02.04.2019 Cenu náměstka hejtmana za významný přínos ve školství</a:t>
            </a: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65" y="2780928"/>
            <a:ext cx="3554869" cy="3154946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8343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Cyklopark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Královéhradecká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82" y="1412776"/>
            <a:ext cx="4912406" cy="36843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8" y="3885905"/>
            <a:ext cx="3187039" cy="2390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3190617" cy="23929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24309"/>
            <a:ext cx="2309388" cy="17320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81" y="4612512"/>
            <a:ext cx="2325117" cy="17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4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23.04.2019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Jiří Jaroš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hospodářství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1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21" y="1890217"/>
            <a:ext cx="4548679" cy="341099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Úklid za Koreou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před úklidem</a:t>
            </a: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9" y="2945824"/>
            <a:ext cx="4548679" cy="34105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7519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Úklid za Koreou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 úklidu</a:t>
            </a:r>
          </a:p>
          <a:p>
            <a:pPr algn="just">
              <a:buFontTx/>
              <a:buChar char="-"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2183280"/>
            <a:ext cx="419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odpadu: cca </a:t>
            </a:r>
            <a:r>
              <a:rPr lang="cs-CZ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tun</a:t>
            </a:r>
          </a:p>
          <a:p>
            <a:r>
              <a:rPr lang="cs-CZ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cca </a:t>
            </a:r>
            <a:r>
              <a:rPr lang="cs-CZ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80.000 Kč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33784" b="31849"/>
          <a:stretch/>
        </p:blipFill>
        <p:spPr>
          <a:xfrm>
            <a:off x="4510679" y="1888844"/>
            <a:ext cx="4165777" cy="312433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9" y="2945825"/>
            <a:ext cx="4548679" cy="34105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58911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0" b="25980"/>
          <a:stretch/>
        </p:blipFill>
        <p:spPr>
          <a:xfrm>
            <a:off x="4572273" y="2214626"/>
            <a:ext cx="4115443" cy="30865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Cesta z města - lávky přes brody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cca 5.000 Kč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9" y="2944839"/>
            <a:ext cx="4548679" cy="34115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366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Ukliďme svět, ukliďme Česko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Množství odpadu: více než 1 tuna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3" y="2944836"/>
            <a:ext cx="4555147" cy="34163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15" y="2214626"/>
            <a:ext cx="4115443" cy="30865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61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Kontrola dopravního značení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1" y="2636912"/>
            <a:ext cx="4474840" cy="264575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7"/>
          <a:stretch/>
        </p:blipFill>
        <p:spPr>
          <a:xfrm>
            <a:off x="5109358" y="1556792"/>
            <a:ext cx="3562847" cy="23526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58" y="4029505"/>
            <a:ext cx="3562847" cy="23362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179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Blokové čištění města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1888"/>
            <a:ext cx="3620240" cy="2715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31" y="3548598"/>
            <a:ext cx="3743669" cy="28077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9550" r="27951" b="5900"/>
          <a:stretch/>
        </p:blipFill>
        <p:spPr>
          <a:xfrm>
            <a:off x="395536" y="1481888"/>
            <a:ext cx="3226757" cy="48744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atletického stadionu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5987008" cy="44902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28" y="3647430"/>
            <a:ext cx="3611893" cy="27089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01" y="1628800"/>
            <a:ext cx="2212388" cy="16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2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 DŮM - modernizace a dostavba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0574"/>
            <a:ext cx="6468378" cy="29055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68" y="2960322"/>
            <a:ext cx="3888432" cy="33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Zámecký park - terénní schodiště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5482"/>
            <a:ext cx="7260299" cy="40839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025" y="3059916"/>
            <a:ext cx="4453115" cy="25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parkové zdi ul. Chomutovská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6156176" cy="4617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03229"/>
            <a:ext cx="3250704" cy="24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61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1351</Words>
  <Application>Microsoft Office PowerPoint</Application>
  <PresentationFormat>Předvádění na obrazovce (4:3)</PresentationFormat>
  <Paragraphs>471</Paragraphs>
  <Slides>56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56</vt:i4>
      </vt:variant>
    </vt:vector>
  </HeadingPairs>
  <TitlesOfParts>
    <vt:vector size="63" baseType="lpstr">
      <vt:lpstr>Arial</vt:lpstr>
      <vt:lpstr>Calibri</vt:lpstr>
      <vt:lpstr>Times New Roman</vt:lpstr>
      <vt:lpstr>Verdana</vt:lpstr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Rozdělení dotací v dotačním programu "Podpora kulturních akcí a projektů pro rok 2019"</vt:lpstr>
      <vt:lpstr>ROZBOR HOSPODAŘENÍ MĚSTA k 31.03.2019</vt:lpstr>
      <vt:lpstr>ROZBOR HOSPODAŘENÍ MĚSTA k 31.03. – porovnání</vt:lpstr>
      <vt:lpstr>Prezentace aplikace PowerPoint</vt:lpstr>
      <vt:lpstr>Prezentace aplikace PowerPoint</vt:lpstr>
      <vt:lpstr>Prezentace aplikace PowerPoint</vt:lpstr>
      <vt:lpstr>Poškozená střecha – Zimní stadion </vt:lpstr>
      <vt:lpstr>Vandalismus – fasáda na zdravotním středisku ulice Královéhradecká</vt:lpstr>
      <vt:lpstr>Vandalismus – posprejování v objektu ul. Chomutovská čp. 206/207</vt:lpstr>
      <vt:lpstr> Vandalismus – poškození sochy na 1. zastavení ze souboru Sedmi zastavení Panny Marie v zámeckém parku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Dokoupil Vlastimil</cp:lastModifiedBy>
  <cp:revision>397</cp:revision>
  <cp:lastPrinted>2019-04-23T13:11:37Z</cp:lastPrinted>
  <dcterms:created xsi:type="dcterms:W3CDTF">2016-08-10T07:20:46Z</dcterms:created>
  <dcterms:modified xsi:type="dcterms:W3CDTF">2019-04-23T13:12:54Z</dcterms:modified>
</cp:coreProperties>
</file>