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6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7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F93E2-2EBE-4353-B0ED-29C72822424C}" type="datetimeFigureOut">
              <a:rPr lang="cs-CZ" smtClean="0"/>
              <a:t>23.06.2021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7415-C91A-470E-A192-7BEEC9A7A1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2757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F93E2-2EBE-4353-B0ED-29C72822424C}" type="datetimeFigureOut">
              <a:rPr lang="cs-CZ" smtClean="0"/>
              <a:t>23.06.2021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7415-C91A-470E-A192-7BEEC9A7A1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463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F93E2-2EBE-4353-B0ED-29C72822424C}" type="datetimeFigureOut">
              <a:rPr lang="cs-CZ" smtClean="0"/>
              <a:t>23.06.2021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7415-C91A-470E-A192-7BEEC9A7A1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0363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09600" y="6501342"/>
            <a:ext cx="2844800" cy="220133"/>
          </a:xfrm>
        </p:spPr>
        <p:txBody>
          <a:bodyPr/>
          <a:lstStyle/>
          <a:p>
            <a:fld id="{36EF93E2-2EBE-4353-B0ED-29C72822424C}" type="datetimeFigureOut">
              <a:rPr lang="cs-CZ" smtClean="0"/>
              <a:t>23.06.2021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165600" y="6501341"/>
            <a:ext cx="3860800" cy="220135"/>
          </a:xfrm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1613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F93E2-2EBE-4353-B0ED-29C72822424C}" type="datetimeFigureOut">
              <a:rPr lang="cs-CZ" smtClean="0"/>
              <a:t>23.06.2021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8145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F93E2-2EBE-4353-B0ED-29C72822424C}" type="datetimeFigureOut">
              <a:rPr lang="cs-CZ" smtClean="0"/>
              <a:t>23.06.2021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20159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F93E2-2EBE-4353-B0ED-29C72822424C}" type="datetimeFigureOut">
              <a:rPr lang="cs-CZ" smtClean="0"/>
              <a:t>23.06.2021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56088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F93E2-2EBE-4353-B0ED-29C72822424C}" type="datetimeFigureOut">
              <a:rPr lang="cs-CZ" smtClean="0"/>
              <a:t>23.06.2021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8215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4175787" y="6453336"/>
            <a:ext cx="4618699" cy="365125"/>
          </a:xfrm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7704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F93E2-2EBE-4353-B0ED-29C72822424C}" type="datetimeFigureOut">
              <a:rPr lang="cs-CZ" smtClean="0"/>
              <a:t>23.06.2021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7415-C91A-470E-A192-7BEEC9A7A1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2866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F93E2-2EBE-4353-B0ED-29C72822424C}" type="datetimeFigureOut">
              <a:rPr lang="cs-CZ" smtClean="0"/>
              <a:t>23.06.2021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7415-C91A-470E-A192-7BEEC9A7A1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4550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F93E2-2EBE-4353-B0ED-29C72822424C}" type="datetimeFigureOut">
              <a:rPr lang="cs-CZ" smtClean="0"/>
              <a:t>23.06.2021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7415-C91A-470E-A192-7BEEC9A7A1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6272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F93E2-2EBE-4353-B0ED-29C72822424C}" type="datetimeFigureOut">
              <a:rPr lang="cs-CZ" smtClean="0"/>
              <a:t>23.06.2021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7415-C91A-470E-A192-7BEEC9A7A1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366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F93E2-2EBE-4353-B0ED-29C72822424C}" type="datetimeFigureOut">
              <a:rPr lang="cs-CZ" smtClean="0"/>
              <a:t>23.06.2021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7415-C91A-470E-A192-7BEEC9A7A1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0134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F93E2-2EBE-4353-B0ED-29C72822424C}" type="datetimeFigureOut">
              <a:rPr lang="cs-CZ" smtClean="0"/>
              <a:t>23.06.2021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7415-C91A-470E-A192-7BEEC9A7A1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4250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F93E2-2EBE-4353-B0ED-29C72822424C}" type="datetimeFigureOut">
              <a:rPr lang="cs-CZ" smtClean="0"/>
              <a:t>23.06.2021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7415-C91A-470E-A192-7BEEC9A7A1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0658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F93E2-2EBE-4353-B0ED-29C72822424C}" type="datetimeFigureOut">
              <a:rPr lang="cs-CZ" smtClean="0"/>
              <a:t>23.06.2021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7415-C91A-470E-A192-7BEEC9A7A1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F93E2-2EBE-4353-B0ED-29C72822424C}" type="datetimeFigureOut">
              <a:rPr lang="cs-CZ" smtClean="0"/>
              <a:t>23.06.2021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87415-C91A-470E-A192-7BEEC9A7A1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472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600" y="6501341"/>
            <a:ext cx="2844800" cy="220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36EF93E2-2EBE-4353-B0ED-29C72822424C}" type="datetimeFigureOut">
              <a:rPr lang="cs-CZ" smtClean="0"/>
              <a:t>23.06.2021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600" y="6501341"/>
            <a:ext cx="3860800" cy="220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400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85562612-4AEA-4644-946C-B66E7D953B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603" y="2234080"/>
            <a:ext cx="9144793" cy="2389839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81FE6DA7-502F-4D6C-8F78-86AEBA2A99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0834" y="2584580"/>
            <a:ext cx="6505706" cy="1763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450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/>
          <a:lstStyle/>
          <a:p>
            <a:pPr algn="ctr"/>
            <a:r>
              <a:rPr lang="cs-CZ" b="1" dirty="0"/>
              <a:t>Další kroky a návrhy řešení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Zřízení pracovní skupiny, která posoudí stávající stav a navrhne možné cesty, resp. rozpracuje návrhy:  </a:t>
            </a:r>
          </a:p>
          <a:p>
            <a:pPr algn="just"/>
            <a:r>
              <a:rPr lang="cs-CZ" dirty="0"/>
              <a:t>Umístění kontejnerů na GASTRO do kontejnerových stání (náhrada kontejneru na SKO). </a:t>
            </a:r>
          </a:p>
          <a:p>
            <a:pPr algn="just"/>
            <a:r>
              <a:rPr lang="cs-CZ" dirty="0"/>
              <a:t>Zřízení Re-use centra (místo, kam mohou lidé odnášet nepotřebné věci, které může ještě někdo další využít) .</a:t>
            </a:r>
          </a:p>
          <a:p>
            <a:pPr algn="just"/>
            <a:r>
              <a:rPr lang="cs-CZ" dirty="0"/>
              <a:t>Lokální změny systému – nádoby na tříděný odpad ve vybraných lokalitách (u RD) – sklo, papír, bio přímo u domu, kontejnerová stání na tříděný odpad – pro zbylé komodity. </a:t>
            </a:r>
          </a:p>
          <a:p>
            <a:pPr algn="just"/>
            <a:r>
              <a:rPr lang="cs-CZ" dirty="0"/>
              <a:t>Zřízení komunitní kompostárny. </a:t>
            </a:r>
          </a:p>
          <a:p>
            <a:pPr algn="just"/>
            <a:r>
              <a:rPr lang="cs-CZ" dirty="0"/>
              <a:t>Zajištění dotřídění </a:t>
            </a:r>
            <a:r>
              <a:rPr lang="cs-CZ" dirty="0" err="1"/>
              <a:t>velkoobjemného</a:t>
            </a:r>
            <a:r>
              <a:rPr lang="cs-CZ" dirty="0"/>
              <a:t> odpadu (vytřídění využitelných částí – skla, dřeva, plastů). </a:t>
            </a:r>
          </a:p>
          <a:p>
            <a:pPr marL="0" indent="0" algn="just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7769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FF055A-8828-4023-8CCF-A6FE35F26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Další kroky a návrhy řešení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4590C3F-CEDB-42FD-9F06-E2AB809F0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8741"/>
            <a:ext cx="10515600" cy="4608222"/>
          </a:xfrm>
        </p:spPr>
        <p:txBody>
          <a:bodyPr/>
          <a:lstStyle/>
          <a:p>
            <a:r>
              <a:rPr lang="cs-CZ" dirty="0"/>
              <a:t>Podpora domácího kompostování. V současné době již bylo poskytnuto cca 300 kompostérů.</a:t>
            </a:r>
          </a:p>
          <a:p>
            <a:r>
              <a:rPr lang="cs-CZ" dirty="0" err="1"/>
              <a:t>Vermikompostování</a:t>
            </a:r>
            <a:r>
              <a:rPr lang="cs-CZ" dirty="0"/>
              <a:t>- využívá schopnosti žížal přeměňovat rostlinné zbytky na velmi kvalitní organické hnojivo – </a:t>
            </a:r>
            <a:r>
              <a:rPr lang="cs-CZ" dirty="0" err="1"/>
              <a:t>vermikompost</a:t>
            </a:r>
            <a:r>
              <a:rPr lang="cs-CZ" dirty="0"/>
              <a:t>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03B10A7-6650-44AA-8CB3-08501BD58B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2485" y="3503927"/>
            <a:ext cx="2241826" cy="2767411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0B8E22C2-731E-4656-9E57-2B3EEB186D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388" y="3503927"/>
            <a:ext cx="5474235" cy="2737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800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D188E966-6F55-435C-A9F8-A3D7E810C5BF}"/>
              </a:ext>
            </a:extLst>
          </p:cNvPr>
          <p:cNvSpPr txBox="1"/>
          <p:nvPr/>
        </p:nvSpPr>
        <p:spPr>
          <a:xfrm>
            <a:off x="2567031" y="2248250"/>
            <a:ext cx="76675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5400" b="1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866768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Analýza odpadového hospodářství města Klášterce nad Ohří a návrh možností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Cíl: Zvýšit množství vytříděného odpadu a snížit množství SKO v ekonomických možnostech města</a:t>
            </a:r>
          </a:p>
        </p:txBody>
      </p:sp>
    </p:spTree>
    <p:extLst>
      <p:ext uri="{BB962C8B-B14F-4D97-AF65-F5344CB8AC3E}">
        <p14:creationId xmlns:p14="http://schemas.microsoft.com/office/powerpoint/2010/main" val="39731202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Míra třídění a průměrná produkce 2020: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Míra třídění v ČR:	 						20 – 40 %</a:t>
            </a:r>
          </a:p>
          <a:p>
            <a:r>
              <a:rPr lang="cs-CZ" dirty="0"/>
              <a:t>Průměrná produkce SKO na 1 obyvatele ČR: 		262 kg</a:t>
            </a:r>
          </a:p>
          <a:p>
            <a:r>
              <a:rPr lang="cs-CZ" dirty="0"/>
              <a:t>Cílová míra třídění v ČR: 					60 %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Míra třídění v Klášterci nad Ohří:				17 %</a:t>
            </a:r>
          </a:p>
          <a:p>
            <a:r>
              <a:rPr lang="cs-CZ" dirty="0"/>
              <a:t>Míra třídění v Klášterci nad Ohří po započtení BIO:	25 %	</a:t>
            </a:r>
          </a:p>
          <a:p>
            <a:r>
              <a:rPr lang="cs-CZ" dirty="0"/>
              <a:t>Průměrná produkce SKO na 1 obyvatele města:		259 kg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9525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057013"/>
            <a:ext cx="10515600" cy="1098958"/>
          </a:xfrm>
        </p:spPr>
        <p:txBody>
          <a:bodyPr/>
          <a:lstStyle/>
          <a:p>
            <a:pPr algn="ctr"/>
            <a:r>
              <a:rPr lang="cs-CZ" b="1" dirty="0"/>
              <a:t>Příjmy a náklady města 2020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Příjmy města z odpadového hospodářství: 			7 000 000 Kč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Náklady města na odpadové hospodářství:			15 000 000 Kč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6241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2788" y="914399"/>
            <a:ext cx="10431011" cy="989901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b="1" dirty="0"/>
              <a:t>Celkové náklady města na odpadové hospodářství při míře třídění 17 %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898" y="2004968"/>
            <a:ext cx="10514901" cy="4155369"/>
          </a:xfrm>
        </p:spPr>
        <p:txBody>
          <a:bodyPr/>
          <a:lstStyle/>
          <a:p>
            <a:pPr marL="0" indent="0" algn="ctr">
              <a:buNone/>
            </a:pPr>
            <a:r>
              <a:rPr lang="cs-CZ" b="1" dirty="0"/>
              <a:t>15 000 000 Kč</a:t>
            </a:r>
          </a:p>
          <a:p>
            <a:pPr marL="0" indent="0">
              <a:buNone/>
            </a:pPr>
            <a:r>
              <a:rPr lang="cs-CZ" dirty="0"/>
              <a:t>	Z toho:</a:t>
            </a:r>
          </a:p>
          <a:p>
            <a:pPr marL="0" indent="0">
              <a:buNone/>
            </a:pPr>
            <a:r>
              <a:rPr lang="cs-CZ" dirty="0"/>
              <a:t>		Náklady na SKO:				9 000 000 Kč</a:t>
            </a:r>
          </a:p>
          <a:p>
            <a:pPr marL="0" indent="0">
              <a:buNone/>
            </a:pPr>
            <a:r>
              <a:rPr lang="cs-CZ" dirty="0"/>
              <a:t>		Náklady na tříděný odpad:		2 500 000 Kč</a:t>
            </a:r>
          </a:p>
          <a:p>
            <a:pPr marL="0" indent="0">
              <a:buNone/>
            </a:pPr>
            <a:r>
              <a:rPr lang="cs-CZ" dirty="0"/>
              <a:t>		Náklady na BRKO:				500 000 Kč</a:t>
            </a:r>
          </a:p>
          <a:p>
            <a:pPr marL="0" indent="0">
              <a:buNone/>
            </a:pPr>
            <a:r>
              <a:rPr lang="cs-CZ" dirty="0"/>
              <a:t>		Náklady na ostatní odpady:		3 000 000 Kč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5954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922789"/>
            <a:ext cx="10515600" cy="121640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Porovnání ročních nákladů na svoz SKO a tříděného odpadu (TO) při různé míře třídění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416029"/>
            <a:ext cx="10515600" cy="3760933"/>
          </a:xfrm>
        </p:spPr>
        <p:txBody>
          <a:bodyPr>
            <a:normAutofit/>
          </a:bodyPr>
          <a:lstStyle/>
          <a:p>
            <a:r>
              <a:rPr lang="cs-CZ" dirty="0"/>
              <a:t>Náklady města na SKO + TO (vč. BRKO) - 17 %:	</a:t>
            </a:r>
            <a:r>
              <a:rPr lang="cs-CZ" b="1" dirty="0"/>
              <a:t>12 000 000</a:t>
            </a:r>
            <a:r>
              <a:rPr lang="cs-CZ" dirty="0"/>
              <a:t>	Kč</a:t>
            </a:r>
          </a:p>
          <a:p>
            <a:r>
              <a:rPr lang="cs-CZ" dirty="0"/>
              <a:t>Náklady města na SKO + TO (vč. BRKO) - 34 %:	</a:t>
            </a:r>
            <a:r>
              <a:rPr lang="cs-CZ" b="1" dirty="0"/>
              <a:t>13 500 000</a:t>
            </a:r>
            <a:r>
              <a:rPr lang="cs-CZ" dirty="0"/>
              <a:t>	Kč</a:t>
            </a:r>
          </a:p>
          <a:p>
            <a:r>
              <a:rPr lang="pl-PL" dirty="0"/>
              <a:t>Náklady města na SKO + TO (vč. BRKO) - 51 %:	</a:t>
            </a:r>
            <a:r>
              <a:rPr lang="pl-PL" b="1" dirty="0"/>
              <a:t>14 900 000</a:t>
            </a:r>
            <a:r>
              <a:rPr lang="pl-PL" dirty="0"/>
              <a:t>	Kč</a:t>
            </a:r>
            <a:endParaRPr lang="cs-CZ" dirty="0"/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r>
              <a:rPr lang="cs-CZ" dirty="0"/>
              <a:t>Je nutné najít kompromis mezi ekologickým chováním (zvýšení třídění) a ekonomickými možnostmi města (udržitelnou míru třídění).</a:t>
            </a:r>
          </a:p>
          <a:p>
            <a:pPr marL="0" indent="0" algn="just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429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0451" y="981512"/>
            <a:ext cx="10783349" cy="1744910"/>
          </a:xfrm>
        </p:spPr>
        <p:txBody>
          <a:bodyPr>
            <a:normAutofit fontScale="90000"/>
          </a:bodyPr>
          <a:lstStyle/>
          <a:p>
            <a:pPr algn="ctr"/>
            <a:br>
              <a:rPr lang="cs-CZ" dirty="0"/>
            </a:br>
            <a:r>
              <a:rPr lang="cs-CZ" b="1" dirty="0"/>
              <a:t>Složení komunálních odpadů v Klášterci nad Ohří</a:t>
            </a:r>
            <a:br>
              <a:rPr lang="cs-CZ" b="1" dirty="0"/>
            </a:br>
            <a:br>
              <a:rPr lang="cs-CZ" b="1" dirty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004969"/>
            <a:ext cx="10515600" cy="4364941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b="1" dirty="0"/>
              <a:t>Směsný komunální odpad + </a:t>
            </a:r>
            <a:r>
              <a:rPr lang="cs-CZ" b="1" dirty="0" err="1"/>
              <a:t>velkoobjemný</a:t>
            </a:r>
            <a:r>
              <a:rPr lang="cs-CZ" b="1" dirty="0"/>
              <a:t> odpad:	83 %</a:t>
            </a:r>
          </a:p>
          <a:p>
            <a:endParaRPr lang="cs-CZ" b="1" dirty="0"/>
          </a:p>
          <a:p>
            <a:r>
              <a:rPr lang="cs-CZ" b="1" dirty="0"/>
              <a:t>Tříděný odpad:							17 %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216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981512"/>
            <a:ext cx="10515600" cy="709176"/>
          </a:xfrm>
        </p:spPr>
        <p:txBody>
          <a:bodyPr/>
          <a:lstStyle/>
          <a:p>
            <a:pPr algn="ctr"/>
            <a:r>
              <a:rPr lang="cs-CZ" b="1" dirty="0"/>
              <a:t>Složení směsného komunálního odpadu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BRKO (</a:t>
            </a:r>
            <a:r>
              <a:rPr lang="cs-CZ" dirty="0" err="1"/>
              <a:t>gastro</a:t>
            </a:r>
            <a:r>
              <a:rPr lang="cs-CZ" dirty="0"/>
              <a:t> odpad + zahradní zeleň? 		34 % (dle analýzy) 									až 45 % (jiné zdroje)</a:t>
            </a:r>
          </a:p>
          <a:p>
            <a:r>
              <a:rPr lang="cs-CZ" dirty="0"/>
              <a:t> Nevyužitelná složka SKO:				20 %</a:t>
            </a:r>
          </a:p>
          <a:p>
            <a:r>
              <a:rPr lang="cs-CZ" dirty="0"/>
              <a:t>Papír, Sklo, Plast, Kartony, Kov, Textil, Elektro: 	30 % </a:t>
            </a:r>
          </a:p>
          <a:p>
            <a:r>
              <a:rPr lang="cs-CZ" dirty="0"/>
              <a:t>Ostatní odpady, které nepatří do SKO (stavební, nebezpečné, infekční), ale lze je odevzdat na sběrném dvoře: 		16 %</a:t>
            </a:r>
          </a:p>
        </p:txBody>
      </p:sp>
    </p:spTree>
    <p:extLst>
      <p:ext uri="{BB962C8B-B14F-4D97-AF65-F5344CB8AC3E}">
        <p14:creationId xmlns:p14="http://schemas.microsoft.com/office/powerpoint/2010/main" val="3702936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71787" y="1098958"/>
            <a:ext cx="10582013" cy="591730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Potenciál navýšení třídění: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0" lvl="3" indent="0">
              <a:buNone/>
            </a:pPr>
            <a:r>
              <a:rPr lang="cs-CZ" dirty="0"/>
              <a:t>					</a:t>
            </a:r>
          </a:p>
          <a:p>
            <a:pPr marL="0" indent="0">
              <a:buNone/>
            </a:pPr>
            <a:r>
              <a:rPr lang="cs-CZ" dirty="0"/>
              <a:t>		VYTŘÍZENO: 		LZE NAVÝŠIT O: 		CÍL:</a:t>
            </a:r>
          </a:p>
          <a:p>
            <a:r>
              <a:rPr lang="cs-CZ" dirty="0"/>
              <a:t>BRKO: 	6 %			o 28 % 			34 %</a:t>
            </a:r>
          </a:p>
          <a:p>
            <a:r>
              <a:rPr lang="cs-CZ" dirty="0"/>
              <a:t>Papír:	5,69 %		o 0,5 % 			6,21 %</a:t>
            </a:r>
          </a:p>
          <a:p>
            <a:r>
              <a:rPr lang="cs-CZ" dirty="0"/>
              <a:t>Plast: 	2,5 %, 		o 7,5 % 			10,33 % 	</a:t>
            </a:r>
          </a:p>
          <a:p>
            <a:r>
              <a:rPr lang="cs-CZ" dirty="0"/>
              <a:t>Sklo: 	2,5 %			o 3 % 				5,6 %</a:t>
            </a:r>
          </a:p>
          <a:p>
            <a:pPr marL="0" indent="0" algn="just">
              <a:buNone/>
            </a:pPr>
            <a:r>
              <a:rPr lang="cs-CZ" dirty="0"/>
              <a:t>Z analýzy vyplývá, že potenciál v třídění využitelných složek je největší u BRKO. </a:t>
            </a:r>
          </a:p>
        </p:txBody>
      </p:sp>
    </p:spTree>
    <p:extLst>
      <p:ext uri="{BB962C8B-B14F-4D97-AF65-F5344CB8AC3E}">
        <p14:creationId xmlns:p14="http://schemas.microsoft.com/office/powerpoint/2010/main" val="159716352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708</Words>
  <Application>Microsoft Office PowerPoint</Application>
  <PresentationFormat>Širokoúhlá obrazovka</PresentationFormat>
  <Paragraphs>58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Verdana</vt:lpstr>
      <vt:lpstr>Motiv Office</vt:lpstr>
      <vt:lpstr>Motiv systému Office</vt:lpstr>
      <vt:lpstr>Prezentace aplikace PowerPoint</vt:lpstr>
      <vt:lpstr>Analýza odpadového hospodářství města Klášterce nad Ohří a návrh možností </vt:lpstr>
      <vt:lpstr>Míra třídění a průměrná produkce 2020:</vt:lpstr>
      <vt:lpstr>Příjmy a náklady města 2020</vt:lpstr>
      <vt:lpstr>Celkové náklady města na odpadové hospodářství při míře třídění 17 %</vt:lpstr>
      <vt:lpstr>Porovnání ročních nákladů na svoz SKO a tříděného odpadu (TO) při různé míře třídění</vt:lpstr>
      <vt:lpstr> Složení komunálních odpadů v Klášterci nad Ohří  </vt:lpstr>
      <vt:lpstr>Složení směsného komunálního odpadu</vt:lpstr>
      <vt:lpstr>Potenciál navýšení třídění:</vt:lpstr>
      <vt:lpstr>Další kroky a návrhy řešení</vt:lpstr>
      <vt:lpstr>Další kroky a návrhy řešení</vt:lpstr>
      <vt:lpstr>Prezentace aplikace PowerPoint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Analýza odpadového hospodářství města Klášterce nad Ohří a návrh možností</dc:title>
  <dc:creator>Kocáb Libor, Ing.</dc:creator>
  <cp:lastModifiedBy>Kodytek David, Mgr.</cp:lastModifiedBy>
  <cp:revision>13</cp:revision>
  <dcterms:created xsi:type="dcterms:W3CDTF">2021-06-04T10:49:23Z</dcterms:created>
  <dcterms:modified xsi:type="dcterms:W3CDTF">2021-06-23T14:37:52Z</dcterms:modified>
</cp:coreProperties>
</file>