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48" r:id="rId2"/>
  </p:sldMasterIdLst>
  <p:notesMasterIdLst>
    <p:notesMasterId r:id="rId45"/>
  </p:notesMasterIdLst>
  <p:handoutMasterIdLst>
    <p:handoutMasterId r:id="rId46"/>
  </p:handoutMasterIdLst>
  <p:sldIdLst>
    <p:sldId id="260" r:id="rId3"/>
    <p:sldId id="373" r:id="rId4"/>
    <p:sldId id="376" r:id="rId5"/>
    <p:sldId id="377" r:id="rId6"/>
    <p:sldId id="378" r:id="rId7"/>
    <p:sldId id="379" r:id="rId8"/>
    <p:sldId id="380" r:id="rId9"/>
    <p:sldId id="381" r:id="rId10"/>
    <p:sldId id="382" r:id="rId11"/>
    <p:sldId id="383" r:id="rId12"/>
    <p:sldId id="374" r:id="rId13"/>
    <p:sldId id="384" r:id="rId14"/>
    <p:sldId id="385" r:id="rId15"/>
    <p:sldId id="375" r:id="rId16"/>
    <p:sldId id="386" r:id="rId17"/>
    <p:sldId id="387" r:id="rId18"/>
    <p:sldId id="388" r:id="rId19"/>
    <p:sldId id="273" r:id="rId20"/>
    <p:sldId id="274" r:id="rId21"/>
    <p:sldId id="356" r:id="rId22"/>
    <p:sldId id="357" r:id="rId23"/>
    <p:sldId id="358" r:id="rId24"/>
    <p:sldId id="360" r:id="rId25"/>
    <p:sldId id="359" r:id="rId26"/>
    <p:sldId id="283" r:id="rId27"/>
    <p:sldId id="361" r:id="rId28"/>
    <p:sldId id="362" r:id="rId29"/>
    <p:sldId id="293" r:id="rId30"/>
    <p:sldId id="364" r:id="rId31"/>
    <p:sldId id="365" r:id="rId32"/>
    <p:sldId id="366" r:id="rId33"/>
    <p:sldId id="367" r:id="rId34"/>
    <p:sldId id="303" r:id="rId35"/>
    <p:sldId id="352" r:id="rId36"/>
    <p:sldId id="353" r:id="rId37"/>
    <p:sldId id="354" r:id="rId38"/>
    <p:sldId id="355" r:id="rId39"/>
    <p:sldId id="313" r:id="rId40"/>
    <p:sldId id="332" r:id="rId41"/>
    <p:sldId id="333" r:id="rId42"/>
    <p:sldId id="334" r:id="rId43"/>
    <p:sldId id="372" r:id="rId44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6F3570-0E8D-3044-8923-EC784FBB2B48}">
          <p14:sldIdLst>
            <p14:sldId id="260"/>
            <p14:sldId id="373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74"/>
            <p14:sldId id="384"/>
            <p14:sldId id="385"/>
            <p14:sldId id="375"/>
            <p14:sldId id="386"/>
            <p14:sldId id="387"/>
            <p14:sldId id="388"/>
            <p14:sldId id="273"/>
            <p14:sldId id="274"/>
            <p14:sldId id="356"/>
            <p14:sldId id="357"/>
            <p14:sldId id="358"/>
            <p14:sldId id="360"/>
            <p14:sldId id="359"/>
            <p14:sldId id="283"/>
            <p14:sldId id="361"/>
            <p14:sldId id="362"/>
            <p14:sldId id="293"/>
            <p14:sldId id="364"/>
            <p14:sldId id="365"/>
            <p14:sldId id="366"/>
            <p14:sldId id="367"/>
            <p14:sldId id="303"/>
            <p14:sldId id="352"/>
            <p14:sldId id="353"/>
            <p14:sldId id="354"/>
            <p14:sldId id="355"/>
            <p14:sldId id="313"/>
            <p14:sldId id="332"/>
            <p14:sldId id="333"/>
            <p14:sldId id="334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15A"/>
    <a:srgbClr val="005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47" autoAdjust="0"/>
    <p:restoredTop sz="96327" autoAdjust="0"/>
  </p:normalViewPr>
  <p:slideViewPr>
    <p:cSldViewPr snapToGrid="0">
      <p:cViewPr varScale="1">
        <p:scale>
          <a:sx n="105" d="100"/>
          <a:sy n="105" d="100"/>
        </p:scale>
        <p:origin x="403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4096" y="176"/>
      </p:cViewPr>
      <p:guideLst>
        <p:guide orient="horz" pos="3224"/>
        <p:guide pos="2236"/>
      </p:guideLst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554B"/>
                </a:solidFill>
                <a:latin typeface="+mn-lt"/>
                <a:ea typeface="+mn-ea"/>
                <a:cs typeface="+mn-cs"/>
              </a:defRPr>
            </a:pPr>
            <a:r>
              <a:rPr lang="cs-CZ" sz="1400" b="1">
                <a:solidFill>
                  <a:srgbClr val="0055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Obsazenost NB prostor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554B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List1!$B$3</c:f>
              <c:strCache>
                <c:ptCount val="1"/>
                <c:pt idx="0">
                  <c:v>NB celkem</c:v>
                </c:pt>
              </c:strCache>
            </c:strRef>
          </c:tx>
          <c:spPr>
            <a:solidFill>
              <a:srgbClr val="E6215A"/>
            </a:solidFill>
            <a:ln>
              <a:noFill/>
            </a:ln>
            <a:effectLst/>
            <a:sp3d/>
          </c:spPr>
          <c:invertIfNegative val="0"/>
          <c:cat>
            <c:strRef>
              <c:f>List1!$A$4:$A$10</c:f>
              <c:strCache>
                <c:ptCount val="7"/>
                <c:pt idx="0">
                  <c:v>Sadová 528</c:v>
                </c:pt>
                <c:pt idx="1">
                  <c:v>Královéhradecká 418</c:v>
                </c:pt>
                <c:pt idx="2">
                  <c:v>Budovatelská 486</c:v>
                </c:pt>
                <c:pt idx="3">
                  <c:v>Polní 683</c:v>
                </c:pt>
                <c:pt idx="4">
                  <c:v>Zahradní 10</c:v>
                </c:pt>
                <c:pt idx="5">
                  <c:v>Chomutovská 206, 207</c:v>
                </c:pt>
                <c:pt idx="6">
                  <c:v>Průmyslová 4</c:v>
                </c:pt>
              </c:strCache>
            </c:strRef>
          </c:cat>
          <c:val>
            <c:numRef>
              <c:f>List1!$B$4:$B$10</c:f>
              <c:numCache>
                <c:formatCode>General</c:formatCode>
                <c:ptCount val="7"/>
                <c:pt idx="0">
                  <c:v>21</c:v>
                </c:pt>
                <c:pt idx="1">
                  <c:v>4</c:v>
                </c:pt>
                <c:pt idx="2">
                  <c:v>17</c:v>
                </c:pt>
                <c:pt idx="3">
                  <c:v>3</c:v>
                </c:pt>
                <c:pt idx="4">
                  <c:v>3</c:v>
                </c:pt>
                <c:pt idx="5">
                  <c:v>20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8E-4EA2-B191-8906803EF3D7}"/>
            </c:ext>
          </c:extLst>
        </c:ser>
        <c:ser>
          <c:idx val="1"/>
          <c:order val="1"/>
          <c:tx>
            <c:strRef>
              <c:f>List1!$C$3</c:f>
              <c:strCache>
                <c:ptCount val="1"/>
                <c:pt idx="0">
                  <c:v>obsazené NB</c:v>
                </c:pt>
              </c:strCache>
            </c:strRef>
          </c:tx>
          <c:spPr>
            <a:solidFill>
              <a:srgbClr val="00554B"/>
            </a:solidFill>
            <a:ln>
              <a:noFill/>
            </a:ln>
            <a:effectLst/>
            <a:sp3d/>
          </c:spPr>
          <c:invertIfNegative val="0"/>
          <c:cat>
            <c:strRef>
              <c:f>List1!$A$4:$A$10</c:f>
              <c:strCache>
                <c:ptCount val="7"/>
                <c:pt idx="0">
                  <c:v>Sadová 528</c:v>
                </c:pt>
                <c:pt idx="1">
                  <c:v>Královéhradecká 418</c:v>
                </c:pt>
                <c:pt idx="2">
                  <c:v>Budovatelská 486</c:v>
                </c:pt>
                <c:pt idx="3">
                  <c:v>Polní 683</c:v>
                </c:pt>
                <c:pt idx="4">
                  <c:v>Zahradní 10</c:v>
                </c:pt>
                <c:pt idx="5">
                  <c:v>Chomutovská 206, 207</c:v>
                </c:pt>
                <c:pt idx="6">
                  <c:v>Průmyslová 4</c:v>
                </c:pt>
              </c:strCache>
            </c:strRef>
          </c:cat>
          <c:val>
            <c:numRef>
              <c:f>List1!$C$4:$C$10</c:f>
              <c:numCache>
                <c:formatCode>General</c:formatCode>
                <c:ptCount val="7"/>
                <c:pt idx="0">
                  <c:v>21</c:v>
                </c:pt>
                <c:pt idx="1">
                  <c:v>4</c:v>
                </c:pt>
                <c:pt idx="2">
                  <c:v>12</c:v>
                </c:pt>
                <c:pt idx="3">
                  <c:v>3</c:v>
                </c:pt>
                <c:pt idx="4">
                  <c:v>3</c:v>
                </c:pt>
                <c:pt idx="5">
                  <c:v>19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8E-4EA2-B191-8906803EF3D7}"/>
            </c:ext>
          </c:extLst>
        </c:ser>
        <c:ser>
          <c:idx val="2"/>
          <c:order val="2"/>
          <c:tx>
            <c:strRef>
              <c:f>List1!$D$3</c:f>
              <c:strCache>
                <c:ptCount val="1"/>
                <c:pt idx="0">
                  <c:v>volné NB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List1!$A$4:$A$10</c:f>
              <c:strCache>
                <c:ptCount val="7"/>
                <c:pt idx="0">
                  <c:v>Sadová 528</c:v>
                </c:pt>
                <c:pt idx="1">
                  <c:v>Královéhradecká 418</c:v>
                </c:pt>
                <c:pt idx="2">
                  <c:v>Budovatelská 486</c:v>
                </c:pt>
                <c:pt idx="3">
                  <c:v>Polní 683</c:v>
                </c:pt>
                <c:pt idx="4">
                  <c:v>Zahradní 10</c:v>
                </c:pt>
                <c:pt idx="5">
                  <c:v>Chomutovská 206, 207</c:v>
                </c:pt>
                <c:pt idx="6">
                  <c:v>Průmyslová 4</c:v>
                </c:pt>
              </c:strCache>
            </c:strRef>
          </c:cat>
          <c:val>
            <c:numRef>
              <c:f>List1!$D$4:$D$10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8E-4EA2-B191-8906803EF3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2067936"/>
        <c:axId val="344236128"/>
        <c:axId val="0"/>
      </c:bar3DChart>
      <c:catAx>
        <c:axId val="36206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cs-CZ"/>
          </a:p>
        </c:txPr>
        <c:crossAx val="344236128"/>
        <c:crosses val="autoZero"/>
        <c:auto val="1"/>
        <c:lblAlgn val="ctr"/>
        <c:lblOffset val="100"/>
        <c:noMultiLvlLbl val="0"/>
      </c:catAx>
      <c:valAx>
        <c:axId val="34423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cs-CZ"/>
          </a:p>
        </c:txPr>
        <c:crossAx val="362067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554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cs-CZ" b="1" dirty="0">
                <a:solidFill>
                  <a:srgbClr val="0055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Složení</a:t>
            </a:r>
            <a:r>
              <a:rPr lang="cs-CZ" b="1" baseline="0" dirty="0">
                <a:solidFill>
                  <a:srgbClr val="0055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</a:t>
            </a:r>
            <a:r>
              <a:rPr lang="cs-CZ" b="1" dirty="0">
                <a:solidFill>
                  <a:srgbClr val="0055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ytového </a:t>
            </a:r>
            <a:r>
              <a:rPr lang="cs-CZ" b="1">
                <a:solidFill>
                  <a:srgbClr val="0055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fondu </a:t>
            </a:r>
            <a:endParaRPr lang="cs-CZ" b="1" dirty="0">
              <a:solidFill>
                <a:srgbClr val="00554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22992344706911635"/>
          <c:y val="1.66545200137825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554B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777777777777778E-2"/>
          <c:y val="0.2825462962962963"/>
          <c:w val="0.93888888888888888"/>
          <c:h val="0.59323818897637792"/>
        </c:manualLayout>
      </c:layout>
      <c:pie3DChart>
        <c:varyColors val="1"/>
        <c:ser>
          <c:idx val="0"/>
          <c:order val="0"/>
          <c:tx>
            <c:strRef>
              <c:f>List2!$B$1:$B$3</c:f>
              <c:strCache>
                <c:ptCount val="3"/>
                <c:pt idx="0">
                  <c:v>Bytový fond Města Klášterce nad Ohří</c:v>
                </c:pt>
                <c:pt idx="2">
                  <c:v>počet bytů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C96-4648-9533-8C0E70F34E00}"/>
              </c:ext>
            </c:extLst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C96-4648-9533-8C0E70F34E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C96-4648-9533-8C0E70F34E00}"/>
              </c:ext>
            </c:extLst>
          </c:dPt>
          <c:dPt>
            <c:idx val="3"/>
            <c:bubble3D val="0"/>
            <c:spPr>
              <a:solidFill>
                <a:srgbClr val="E6215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C96-4648-9533-8C0E70F34E00}"/>
              </c:ext>
            </c:extLst>
          </c:dPt>
          <c:dPt>
            <c:idx val="4"/>
            <c:bubble3D val="0"/>
            <c:spPr>
              <a:solidFill>
                <a:srgbClr val="00554B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C96-4648-9533-8C0E70F34E00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C96-4648-9533-8C0E70F34E00}"/>
              </c:ext>
            </c:extLst>
          </c:dPt>
          <c:cat>
            <c:strRef>
              <c:f>List2!$A$4:$A$9</c:f>
              <c:strCache>
                <c:ptCount val="6"/>
                <c:pt idx="0">
                  <c:v>0+1</c:v>
                </c:pt>
                <c:pt idx="1">
                  <c:v>0+2</c:v>
                </c:pt>
                <c:pt idx="2">
                  <c:v>0+3</c:v>
                </c:pt>
                <c:pt idx="3">
                  <c:v>1+1</c:v>
                </c:pt>
                <c:pt idx="4">
                  <c:v>1+2</c:v>
                </c:pt>
                <c:pt idx="5">
                  <c:v>1+3</c:v>
                </c:pt>
              </c:strCache>
            </c:strRef>
          </c:cat>
          <c:val>
            <c:numRef>
              <c:f>List2!$B$4:$B$9</c:f>
              <c:numCache>
                <c:formatCode>General</c:formatCode>
                <c:ptCount val="6"/>
                <c:pt idx="0">
                  <c:v>6</c:v>
                </c:pt>
                <c:pt idx="1">
                  <c:v>12</c:v>
                </c:pt>
                <c:pt idx="2">
                  <c:v>5</c:v>
                </c:pt>
                <c:pt idx="3">
                  <c:v>37</c:v>
                </c:pt>
                <c:pt idx="4">
                  <c:v>25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C96-4648-9533-8C0E70F34E00}"/>
            </c:ext>
          </c:extLst>
        </c:ser>
        <c:ser>
          <c:idx val="1"/>
          <c:order val="1"/>
          <c:tx>
            <c:strRef>
              <c:f>List2!$C$1:$C$3</c:f>
              <c:strCache>
                <c:ptCount val="3"/>
                <c:pt idx="0">
                  <c:v>Bytový fond Města Klášterce nad Ohří</c:v>
                </c:pt>
                <c:pt idx="2">
                  <c:v>obsazenost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9C96-4648-9533-8C0E70F34E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9C96-4648-9533-8C0E70F34E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9C96-4648-9533-8C0E70F34E0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9C96-4648-9533-8C0E70F34E0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9C96-4648-9533-8C0E70F34E0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9C96-4648-9533-8C0E70F34E00}"/>
              </c:ext>
            </c:extLst>
          </c:dPt>
          <c:cat>
            <c:strRef>
              <c:f>List2!$A$4:$A$9</c:f>
              <c:strCache>
                <c:ptCount val="6"/>
                <c:pt idx="0">
                  <c:v>0+1</c:v>
                </c:pt>
                <c:pt idx="1">
                  <c:v>0+2</c:v>
                </c:pt>
                <c:pt idx="2">
                  <c:v>0+3</c:v>
                </c:pt>
                <c:pt idx="3">
                  <c:v>1+1</c:v>
                </c:pt>
                <c:pt idx="4">
                  <c:v>1+2</c:v>
                </c:pt>
                <c:pt idx="5">
                  <c:v>1+3</c:v>
                </c:pt>
              </c:strCache>
            </c:strRef>
          </c:cat>
          <c:val>
            <c:numRef>
              <c:f>List2!$C$4:$C$9</c:f>
              <c:numCache>
                <c:formatCode>General</c:formatCode>
                <c:ptCount val="6"/>
                <c:pt idx="0">
                  <c:v>6</c:v>
                </c:pt>
                <c:pt idx="1">
                  <c:v>12</c:v>
                </c:pt>
                <c:pt idx="2">
                  <c:v>5</c:v>
                </c:pt>
                <c:pt idx="3">
                  <c:v>37</c:v>
                </c:pt>
                <c:pt idx="4">
                  <c:v>25</c:v>
                </c:pt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9C96-4648-9533-8C0E70F34E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554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cs-CZ" b="1">
                <a:solidFill>
                  <a:srgbClr val="0055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Majetek</a:t>
            </a:r>
            <a:r>
              <a:rPr lang="cs-CZ" b="1" baseline="0">
                <a:solidFill>
                  <a:srgbClr val="0055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 odpovědnost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554B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List1!$A$4</c:f>
              <c:strCache>
                <c:ptCount val="1"/>
                <c:pt idx="0">
                  <c:v>Uhrazené pojistné</c:v>
                </c:pt>
              </c:strCache>
            </c:strRef>
          </c:tx>
          <c:spPr>
            <a:solidFill>
              <a:srgbClr val="E6215A"/>
            </a:solidFill>
            <a:ln>
              <a:noFill/>
            </a:ln>
            <a:effectLst/>
            <a:sp3d/>
          </c:spPr>
          <c:invertIfNegative val="0"/>
          <c:cat>
            <c:strRef>
              <c:f>List1!$B$3:$E$3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do 09/2024</c:v>
                </c:pt>
              </c:strCache>
            </c:strRef>
          </c:cat>
          <c:val>
            <c:numRef>
              <c:f>List1!$B$4:$E$4</c:f>
              <c:numCache>
                <c:formatCode>#\ ##0\ "Kč"</c:formatCode>
                <c:ptCount val="4"/>
                <c:pt idx="0">
                  <c:v>601849</c:v>
                </c:pt>
                <c:pt idx="1">
                  <c:v>507062</c:v>
                </c:pt>
                <c:pt idx="2">
                  <c:v>374233</c:v>
                </c:pt>
                <c:pt idx="3">
                  <c:v>605257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F2-4048-B683-46A7568F1FB6}"/>
            </c:ext>
          </c:extLst>
        </c:ser>
        <c:ser>
          <c:idx val="2"/>
          <c:order val="2"/>
          <c:tx>
            <c:strRef>
              <c:f>List1!$A$6</c:f>
              <c:strCache>
                <c:ptCount val="1"/>
                <c:pt idx="0">
                  <c:v>Výše škod</c:v>
                </c:pt>
              </c:strCache>
            </c:strRef>
          </c:tx>
          <c:spPr>
            <a:solidFill>
              <a:srgbClr val="00554B"/>
            </a:solidFill>
            <a:ln>
              <a:noFill/>
            </a:ln>
            <a:effectLst/>
            <a:sp3d/>
          </c:spPr>
          <c:invertIfNegative val="0"/>
          <c:cat>
            <c:strRef>
              <c:f>List1!$B$3:$E$3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do 09/2024</c:v>
                </c:pt>
              </c:strCache>
            </c:strRef>
          </c:cat>
          <c:val>
            <c:numRef>
              <c:f>List1!$B$6:$E$6</c:f>
              <c:numCache>
                <c:formatCode>#\ ##0\ "Kč"</c:formatCode>
                <c:ptCount val="4"/>
                <c:pt idx="0">
                  <c:v>2025473.86</c:v>
                </c:pt>
                <c:pt idx="1">
                  <c:v>690981.25</c:v>
                </c:pt>
                <c:pt idx="2">
                  <c:v>933588.66</c:v>
                </c:pt>
                <c:pt idx="3">
                  <c:v>712278.8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F2-4048-B683-46A7568F1FB6}"/>
            </c:ext>
          </c:extLst>
        </c:ser>
        <c:ser>
          <c:idx val="4"/>
          <c:order val="4"/>
          <c:tx>
            <c:strRef>
              <c:f>List1!$A$8</c:f>
              <c:strCache>
                <c:ptCount val="1"/>
                <c:pt idx="0">
                  <c:v>Pojistné plnění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List1!$B$3:$E$3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do 09/2024</c:v>
                </c:pt>
              </c:strCache>
            </c:strRef>
          </c:cat>
          <c:val>
            <c:numRef>
              <c:f>List1!$B$8:$E$8</c:f>
              <c:numCache>
                <c:formatCode>#\ ##0\ "Kč"</c:formatCode>
                <c:ptCount val="4"/>
                <c:pt idx="0">
                  <c:v>1941752</c:v>
                </c:pt>
                <c:pt idx="1">
                  <c:v>617091</c:v>
                </c:pt>
                <c:pt idx="2">
                  <c:v>856063</c:v>
                </c:pt>
                <c:pt idx="3">
                  <c:v>601688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F2-4048-B683-46A7568F1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554015608"/>
        <c:axId val="554013808"/>
        <c:axId val="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List1!$A$5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List1!$B$3:$E$3</c15:sqref>
                        </c15:formulaRef>
                      </c:ext>
                    </c:extLst>
                    <c:strCache>
                      <c:ptCount val="4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do 09/2024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List1!$B$5:$E$5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6CF2-4048-B683-46A7568F1FB6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List1!$A$7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List1!$B$3:$E$3</c15:sqref>
                        </c15:formulaRef>
                      </c:ext>
                    </c:extLst>
                    <c:strCache>
                      <c:ptCount val="4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do 09/2024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List1!$B$7:$E$7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CF2-4048-B683-46A7568F1FB6}"/>
                  </c:ext>
                </c:extLst>
              </c15:ser>
            </c15:filteredBarSeries>
          </c:ext>
        </c:extLst>
      </c:bar3DChart>
      <c:catAx>
        <c:axId val="554015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cs-CZ"/>
          </a:p>
        </c:txPr>
        <c:crossAx val="554013808"/>
        <c:crosses val="autoZero"/>
        <c:auto val="1"/>
        <c:lblAlgn val="ctr"/>
        <c:lblOffset val="100"/>
        <c:noMultiLvlLbl val="0"/>
      </c:catAx>
      <c:valAx>
        <c:axId val="55401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&quot;Kč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cs-CZ"/>
          </a:p>
        </c:txPr>
        <c:crossAx val="554015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99-4CCD-A7A6-004A23662F7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99-4CCD-A7A6-004A23662F7F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99-4CCD-A7A6-004A23662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9448576"/>
        <c:axId val="1949080896"/>
        <c:axId val="0"/>
      </c:bar3DChart>
      <c:catAx>
        <c:axId val="177944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49080896"/>
        <c:crosses val="autoZero"/>
        <c:auto val="1"/>
        <c:lblAlgn val="ctr"/>
        <c:lblOffset val="100"/>
        <c:noMultiLvlLbl val="0"/>
      </c:catAx>
      <c:valAx>
        <c:axId val="19490808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794485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554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en-US" b="1">
                <a:solidFill>
                  <a:srgbClr val="00554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Vozidla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554B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List1!$A$20</c:f>
              <c:strCache>
                <c:ptCount val="1"/>
                <c:pt idx="0">
                  <c:v>Uhrazené pojistné</c:v>
                </c:pt>
              </c:strCache>
            </c:strRef>
          </c:tx>
          <c:spPr>
            <a:solidFill>
              <a:srgbClr val="E6215A"/>
            </a:solidFill>
            <a:ln>
              <a:noFill/>
            </a:ln>
            <a:effectLst/>
            <a:sp3d/>
          </c:spPr>
          <c:invertIfNegative val="0"/>
          <c:cat>
            <c:strRef>
              <c:f>List1!$B$19:$E$19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do 09/2024</c:v>
                </c:pt>
              </c:strCache>
            </c:strRef>
          </c:cat>
          <c:val>
            <c:numRef>
              <c:f>List1!$B$20:$E$20</c:f>
              <c:numCache>
                <c:formatCode>#\ ##0\ "Kč"</c:formatCode>
                <c:ptCount val="4"/>
                <c:pt idx="0">
                  <c:v>508495</c:v>
                </c:pt>
                <c:pt idx="1">
                  <c:v>341444</c:v>
                </c:pt>
                <c:pt idx="2">
                  <c:v>317922</c:v>
                </c:pt>
                <c:pt idx="3">
                  <c:v>339140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26-466E-BE0A-11B3ED67164C}"/>
            </c:ext>
          </c:extLst>
        </c:ser>
        <c:ser>
          <c:idx val="2"/>
          <c:order val="2"/>
          <c:tx>
            <c:strRef>
              <c:f>List1!$A$22</c:f>
              <c:strCache>
                <c:ptCount val="1"/>
                <c:pt idx="0">
                  <c:v>Výše škod</c:v>
                </c:pt>
              </c:strCache>
            </c:strRef>
          </c:tx>
          <c:spPr>
            <a:solidFill>
              <a:srgbClr val="00554B"/>
            </a:solidFill>
            <a:ln>
              <a:noFill/>
            </a:ln>
            <a:effectLst/>
            <a:sp3d/>
          </c:spPr>
          <c:invertIfNegative val="0"/>
          <c:cat>
            <c:strRef>
              <c:f>List1!$B$19:$E$19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do 09/2024</c:v>
                </c:pt>
              </c:strCache>
            </c:strRef>
          </c:cat>
          <c:val>
            <c:numRef>
              <c:f>List1!$B$22:$E$22</c:f>
              <c:numCache>
                <c:formatCode>#\ ##0\ "Kč"</c:formatCode>
                <c:ptCount val="4"/>
                <c:pt idx="0">
                  <c:v>84010</c:v>
                </c:pt>
                <c:pt idx="1">
                  <c:v>0</c:v>
                </c:pt>
                <c:pt idx="2">
                  <c:v>10789</c:v>
                </c:pt>
                <c:pt idx="3">
                  <c:v>90580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26-466E-BE0A-11B3ED67164C}"/>
            </c:ext>
          </c:extLst>
        </c:ser>
        <c:ser>
          <c:idx val="4"/>
          <c:order val="4"/>
          <c:tx>
            <c:strRef>
              <c:f>List1!$A$24</c:f>
              <c:strCache>
                <c:ptCount val="1"/>
                <c:pt idx="0">
                  <c:v>Pojistné plnění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List1!$B$19:$E$19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do 09/2024</c:v>
                </c:pt>
              </c:strCache>
            </c:strRef>
          </c:cat>
          <c:val>
            <c:numRef>
              <c:f>List1!$B$24:$E$24</c:f>
              <c:numCache>
                <c:formatCode>#\ ##0\ "Kč"</c:formatCode>
                <c:ptCount val="4"/>
                <c:pt idx="0">
                  <c:v>74420</c:v>
                </c:pt>
                <c:pt idx="1">
                  <c:v>0</c:v>
                </c:pt>
                <c:pt idx="2">
                  <c:v>10789</c:v>
                </c:pt>
                <c:pt idx="3">
                  <c:v>88580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26-466E-BE0A-11B3ED67164C}"/>
            </c:ext>
          </c:extLst>
        </c:ser>
        <c:ser>
          <c:idx val="6"/>
          <c:order val="6"/>
          <c:tx>
            <c:strRef>
              <c:f>List1!$A$26</c:f>
              <c:strCache>
                <c:ptCount val="1"/>
                <c:pt idx="0">
                  <c:v>Bonifikace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List1!$B$19:$E$19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do 09/2024</c:v>
                </c:pt>
              </c:strCache>
            </c:strRef>
          </c:cat>
          <c:val>
            <c:numRef>
              <c:f>List1!$B$26:$E$26</c:f>
              <c:numCache>
                <c:formatCode>#\ ##0\ "Kč"</c:formatCode>
                <c:ptCount val="4"/>
                <c:pt idx="0">
                  <c:v>65352</c:v>
                </c:pt>
                <c:pt idx="1">
                  <c:v>81354</c:v>
                </c:pt>
                <c:pt idx="2">
                  <c:v>88111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26-466E-BE0A-11B3ED6716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555523816"/>
        <c:axId val="555522016"/>
        <c:axId val="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List1!$A$21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List1!$B$19:$E$19</c15:sqref>
                        </c15:formulaRef>
                      </c:ext>
                    </c:extLst>
                    <c:strCache>
                      <c:ptCount val="4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do 09/2024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List1!$B$21:$E$21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8026-466E-BE0A-11B3ED67164C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List1!$A$23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List1!$B$19:$E$19</c15:sqref>
                        </c15:formulaRef>
                      </c:ext>
                    </c:extLst>
                    <c:strCache>
                      <c:ptCount val="4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do 09/2024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List1!$B$23:$E$23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026-466E-BE0A-11B3ED67164C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List1!$A$25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List1!$B$19:$E$19</c15:sqref>
                        </c15:formulaRef>
                      </c:ext>
                    </c:extLst>
                    <c:strCache>
                      <c:ptCount val="4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do 09/2024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List1!$B$25:$E$25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026-466E-BE0A-11B3ED67164C}"/>
                  </c:ext>
                </c:extLst>
              </c15:ser>
            </c15:filteredBarSeries>
          </c:ext>
        </c:extLst>
      </c:bar3DChart>
      <c:catAx>
        <c:axId val="55552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cs-CZ"/>
          </a:p>
        </c:txPr>
        <c:crossAx val="555522016"/>
        <c:crosses val="autoZero"/>
        <c:auto val="1"/>
        <c:lblAlgn val="ctr"/>
        <c:lblOffset val="100"/>
        <c:noMultiLvlLbl val="0"/>
      </c:catAx>
      <c:valAx>
        <c:axId val="55552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\ &quot;Kč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cs-CZ"/>
          </a:p>
        </c:txPr>
        <c:crossAx val="555523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2E6ADE-9E6E-4580-A84F-A016B71C361C}" type="datetimeFigureOut">
              <a:rPr lang="cs-CZ" smtClean="0">
                <a:latin typeface="Verdana" panose="020B0604030504040204" pitchFamily="34" charset="0"/>
              </a:rPr>
              <a:t>12.12.2024</a:t>
            </a:fld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FAB6985-44AF-4C6C-93F0-61D7A05D4C52}" type="slidenum">
              <a:rPr lang="cs-CZ" smtClean="0">
                <a:latin typeface="Verdana" panose="020B0604030504040204" pitchFamily="34" charset="0"/>
              </a:rPr>
              <a:t>‹#›</a:t>
            </a:fld>
            <a:endParaRPr lang="cs-CZ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 b="0" i="0">
                <a:latin typeface="Verdana" panose="020B060403050404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 b="0" i="0">
                <a:latin typeface="Verdana" panose="020B0604030504040204" pitchFamily="34" charset="0"/>
              </a:defRPr>
            </a:lvl1pPr>
          </a:lstStyle>
          <a:p>
            <a:fld id="{84A2E166-AF91-4A2F-9351-1D0B31BEC70C}" type="datetimeFigureOut">
              <a:rPr lang="cs-CZ" smtClean="0"/>
              <a:pPr/>
              <a:t>12.12.2024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 b="0" i="0">
                <a:latin typeface="Verdana" panose="020B060403050404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 b="0" i="0">
                <a:latin typeface="Verdana" panose="020B0604030504040204" pitchFamily="34" charset="0"/>
              </a:defRPr>
            </a:lvl1pPr>
          </a:lstStyle>
          <a:p>
            <a:fld id="{38B3A3D8-E44F-4594-AFB7-B23F203CCBF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184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684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38534-91C5-8684-1F5C-ECB7630DB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4ADEDA9-62D1-9CC9-E139-C18A2A5EF7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CF8E52EE-7249-DF83-CF31-F58A405D0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6762645-4535-C8BE-C031-36A5E9052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pPr/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0442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B02B1F9-DD89-31D7-C411-24B0D65438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2500" y="342000"/>
            <a:ext cx="5183188" cy="79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Nadpis</a:t>
            </a:r>
            <a:endParaRPr lang="cs-CZ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B92AF3F-CCF9-BE54-01C7-6BC4C5E006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2500" y="9576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maximálně</a:t>
            </a:r>
            <a:endParaRPr lang="cs-CZ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B19E1DA-3134-5FF3-FEC9-2EAA0A11FE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00" y="1572224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pět</a:t>
            </a:r>
            <a:endParaRPr lang="cs-CZ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9F2D1D9-D209-EED3-4B95-F58A8E9FE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500" y="21888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cs-CZ" dirty="0"/>
              <a:t>řádků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414D66E-20D8-0116-8AB1-B07FFC9372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500" y="28044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textu</a:t>
            </a:r>
            <a:endParaRPr lang="cs-CZ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F58FDC9-E2AB-C592-EFBF-77F90A579F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500" y="4076844"/>
            <a:ext cx="5183188" cy="25861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latin typeface="+mn-lt"/>
              </a:defRPr>
            </a:lvl1pPr>
          </a:lstStyle>
          <a:p>
            <a:pPr lvl="0"/>
            <a:r>
              <a:rPr lang="en-GB" dirty="0" err="1"/>
              <a:t>Jméno</a:t>
            </a:r>
            <a:r>
              <a:rPr lang="en-GB" dirty="0"/>
              <a:t> a </a:t>
            </a:r>
            <a:r>
              <a:rPr lang="en-GB" dirty="0" err="1"/>
              <a:t>příjmení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8D9E0C3-8BA4-C6BA-BB77-2A7963B0AD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2500" y="4392071"/>
            <a:ext cx="5183188" cy="25861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latin typeface="+mn-lt"/>
              </a:defRPr>
            </a:lvl1pPr>
          </a:lstStyle>
          <a:p>
            <a:pPr lvl="0"/>
            <a:r>
              <a:rPr lang="en-GB" dirty="0" err="1"/>
              <a:t>pozice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33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43D5B-30E2-7B24-7764-6EA943FAB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435600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10C0A5-79F1-0788-1869-006A710CBD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586" y="1310958"/>
            <a:ext cx="5413374" cy="115792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max</a:t>
            </a:r>
          </a:p>
          <a:p>
            <a:pPr lvl="0"/>
            <a:r>
              <a:rPr lang="cs-CZ" dirty="0"/>
              <a:t>4</a:t>
            </a:r>
          </a:p>
          <a:p>
            <a:pPr lvl="0"/>
            <a:r>
              <a:rPr lang="cs-CZ" dirty="0"/>
              <a:t>řádky</a:t>
            </a:r>
          </a:p>
        </p:txBody>
      </p:sp>
      <p:sp>
        <p:nvSpPr>
          <p:cNvPr id="8" name="Zástupný symbol pro obsah 3">
            <a:extLst>
              <a:ext uri="{FF2B5EF4-FFF2-40B4-BE49-F238E27FC236}">
                <a16:creationId xmlns:a16="http://schemas.microsoft.com/office/drawing/2014/main" id="{AD141978-DB7A-D59A-3DB9-BF0E348D86E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19813" y="2679700"/>
            <a:ext cx="2555875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9" name="Zástupný symbol pro obsah 3">
            <a:extLst>
              <a:ext uri="{FF2B5EF4-FFF2-40B4-BE49-F238E27FC236}">
                <a16:creationId xmlns:a16="http://schemas.microsoft.com/office/drawing/2014/main" id="{9C4F3EAF-B5B1-3999-BE16-6092B3DF475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8313" y="2679700"/>
            <a:ext cx="2555875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10" name="Zástupný symbol pro obsah 3">
            <a:extLst>
              <a:ext uri="{FF2B5EF4-FFF2-40B4-BE49-F238E27FC236}">
                <a16:creationId xmlns:a16="http://schemas.microsoft.com/office/drawing/2014/main" id="{E03B817D-A0A9-94B8-7CBC-79BA010BC43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63582" y="2679700"/>
            <a:ext cx="2640331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727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719" userDrawn="1">
          <p15:clr>
            <a:srgbClr val="FBAE40"/>
          </p15:clr>
        </p15:guide>
        <p15:guide id="5" pos="3855" userDrawn="1">
          <p15:clr>
            <a:srgbClr val="FBAE40"/>
          </p15:clr>
        </p15:guide>
        <p15:guide id="6" orient="horz" pos="1688" userDrawn="1">
          <p15:clr>
            <a:srgbClr val="FBAE40"/>
          </p15:clr>
        </p15:guide>
        <p15:guide id="7" pos="2041" userDrawn="1">
          <p15:clr>
            <a:srgbClr val="FBAE40"/>
          </p15:clr>
        </p15:guide>
        <p15:guide id="8" pos="1905" userDrawn="1">
          <p15:clr>
            <a:srgbClr val="FBAE40"/>
          </p15:clr>
        </p15:guide>
        <p15:guide id="9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obsah 3">
            <a:extLst>
              <a:ext uri="{FF2B5EF4-FFF2-40B4-BE49-F238E27FC236}">
                <a16:creationId xmlns:a16="http://schemas.microsoft.com/office/drawing/2014/main" id="{92661875-53A6-A83E-9438-BA99879C88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8313" y="2103438"/>
            <a:ext cx="3995737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79950" y="2103438"/>
            <a:ext cx="3995739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7DEB1EF6-1D6C-2723-C607-F11967A90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4FFE75-5864-630F-AE65-493FD692A2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586" y="1310958"/>
            <a:ext cx="8186102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325" userDrawn="1">
          <p15:clr>
            <a:srgbClr val="FBAE40"/>
          </p15:clr>
        </p15:guide>
        <p15:guide id="4" pos="2948" userDrawn="1">
          <p15:clr>
            <a:srgbClr val="FBAE40"/>
          </p15:clr>
        </p15:guide>
        <p15:guide id="5" pos="28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708400" y="1311275"/>
            <a:ext cx="4967288" cy="2628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334DB6-E929-D419-D302-7A5F8AFA8E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B06B1D1-40D1-536E-6C7D-3CC45B0E98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8400" y="4080511"/>
            <a:ext cx="4967288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3887192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6" orient="horz" pos="2482" userDrawn="1">
          <p15:clr>
            <a:srgbClr val="FBAE40"/>
          </p15:clr>
        </p15:guide>
        <p15:guide id="7" pos="2200" userDrawn="1">
          <p15:clr>
            <a:srgbClr val="FBAE40"/>
          </p15:clr>
        </p15:guide>
        <p15:guide id="8" pos="23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6E48E393-8974-F35B-3605-73F102BC5C8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895986"/>
            <a:ext cx="540416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D9CFCF6-ECEA-BBBE-415F-857903E7B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394007" cy="3165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58875-2961-E5D0-FC7B-ADF83A4122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96988"/>
            <a:ext cx="3995737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8D315A-DC20-FCBF-2F55-4FAB92A03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96988"/>
            <a:ext cx="3995738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</p:spTree>
    <p:extLst>
      <p:ext uri="{BB962C8B-B14F-4D97-AF65-F5344CB8AC3E}">
        <p14:creationId xmlns:p14="http://schemas.microsoft.com/office/powerpoint/2010/main" val="504407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12" userDrawn="1">
          <p15:clr>
            <a:srgbClr val="FBAE40"/>
          </p15:clr>
        </p15:guide>
        <p15:guide id="3" pos="2948" userDrawn="1">
          <p15:clr>
            <a:srgbClr val="FBAE40"/>
          </p15:clr>
        </p15:guide>
        <p15:guide id="4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671887" y="1311275"/>
            <a:ext cx="5003801" cy="33480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AD6DF5-E3B3-48C0-2F3A-32C49A074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</p:spTree>
    <p:extLst>
      <p:ext uri="{BB962C8B-B14F-4D97-AF65-F5344CB8AC3E}">
        <p14:creationId xmlns:p14="http://schemas.microsoft.com/office/powerpoint/2010/main" val="1544539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7" pos="23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651501" y="1311276"/>
            <a:ext cx="3024187" cy="33480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3324E7-A451-EFB6-4999-1071901DDBB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8312" y="4488156"/>
            <a:ext cx="3995737" cy="21592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51EB6B4-13A5-4185-5B18-A42450358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B6B804D-7907-DFF8-DC41-96FC18CD82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1250314"/>
            <a:ext cx="3995737" cy="3050223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</p:spTree>
    <p:extLst>
      <p:ext uri="{BB962C8B-B14F-4D97-AF65-F5344CB8AC3E}">
        <p14:creationId xmlns:p14="http://schemas.microsoft.com/office/powerpoint/2010/main" val="142273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5" pos="2812" userDrawn="1">
          <p15:clr>
            <a:srgbClr val="FBAE40"/>
          </p15:clr>
        </p15:guide>
        <p15:guide id="6" pos="2948" userDrawn="1">
          <p15:clr>
            <a:srgbClr val="FBAE40"/>
          </p15:clr>
        </p15:guide>
        <p15:guide id="7" orient="horz" pos="282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F524BD77-476B-151D-A5B3-272B644544B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2103438"/>
            <a:ext cx="8207375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Foto/tabulka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DE5BC3-0A57-8FE5-B70B-7ECFBE4E2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A201845-CFD7-61FC-F149-96BB48B2BF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586" y="1310958"/>
            <a:ext cx="8186102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31B4DB1-3C2E-DFEE-05C6-934CD9DC5B4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895986"/>
            <a:ext cx="399573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49F746D9-BB6C-DEB0-84EF-B7D84D606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394007" cy="3165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A4BF6F1-063A-12D2-149B-96F455A7A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96988"/>
            <a:ext cx="3995737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6DE297-6668-8CDE-706B-DF26C425C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96988"/>
            <a:ext cx="3995738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445B135-9C4A-7260-60F1-4FD85DD1D1F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79950" y="895986"/>
            <a:ext cx="399573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</p:spTree>
    <p:extLst>
      <p:ext uri="{BB962C8B-B14F-4D97-AF65-F5344CB8AC3E}">
        <p14:creationId xmlns:p14="http://schemas.microsoft.com/office/powerpoint/2010/main" val="240340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12" userDrawn="1">
          <p15:clr>
            <a:srgbClr val="FBAE40"/>
          </p15:clr>
        </p15:guide>
        <p15:guide id="3" pos="294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3">
            <a:extLst>
              <a:ext uri="{FF2B5EF4-FFF2-40B4-BE49-F238E27FC236}">
                <a16:creationId xmlns:a16="http://schemas.microsoft.com/office/drawing/2014/main" id="{40D3BF3F-FA6E-31BE-AC10-1E3919C8F10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4" y="2679700"/>
            <a:ext cx="3995736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6" name="Zástupný symbol pro obsah 3">
            <a:extLst>
              <a:ext uri="{FF2B5EF4-FFF2-40B4-BE49-F238E27FC236}">
                <a16:creationId xmlns:a16="http://schemas.microsoft.com/office/drawing/2014/main" id="{673F1966-97F4-0F13-D545-5B5C8007345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79951" y="2679700"/>
            <a:ext cx="3995738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543D5B-30E2-7B24-7764-6EA943FAB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10C0A5-79F1-0788-1869-006A710CBD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586" y="1310958"/>
            <a:ext cx="8186102" cy="115792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max</a:t>
            </a:r>
          </a:p>
          <a:p>
            <a:pPr lvl="0"/>
            <a:r>
              <a:rPr lang="cs-CZ" dirty="0"/>
              <a:t>4</a:t>
            </a:r>
          </a:p>
          <a:p>
            <a:pPr lvl="0"/>
            <a:r>
              <a:rPr lang="cs-CZ" dirty="0"/>
              <a:t>řádky</a:t>
            </a:r>
          </a:p>
        </p:txBody>
      </p:sp>
    </p:spTree>
    <p:extLst>
      <p:ext uri="{BB962C8B-B14F-4D97-AF65-F5344CB8AC3E}">
        <p14:creationId xmlns:p14="http://schemas.microsoft.com/office/powerpoint/2010/main" val="2878130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948" userDrawn="1">
          <p15:clr>
            <a:srgbClr val="FBAE40"/>
          </p15:clr>
        </p15:guide>
        <p15:guide id="5" pos="2812" userDrawn="1">
          <p15:clr>
            <a:srgbClr val="FBAE40"/>
          </p15:clr>
        </p15:guide>
        <p15:guide id="6" orient="horz" pos="16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44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b="0" i="0" kern="1200">
          <a:solidFill>
            <a:schemeClr val="bg1"/>
          </a:solidFill>
          <a:latin typeface="Kyselka Headline Hedline" pitchFamily="2" charset="77"/>
          <a:ea typeface="+mj-ea"/>
          <a:cs typeface="+mj-cs"/>
        </a:defRPr>
      </a:lvl1pPr>
    </p:titleStyle>
    <p:bodyStyle>
      <a:lvl1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1pPr>
      <a:lvl2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1" i="0" kern="1200" dirty="0" smtClean="0">
          <a:solidFill>
            <a:schemeClr val="bg1"/>
          </a:solidFill>
          <a:latin typeface="+mn-lt"/>
          <a:ea typeface="+mn-ea"/>
          <a:cs typeface="+mn-cs"/>
        </a:defRPr>
      </a:lvl2pPr>
      <a:lvl3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3pPr>
      <a:lvl4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4pPr>
      <a:lvl5pPr marL="352425" indent="-342900" algn="l" defTabSz="59715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Font typeface="System Font Regular"/>
        <a:buChar char="—"/>
        <a:tabLst/>
        <a:defRPr lang="cs-CZ" sz="2400" b="0" i="0" kern="1200" dirty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00" userDrawn="1">
          <p15:clr>
            <a:srgbClr val="F26B43"/>
          </p15:clr>
        </p15:guide>
        <p15:guide id="2" orient="horz" pos="305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orient="horz" pos="2935" userDrawn="1">
          <p15:clr>
            <a:srgbClr val="F26B43"/>
          </p15:clr>
        </p15:guide>
        <p15:guide id="5" pos="2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5" r:id="rId3"/>
    <p:sldLayoutId id="2147483666" r:id="rId4"/>
    <p:sldLayoutId id="2147483659" r:id="rId5"/>
    <p:sldLayoutId id="2147483652" r:id="rId6"/>
    <p:sldLayoutId id="2147483661" r:id="rId7"/>
    <p:sldLayoutId id="2147483662" r:id="rId8"/>
    <p:sldLayoutId id="214748366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5100" kern="1200">
          <a:solidFill>
            <a:schemeClr val="bg1"/>
          </a:solidFill>
          <a:latin typeface="Kyselka Headline Hedline" pitchFamily="2" charset="77"/>
          <a:ea typeface="Verdana" pitchFamily="34" charset="0"/>
          <a:cs typeface="Verdana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0" i="0" kern="1200">
          <a:solidFill>
            <a:srgbClr val="E6215A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554B"/>
        </a:buClr>
        <a:buFont typeface="System Font Regular"/>
        <a:buChar char="—"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0" i="0" kern="1200">
          <a:solidFill>
            <a:schemeClr val="tx1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95">
          <p15:clr>
            <a:srgbClr val="F26B43"/>
          </p15:clr>
        </p15:guide>
        <p15:guide id="3" pos="5465">
          <p15:clr>
            <a:srgbClr val="F26B43"/>
          </p15:clr>
        </p15:guide>
        <p15:guide id="4" orient="horz" pos="305">
          <p15:clr>
            <a:srgbClr val="F26B43"/>
          </p15:clr>
        </p15:guide>
        <p15:guide id="5" orient="horz" pos="2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1url.cz/@spolecne2025?fbclid=IwZXh0bgNhZW0CMTAAAR301eCdzQ9jq7h0f0roeiOkjjYdrUBtHMI5ovLQUcP1Xgp-0lE0V6rrKbA_aem_fyD2-qi1jUBHym4eMIJKiQ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výstavby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rozvoje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města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investice</a:t>
            </a:r>
          </a:p>
        </p:txBody>
      </p:sp>
    </p:spTree>
    <p:extLst>
      <p:ext uri="{BB962C8B-B14F-4D97-AF65-F5344CB8AC3E}">
        <p14:creationId xmlns:p14="http://schemas.microsoft.com/office/powerpoint/2010/main" val="387467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TK Evženie – nová přetlaková HALA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 TECHTEX s.r.o.</a:t>
            </a:r>
          </a:p>
          <a:p>
            <a:r>
              <a:rPr lang="cs-CZ" dirty="0"/>
              <a:t> 3.627.664Kč vč. DPH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3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92500" y="1779750"/>
            <a:ext cx="5183188" cy="792000"/>
          </a:xfrm>
        </p:spPr>
        <p:txBody>
          <a:bodyPr/>
          <a:lstStyle/>
          <a:p>
            <a:r>
              <a:rPr lang="cs-CZ" dirty="0"/>
              <a:t>Dokončuje se…</a:t>
            </a:r>
          </a:p>
          <a:p>
            <a:endParaRPr lang="cs-CZ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investice</a:t>
            </a:r>
          </a:p>
        </p:txBody>
      </p:sp>
    </p:spTree>
    <p:extLst>
      <p:ext uri="{BB962C8B-B14F-4D97-AF65-F5344CB8AC3E}">
        <p14:creationId xmlns:p14="http://schemas.microsoft.com/office/powerpoint/2010/main" val="2110968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414988"/>
            <a:ext cx="7817559" cy="684000"/>
          </a:xfrm>
        </p:spPr>
        <p:txBody>
          <a:bodyPr/>
          <a:lstStyle/>
          <a:p>
            <a:r>
              <a:rPr lang="cs-CZ" dirty="0"/>
              <a:t>Revitalizace veřejného prostoru OC JEDNOTA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SILNICE GROUP a.s.</a:t>
            </a:r>
          </a:p>
          <a:p>
            <a:r>
              <a:rPr lang="cs-CZ" dirty="0"/>
              <a:t>21.690.324 Kč vč. DPH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" r="8934"/>
          <a:stretch/>
        </p:blipFill>
        <p:spPr>
          <a:xfrm>
            <a:off x="3509271" y="1098988"/>
            <a:ext cx="54648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79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Rekonstrukce chodníků ul. Osvobozená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SWIETELSKI s.r.o.</a:t>
            </a:r>
          </a:p>
          <a:p>
            <a:r>
              <a:rPr lang="cs-CZ" dirty="0"/>
              <a:t>9.840.011 Kč vč. DPH</a:t>
            </a:r>
          </a:p>
          <a:p>
            <a:r>
              <a:rPr lang="cs-CZ" dirty="0"/>
              <a:t>Dotace:6.817.314 Kč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85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Bude dokončeno v roce 2025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investice</a:t>
            </a:r>
          </a:p>
        </p:txBody>
      </p:sp>
    </p:spTree>
    <p:extLst>
      <p:ext uri="{BB962C8B-B14F-4D97-AF65-F5344CB8AC3E}">
        <p14:creationId xmlns:p14="http://schemas.microsoft.com/office/powerpoint/2010/main" val="864938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Nový SKATEPARK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4103687" cy="578802"/>
          </a:xfrm>
        </p:spPr>
        <p:txBody>
          <a:bodyPr/>
          <a:lstStyle/>
          <a:p>
            <a:r>
              <a:rPr lang="en-US" dirty="0"/>
              <a:t>Mystic Constructions </a:t>
            </a:r>
            <a:r>
              <a:rPr lang="en-US" dirty="0" err="1"/>
              <a:t>spol</a:t>
            </a:r>
            <a:r>
              <a:rPr lang="en-US" dirty="0"/>
              <a:t>. s </a:t>
            </a:r>
            <a:r>
              <a:rPr lang="en-US" dirty="0" err="1"/>
              <a:t>r.o</a:t>
            </a:r>
            <a:r>
              <a:rPr lang="en-US" dirty="0"/>
              <a:t>.</a:t>
            </a:r>
            <a:endParaRPr lang="cs-CZ" dirty="0"/>
          </a:p>
          <a:p>
            <a:r>
              <a:rPr lang="cs-CZ" dirty="0"/>
              <a:t>12.987.828 Kč vč. DPH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74750"/>
            <a:ext cx="4114800" cy="33871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1857829"/>
            <a:ext cx="3872119" cy="29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20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Klášterecká Jeseň – obnova kapličky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Jan Nagy </a:t>
            </a:r>
          </a:p>
          <a:p>
            <a:r>
              <a:rPr lang="cs-CZ" dirty="0"/>
              <a:t>(stavební práce)</a:t>
            </a:r>
          </a:p>
          <a:p>
            <a:endParaRPr lang="cs-CZ" dirty="0"/>
          </a:p>
          <a:p>
            <a:r>
              <a:rPr lang="cs-CZ" dirty="0"/>
              <a:t>Pavel Palička (tesařské a klempířské práce)</a:t>
            </a:r>
          </a:p>
          <a:p>
            <a:endParaRPr lang="cs-CZ" dirty="0"/>
          </a:p>
          <a:p>
            <a:r>
              <a:rPr lang="cs-CZ" dirty="0"/>
              <a:t>Miloslav Voříšek </a:t>
            </a:r>
          </a:p>
          <a:p>
            <a:r>
              <a:rPr lang="cs-CZ" dirty="0"/>
              <a:t>(kované mříže)</a:t>
            </a:r>
          </a:p>
          <a:p>
            <a:endParaRPr lang="cs-CZ" dirty="0"/>
          </a:p>
          <a:p>
            <a:r>
              <a:rPr lang="cs-CZ" dirty="0"/>
              <a:t>1.037.409 Kč vč. DPH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80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FVE I. etapa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 err="1"/>
              <a:t>Skypartners</a:t>
            </a:r>
            <a:r>
              <a:rPr lang="cs-CZ" dirty="0"/>
              <a:t> s.r.o.</a:t>
            </a:r>
          </a:p>
          <a:p>
            <a:r>
              <a:rPr lang="cs-CZ" dirty="0"/>
              <a:t>31.400.495 Kč vč. DPH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60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cestovních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ruchu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komunikaci a cestovní ruch</a:t>
            </a:r>
          </a:p>
        </p:txBody>
      </p:sp>
    </p:spTree>
    <p:extLst>
      <p:ext uri="{BB962C8B-B14F-4D97-AF65-F5344CB8AC3E}">
        <p14:creationId xmlns:p14="http://schemas.microsoft.com/office/powerpoint/2010/main" val="641276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Kalendáře města</a:t>
            </a:r>
            <a:br>
              <a:rPr lang="cs-CZ" dirty="0"/>
            </a:br>
            <a:r>
              <a:rPr lang="cs-CZ" dirty="0"/>
              <a:t>na rok 2025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V infocentru pod radnicí za 150 Kč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6" y="2103375"/>
            <a:ext cx="3599114" cy="255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970" y="2101730"/>
            <a:ext cx="3600626" cy="255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412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Ohlédnutí za</a:t>
            </a:r>
          </a:p>
          <a:p>
            <a:r>
              <a:rPr lang="cs-CZ" dirty="0"/>
              <a:t>rokem 2024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investice</a:t>
            </a:r>
          </a:p>
        </p:txBody>
      </p:sp>
    </p:spTree>
    <p:extLst>
      <p:ext uri="{BB962C8B-B14F-4D97-AF65-F5344CB8AC3E}">
        <p14:creationId xmlns:p14="http://schemas.microsoft.com/office/powerpoint/2010/main" val="1990457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Svíčky z Krušnohoří</a:t>
            </a:r>
            <a:br>
              <a:rPr lang="cs-CZ" dirty="0"/>
            </a:br>
            <a:r>
              <a:rPr lang="cs-CZ" dirty="0"/>
              <a:t>regionální produkt®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V infocentru pod radnicí od 320 do 700 Kč</a:t>
            </a:r>
          </a:p>
          <a:p>
            <a:r>
              <a:rPr lang="cs-CZ" dirty="0"/>
              <a:t>Vyrábí: Kateřina Čepeláková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6" y="2101730"/>
            <a:ext cx="3855472" cy="255587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101" y="2101605"/>
            <a:ext cx="3834000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0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4730704" cy="684000"/>
          </a:xfrm>
        </p:spPr>
        <p:txBody>
          <a:bodyPr/>
          <a:lstStyle/>
          <a:p>
            <a:r>
              <a:rPr lang="cs-CZ" dirty="0"/>
              <a:t>Veletrhy cestovního ruchu</a:t>
            </a:r>
            <a:br>
              <a:rPr lang="cs-CZ" dirty="0"/>
            </a:br>
            <a:r>
              <a:rPr lang="cs-CZ" dirty="0"/>
              <a:t>v roce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Únor – </a:t>
            </a:r>
            <a:r>
              <a:rPr lang="cs-CZ" dirty="0" err="1"/>
              <a:t>Holiday</a:t>
            </a:r>
            <a:r>
              <a:rPr lang="cs-CZ" dirty="0"/>
              <a:t> </a:t>
            </a:r>
            <a:r>
              <a:rPr lang="cs-CZ" dirty="0" err="1"/>
              <a:t>World</a:t>
            </a:r>
            <a:r>
              <a:rPr lang="cs-CZ" dirty="0"/>
              <a:t> v Praze, Červen – </a:t>
            </a:r>
            <a:r>
              <a:rPr lang="cs-CZ" dirty="0" err="1"/>
              <a:t>Miniveletrh</a:t>
            </a:r>
            <a:r>
              <a:rPr lang="cs-CZ" dirty="0"/>
              <a:t> v Mostě,</a:t>
            </a:r>
          </a:p>
          <a:p>
            <a:r>
              <a:rPr lang="cs-CZ" dirty="0"/>
              <a:t>Září – ITEP v Plzni, Listopad – </a:t>
            </a:r>
            <a:r>
              <a:rPr lang="cs-CZ" dirty="0" err="1"/>
              <a:t>Tourism</a:t>
            </a:r>
            <a:r>
              <a:rPr lang="cs-CZ" dirty="0"/>
              <a:t> &amp; </a:t>
            </a:r>
            <a:r>
              <a:rPr lang="cs-CZ" dirty="0" err="1"/>
              <a:t>Caravaning</a:t>
            </a:r>
            <a:r>
              <a:rPr lang="cs-CZ" dirty="0"/>
              <a:t> v Lipsku</a:t>
            </a:r>
          </a:p>
        </p:txBody>
      </p:sp>
      <p:pic>
        <p:nvPicPr>
          <p:cNvPr id="1028" name="Picture 4" descr="Může jít o obrázek kniha, deník a tex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 b="10719"/>
          <a:stretch/>
        </p:blipFill>
        <p:spPr bwMode="auto">
          <a:xfrm rot="16200000">
            <a:off x="561913" y="2008130"/>
            <a:ext cx="2556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ůže jít o obrázek 2 lidé a tex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53" y="2101731"/>
            <a:ext cx="1180872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blob:https://www.facebook.com/a64bf356-b3a2-4210-8467-188b0eb987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264" y="2101731"/>
            <a:ext cx="3665529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38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5671230" cy="684000"/>
          </a:xfrm>
        </p:spPr>
        <p:txBody>
          <a:bodyPr/>
          <a:lstStyle/>
          <a:p>
            <a:r>
              <a:rPr lang="cs-CZ" dirty="0"/>
              <a:t>Společně napříč generacemi</a:t>
            </a:r>
            <a:br>
              <a:rPr lang="cs-CZ" dirty="0"/>
            </a:br>
            <a:r>
              <a:rPr lang="cs-CZ" dirty="0"/>
              <a:t>Fond malých projektů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Prodlouženo do jara 2025</a:t>
            </a:r>
          </a:p>
          <a:p>
            <a:r>
              <a:rPr lang="cs-CZ" dirty="0"/>
              <a:t>Sportovní aktivity, setkání seniorů, spolupráce škol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6" y="2101605"/>
            <a:ext cx="3393048" cy="2555875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30" y="2101605"/>
            <a:ext cx="3834000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42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8316458" cy="684000"/>
          </a:xfrm>
        </p:spPr>
        <p:txBody>
          <a:bodyPr/>
          <a:lstStyle/>
          <a:p>
            <a:r>
              <a:rPr lang="cs-CZ" dirty="0"/>
              <a:t>Galerie Kryt</a:t>
            </a:r>
            <a:br>
              <a:rPr lang="cs-CZ" dirty="0"/>
            </a:br>
            <a:r>
              <a:rPr lang="cs-CZ" dirty="0"/>
              <a:t>Pohádky psané vodou &amp; Propletené perspektivy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Prosinec – tvůrčí dílny, výstava dětských ilustrací</a:t>
            </a:r>
          </a:p>
          <a:p>
            <a:r>
              <a:rPr lang="cs-CZ" dirty="0"/>
              <a:t>Leden – sochař </a:t>
            </a:r>
            <a:r>
              <a:rPr lang="cs-CZ" dirty="0" err="1"/>
              <a:t>Artem</a:t>
            </a:r>
            <a:r>
              <a:rPr lang="cs-CZ" dirty="0"/>
              <a:t> </a:t>
            </a:r>
            <a:r>
              <a:rPr lang="cs-CZ" dirty="0" err="1"/>
              <a:t>Berman</a:t>
            </a:r>
            <a:r>
              <a:rPr lang="cs-CZ" dirty="0"/>
              <a:t> a fotografka Alexandra </a:t>
            </a:r>
            <a:r>
              <a:rPr lang="cs-CZ" dirty="0" err="1"/>
              <a:t>Oza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6" y="2101730"/>
            <a:ext cx="3833812" cy="255587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39" y="2101730"/>
            <a:ext cx="3798500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52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6E0A16-5951-5C7A-00E9-A96E17D8BB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2" y="895986"/>
            <a:ext cx="7369401" cy="281275"/>
          </a:xfrm>
        </p:spPr>
        <p:txBody>
          <a:bodyPr/>
          <a:lstStyle/>
          <a:p>
            <a:r>
              <a:rPr lang="cs-CZ" dirty="0"/>
              <a:t>Hlasování veřejnosti již jen do neděle 15.12.2024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153D81-6029-2B8A-25A1-E6F22D16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Společně pro Klášterec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CE4805-BD18-0FAB-A3B6-969D74C16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46987" cy="3362325"/>
          </a:xfrm>
        </p:spPr>
        <p:txBody>
          <a:bodyPr/>
          <a:lstStyle/>
          <a:p>
            <a:pPr lvl="0"/>
            <a:r>
              <a:rPr lang="cs-CZ" dirty="0"/>
              <a:t>Kuličkový kopec v Lesní ulici (Jan </a:t>
            </a:r>
            <a:r>
              <a:rPr lang="cs-CZ" dirty="0" err="1"/>
              <a:t>Šmejc</a:t>
            </a:r>
            <a:r>
              <a:rPr lang="cs-CZ" dirty="0"/>
              <a:t>)</a:t>
            </a:r>
          </a:p>
          <a:p>
            <a:pPr lvl="0"/>
            <a:r>
              <a:rPr lang="cs-CZ" dirty="0" err="1"/>
              <a:t>Mlhoviště</a:t>
            </a:r>
            <a:r>
              <a:rPr lang="cs-CZ" dirty="0"/>
              <a:t> na novém sídlišti (Jana Škultéty)</a:t>
            </a:r>
          </a:p>
          <a:p>
            <a:pPr lvl="0"/>
            <a:r>
              <a:rPr lang="cs-CZ" dirty="0"/>
              <a:t>Posezení u fotbalového hřiště (Jaroslav Krejsa)</a:t>
            </a:r>
          </a:p>
          <a:p>
            <a:pPr lvl="0"/>
            <a:r>
              <a:rPr lang="cs-CZ" dirty="0" err="1"/>
              <a:t>Poesiomat</a:t>
            </a:r>
            <a:r>
              <a:rPr lang="cs-CZ" dirty="0"/>
              <a:t> v zámeckém parku (Kateřina Mazánková)</a:t>
            </a:r>
          </a:p>
          <a:p>
            <a:pPr lvl="0"/>
            <a:r>
              <a:rPr lang="cs-CZ" dirty="0"/>
              <a:t>Veřejné </a:t>
            </a:r>
            <a:r>
              <a:rPr lang="cs-CZ" dirty="0" err="1"/>
              <a:t>griloviště</a:t>
            </a:r>
            <a:r>
              <a:rPr lang="cs-CZ" dirty="0"/>
              <a:t> u aquaparku (Marcela Kydalová)</a:t>
            </a:r>
          </a:p>
          <a:p>
            <a:pPr lvl="0"/>
            <a:r>
              <a:rPr lang="cs-CZ" dirty="0"/>
              <a:t>Dlažba pod pergolou v Klášterecké Jeseni (Petr Malast)</a:t>
            </a:r>
          </a:p>
          <a:p>
            <a:r>
              <a:rPr lang="cs-CZ" dirty="0"/>
              <a:t>Projekt na novou kapli v Lestkově (Společně pro Lestkov)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sz="3200" b="1" dirty="0">
                <a:solidFill>
                  <a:srgbClr val="E6215A"/>
                </a:solidFill>
                <a:hlinkClick r:id="rId2"/>
              </a:rPr>
              <a:t>https://1url.cz/@spolecne2025</a:t>
            </a:r>
            <a:endParaRPr lang="cs-CZ" sz="3200" dirty="0">
              <a:solidFill>
                <a:srgbClr val="E6215A"/>
              </a:solidFill>
            </a:endParaRP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6224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finanční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Ing. Jiří </a:t>
            </a:r>
            <a:r>
              <a:rPr lang="cs-CZ" dirty="0" err="1"/>
              <a:t>Mudroňka</a:t>
            </a:r>
            <a:endParaRPr lang="cs-CZ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ekonomiku</a:t>
            </a:r>
          </a:p>
        </p:txBody>
      </p:sp>
    </p:spTree>
    <p:extLst>
      <p:ext uri="{BB962C8B-B14F-4D97-AF65-F5344CB8AC3E}">
        <p14:creationId xmlns:p14="http://schemas.microsoft.com/office/powerpoint/2010/main" val="2591606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C891B3-1601-4DFA-5A68-0BF2AF5DEE4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cs-CZ" dirty="0"/>
              <a:t>Schváleno RM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723EB7-E8F8-DD9D-84C3-47D577A2E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Dotace na činnost v roce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C68D4F-DE20-313B-E58B-EFD3B8E4D4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0E3A39-9D82-C51D-7A73-DE83C9DEBD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67B3D0-E6F7-58AB-DF3C-C1280B1E401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cs-CZ" dirty="0"/>
              <a:t>Návrh do ZM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68312" y="1315241"/>
          <a:ext cx="3995737" cy="3256759"/>
        </p:xfrm>
        <a:graphic>
          <a:graphicData uri="http://schemas.openxmlformats.org/drawingml/2006/table">
            <a:tbl>
              <a:tblPr/>
              <a:tblGrid>
                <a:gridCol w="3033501">
                  <a:extLst>
                    <a:ext uri="{9D8B030D-6E8A-4147-A177-3AD203B41FA5}">
                      <a16:colId xmlns:a16="http://schemas.microsoft.com/office/drawing/2014/main" val="2974931166"/>
                    </a:ext>
                  </a:extLst>
                </a:gridCol>
                <a:gridCol w="962236">
                  <a:extLst>
                    <a:ext uri="{9D8B030D-6E8A-4147-A177-3AD203B41FA5}">
                      <a16:colId xmlns:a16="http://schemas.microsoft.com/office/drawing/2014/main" val="148318851"/>
                    </a:ext>
                  </a:extLst>
                </a:gridCol>
              </a:tblGrid>
              <a:tr h="3035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Žadatel 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Dotace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113609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SPCCH ZO č.2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32.000 Kč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253757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Klub českých turistů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8.000 Kč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85976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SPCCH ZO č.1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30.000 Kč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261350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STP v ČR z.s.,  MO Č. 2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35.000 Kč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5123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Bohuslav Novohradský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30.000 Kč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94599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AVZO TSČ ČR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p.s.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Střelci Klášterec nad Ohří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40.000 Kč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417688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STP v ČR z.s. MO Č. 3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35.000 Kč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464612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Sdružení přátel GSOŠ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40.000 Kč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828540"/>
                  </a:ext>
                </a:extLst>
              </a:tr>
              <a:tr h="3874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Junák – český skaut, středisko Br. Zubra Klášterec nad Ohří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30.000 Kč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72396"/>
                  </a:ext>
                </a:extLst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4679950" y="1296988"/>
          <a:ext cx="4003463" cy="3293003"/>
        </p:xfrm>
        <a:graphic>
          <a:graphicData uri="http://schemas.openxmlformats.org/drawingml/2006/table">
            <a:tbl>
              <a:tblPr/>
              <a:tblGrid>
                <a:gridCol w="2824903">
                  <a:extLst>
                    <a:ext uri="{9D8B030D-6E8A-4147-A177-3AD203B41FA5}">
                      <a16:colId xmlns:a16="http://schemas.microsoft.com/office/drawing/2014/main" val="2008732362"/>
                    </a:ext>
                  </a:extLst>
                </a:gridCol>
                <a:gridCol w="1178560">
                  <a:extLst>
                    <a:ext uri="{9D8B030D-6E8A-4147-A177-3AD203B41FA5}">
                      <a16:colId xmlns:a16="http://schemas.microsoft.com/office/drawing/2014/main" val="1492203839"/>
                    </a:ext>
                  </a:extLst>
                </a:gridCol>
              </a:tblGrid>
              <a:tr h="3262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Žadatel 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Návrh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677587"/>
                  </a:ext>
                </a:extLst>
              </a:tr>
              <a:tr h="3262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Tenisový klub lázně Evženie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250.000 Kč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245989"/>
                  </a:ext>
                </a:extLst>
              </a:tr>
              <a:tr h="32623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Karate klub Kadaň a Klášterec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210.000 Kč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15575"/>
                  </a:ext>
                </a:extLst>
              </a:tr>
              <a:tr h="3262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Spolek Hokejový klub Klášterec nad Ohří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1.640.000 Kč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577086"/>
                  </a:ext>
                </a:extLst>
              </a:tr>
              <a:tr h="3262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Fotbalový klub Klášterec nad Ohří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550.000 Kč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298618"/>
                  </a:ext>
                </a:extLst>
              </a:tr>
              <a:tr h="339719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TJ OHŘE Klášterec nad Ohří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200.000 Kč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803845"/>
                  </a:ext>
                </a:extLst>
              </a:tr>
              <a:tr h="3262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TJ Klášterec na Ohří 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1.500.000 Kč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637243"/>
                  </a:ext>
                </a:extLst>
              </a:tr>
              <a:tr h="3262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Fotbalový klub Rašovice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80.000 Kč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941299"/>
                  </a:ext>
                </a:extLst>
              </a:tr>
              <a:tr h="3262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SK SPV Klášterec nad Ohří 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250.000 Kč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149933"/>
                  </a:ext>
                </a:extLst>
              </a:tr>
              <a:tr h="32623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Podkrušnohorští saňkaři 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40.000 Kč</a:t>
                      </a:r>
                    </a:p>
                  </a:txBody>
                  <a:tcPr marL="8156" marR="8156" marT="81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984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290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89655D-0043-8EB0-934A-09D99072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rozpočtu města</a:t>
            </a:r>
            <a:br>
              <a:rPr lang="cs-CZ" dirty="0"/>
            </a:br>
            <a:r>
              <a:rPr lang="cs-CZ" dirty="0"/>
              <a:t>na rok 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3F15C8-5BEC-682C-857B-D2841F8F2C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6" y="1310958"/>
            <a:ext cx="8129986" cy="303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89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 správy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majetku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bytového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fondu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Pavla Zemančíková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3658649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B54D0A71-BCAA-4647-BC14-D2ED8070924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1DA479-3F5B-4C49-914D-8B5F9DD998ED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4109C8B-CFD2-4906-9255-B1A9AD597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01883" cy="684000"/>
          </a:xfrm>
        </p:spPr>
        <p:txBody>
          <a:bodyPr/>
          <a:lstStyle/>
          <a:p>
            <a:r>
              <a:rPr lang="cs-CZ" dirty="0"/>
              <a:t>Nebytové objekty města Klášterce nad Ohří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39E1302-F8DF-4FB4-93D8-CCFF4EC4CEB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198000" indent="-198000">
              <a:tabLst>
                <a:tab pos="457200" algn="l"/>
              </a:tabLst>
            </a:pPr>
            <a:r>
              <a:rPr lang="cs-CZ" sz="1800" dirty="0"/>
              <a:t>město </a:t>
            </a:r>
            <a:r>
              <a:rPr lang="cs-CZ" dirty="0"/>
              <a:t>s</a:t>
            </a:r>
            <a:r>
              <a:rPr lang="cs-CZ" sz="1800" dirty="0"/>
              <a:t>pravuje 7 objektů s nebytovými prostory</a:t>
            </a:r>
          </a:p>
          <a:p>
            <a:pPr marL="198000" lvl="0" indent="-198000">
              <a:buFont typeface="System Font Regular"/>
              <a:buChar char="—"/>
              <a:tabLst>
                <a:tab pos="457200" algn="l"/>
              </a:tabLst>
            </a:pPr>
            <a:r>
              <a:rPr lang="cs-CZ" sz="1800" dirty="0"/>
              <a:t>počet nájemců je 63</a:t>
            </a:r>
          </a:p>
          <a:p>
            <a:pPr marL="198000" lvl="0" indent="-198000">
              <a:buFont typeface="System Font Regular"/>
              <a:buChar char="—"/>
              <a:tabLst>
                <a:tab pos="457200" algn="l"/>
              </a:tabLst>
            </a:pPr>
            <a:r>
              <a:rPr lang="cs-CZ" sz="1800" dirty="0"/>
              <a:t>100 % obsazenost v pěti objektech</a:t>
            </a:r>
          </a:p>
          <a:p>
            <a:pPr marL="198000" lvl="0" indent="-198000">
              <a:buFont typeface="System Font Regular"/>
              <a:buChar char="—"/>
              <a:tabLst>
                <a:tab pos="457200" algn="l"/>
              </a:tabLst>
            </a:pPr>
            <a:r>
              <a:rPr lang="cs-CZ" sz="1800" dirty="0"/>
              <a:t>objekt Budovatelská obsazen na 70 %</a:t>
            </a:r>
          </a:p>
          <a:p>
            <a:pPr marL="198000" lvl="0" indent="-198000">
              <a:buFont typeface="System Font Regular"/>
              <a:buChar char="—"/>
              <a:tabLst>
                <a:tab pos="457200" algn="l"/>
              </a:tabLst>
            </a:pPr>
            <a:r>
              <a:rPr lang="cs-CZ" sz="1800" dirty="0"/>
              <a:t>objekt Chomutovská obsazen na 95 %</a:t>
            </a:r>
          </a:p>
          <a:p>
            <a:endParaRPr lang="cs-CZ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CE6F6247-4670-4E6C-A9A4-6961D358ADE6}"/>
              </a:ext>
            </a:extLst>
          </p:cNvPr>
          <p:cNvGraphicFramePr>
            <a:graphicFrameLocks/>
          </p:cNvGraphicFramePr>
          <p:nvPr/>
        </p:nvGraphicFramePr>
        <p:xfrm>
          <a:off x="4403387" y="1155364"/>
          <a:ext cx="4632662" cy="3548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3166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Obnova povrchů CIBOUŠOV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SILNICE TOPOLANY a.s.</a:t>
            </a:r>
          </a:p>
          <a:p>
            <a:r>
              <a:rPr lang="cs-CZ" dirty="0"/>
              <a:t>3.258.141 Kč vč. DPH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1" b="13071"/>
          <a:stretch/>
        </p:blipFill>
        <p:spPr>
          <a:xfrm>
            <a:off x="3886800" y="1098988"/>
            <a:ext cx="471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17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95858834-999C-4D95-B082-C8DC3161F939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5BF9A44-8AE5-4F03-B1BA-424BB59C4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414988"/>
            <a:ext cx="6950649" cy="684000"/>
          </a:xfrm>
        </p:spPr>
        <p:txBody>
          <a:bodyPr/>
          <a:lstStyle/>
          <a:p>
            <a:r>
              <a:rPr lang="cs-CZ" dirty="0"/>
              <a:t>Bytový fond města Klášterce nad Ohří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9FA5EA1-8CC7-4174-A2F1-8A145D7FBC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cs-CZ" sz="1800" dirty="0"/>
              <a:t>celkový počet 102 bytů, z toho 94 bytů je součástí SVJ</a:t>
            </a:r>
          </a:p>
          <a:p>
            <a:pPr lvl="0"/>
            <a:r>
              <a:rPr lang="cs-CZ" sz="1800" dirty="0"/>
              <a:t>přiděleno 5 bytů</a:t>
            </a:r>
          </a:p>
          <a:p>
            <a:pPr lvl="0"/>
            <a:r>
              <a:rPr lang="cs-CZ" sz="1800" dirty="0"/>
              <a:t>soutěženo 5 bytů po rekonstrukci</a:t>
            </a:r>
          </a:p>
          <a:p>
            <a:pPr lvl="0"/>
            <a:r>
              <a:rPr lang="cs-CZ" sz="1800" dirty="0"/>
              <a:t>velikosti bytů: 0+1 6x, 0+2 12x, 0+3 5x, 1+1 37x, 1+2 25x, 1+3 17x</a:t>
            </a:r>
          </a:p>
          <a:p>
            <a:pPr lvl="0"/>
            <a:r>
              <a:rPr lang="cs-CZ" sz="1800" dirty="0"/>
              <a:t>počet evidovaných žádostí 68</a:t>
            </a:r>
          </a:p>
          <a:p>
            <a:endParaRPr lang="cs-CZ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8DF9CCB0-15CB-4583-AA78-1F38101A601E}"/>
              </a:ext>
            </a:extLst>
          </p:cNvPr>
          <p:cNvGraphicFramePr>
            <a:graphicFrameLocks/>
          </p:cNvGraphicFramePr>
          <p:nvPr/>
        </p:nvGraphicFramePr>
        <p:xfrm>
          <a:off x="4250987" y="1311276"/>
          <a:ext cx="4572000" cy="3050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33888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007CB8-2EA3-4BBE-29F0-1FF0D2A460B2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D7B718-969E-4E2B-92B4-B2CEA990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Pojištění majetku</a:t>
            </a:r>
            <a:br>
              <a:rPr lang="cs-CZ" dirty="0"/>
            </a:br>
            <a:r>
              <a:rPr lang="cs-CZ" dirty="0"/>
              <a:t>a odpovědnosti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B28CEE7-0E3A-AD05-388E-BD0D9FCFCB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313" y="1250314"/>
            <a:ext cx="4195785" cy="3050223"/>
          </a:xfrm>
        </p:spPr>
        <p:txBody>
          <a:bodyPr/>
          <a:lstStyle/>
          <a:p>
            <a:endParaRPr lang="cs-CZ" dirty="0"/>
          </a:p>
          <a:p>
            <a:r>
              <a:rPr lang="cs-CZ" sz="1800" dirty="0"/>
              <a:t>smlouva uzavřena s </a:t>
            </a:r>
            <a:r>
              <a:rPr lang="cs-CZ" sz="1800" dirty="0" err="1"/>
              <a:t>Generali</a:t>
            </a:r>
            <a:r>
              <a:rPr lang="cs-CZ" sz="1800" dirty="0"/>
              <a:t>  Českou pojišťovnou a.s. na období od 01.01.2021 do 31.12.2024</a:t>
            </a:r>
          </a:p>
          <a:p>
            <a:pPr>
              <a:buFontTx/>
              <a:buChar char="-"/>
            </a:pPr>
            <a:r>
              <a:rPr lang="cs-CZ" sz="1800" dirty="0"/>
              <a:t>aktuální hodnota majetku </a:t>
            </a:r>
          </a:p>
          <a:p>
            <a:pPr marL="0" indent="0">
              <a:buNone/>
            </a:pPr>
            <a:r>
              <a:rPr lang="cs-CZ" sz="1800" dirty="0"/>
              <a:t>  2.327.316.724 Kč</a:t>
            </a:r>
          </a:p>
          <a:p>
            <a:pPr>
              <a:buFontTx/>
              <a:buChar char="-"/>
            </a:pPr>
            <a:r>
              <a:rPr lang="cs-CZ" sz="1800" dirty="0"/>
              <a:t>uhrazené pojistné do 09/2024 2.088.401 Kč</a:t>
            </a:r>
          </a:p>
          <a:p>
            <a:pPr>
              <a:buFontTx/>
              <a:buChar char="-"/>
            </a:pPr>
            <a:r>
              <a:rPr lang="cs-CZ" sz="1800" dirty="0"/>
              <a:t>pojistné plnění 4.016.594 Kč</a:t>
            </a:r>
          </a:p>
          <a:p>
            <a:pPr>
              <a:buFontTx/>
              <a:buChar char="-"/>
            </a:pPr>
            <a:r>
              <a:rPr lang="cs-CZ" sz="1800" dirty="0"/>
              <a:t>25 pojistných událostí do 09/2024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A9F748BC-6A20-9EB1-34D2-C2806287EC54}"/>
              </a:ext>
            </a:extLst>
          </p:cNvPr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3006921475"/>
              </p:ext>
            </p:extLst>
          </p:nvPr>
        </p:nvGraphicFramePr>
        <p:xfrm>
          <a:off x="4756196" y="1250314"/>
          <a:ext cx="3919492" cy="340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5705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symbol pro obsah 7">
            <a:extLst>
              <a:ext uri="{FF2B5EF4-FFF2-40B4-BE49-F238E27FC236}">
                <a16:creationId xmlns:a16="http://schemas.microsoft.com/office/drawing/2014/main" id="{187D62E7-1864-47C8-A478-F0A218262EA5}"/>
              </a:ext>
            </a:extLst>
          </p:cNvPr>
          <p:cNvGraphicFramePr>
            <a:graphicFrameLocks noGrp="1"/>
          </p:cNvGraphicFramePr>
          <p:nvPr>
            <p:ph sz="half" idx="11"/>
            <p:extLst>
              <p:ext uri="{D42A27DB-BD31-4B8C-83A1-F6EECF244321}">
                <p14:modId xmlns:p14="http://schemas.microsoft.com/office/powerpoint/2010/main" val="1771318324"/>
              </p:ext>
            </p:extLst>
          </p:nvPr>
        </p:nvGraphicFramePr>
        <p:xfrm>
          <a:off x="468312" y="4483193"/>
          <a:ext cx="3995737" cy="21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Nadpis 3">
            <a:extLst>
              <a:ext uri="{FF2B5EF4-FFF2-40B4-BE49-F238E27FC236}">
                <a16:creationId xmlns:a16="http://schemas.microsoft.com/office/drawing/2014/main" id="{66E37984-12F2-998B-6FC6-B80F74C4A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Pojištění vozidel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E9AEAD5-F4CF-C5CD-6CDE-42ADF84521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313" y="1250314"/>
            <a:ext cx="4103687" cy="3159557"/>
          </a:xfrm>
        </p:spPr>
        <p:txBody>
          <a:bodyPr/>
          <a:lstStyle/>
          <a:p>
            <a:pPr marL="198000" indent="-198000"/>
            <a:r>
              <a:rPr lang="cs-CZ" sz="1800" dirty="0"/>
              <a:t>smlouva uzavřena s </a:t>
            </a:r>
            <a:r>
              <a:rPr lang="cs-CZ" sz="1800" dirty="0" err="1"/>
              <a:t>Generali</a:t>
            </a:r>
            <a:r>
              <a:rPr lang="cs-CZ" sz="1800" dirty="0"/>
              <a:t>   Českou pojišťovnou a.s. na období od 01.01.2021 do 31.12.2024</a:t>
            </a:r>
          </a:p>
          <a:p>
            <a:pPr marL="198000" indent="-198000">
              <a:buNone/>
            </a:pPr>
            <a:endParaRPr lang="cs-CZ" sz="1800" dirty="0"/>
          </a:p>
          <a:p>
            <a:pPr marL="198000" indent="-198000"/>
            <a:r>
              <a:rPr lang="cs-CZ" sz="1800" dirty="0"/>
              <a:t>uhrazené pojistné do 09/2024 1.507.001 Kč</a:t>
            </a:r>
          </a:p>
          <a:p>
            <a:pPr marL="198000" indent="-198000">
              <a:buNone/>
            </a:pPr>
            <a:endParaRPr lang="cs-CZ" sz="1800" dirty="0"/>
          </a:p>
          <a:p>
            <a:pPr marL="198000" indent="-198000"/>
            <a:r>
              <a:rPr lang="cs-CZ" sz="1800" dirty="0"/>
              <a:t>pojistné plnění 173.789 Kč</a:t>
            </a:r>
          </a:p>
          <a:p>
            <a:pPr marL="198000" indent="-198000"/>
            <a:endParaRPr lang="cs-CZ" sz="1800" dirty="0"/>
          </a:p>
          <a:p>
            <a:pPr marL="198000" indent="-198000"/>
            <a:r>
              <a:rPr lang="cs-CZ" sz="1800" dirty="0"/>
              <a:t>bonifikace 234.817 Kč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A9DB0F40-1EC0-0A45-0F59-28B9E7A40EE6}"/>
              </a:ext>
            </a:extLst>
          </p:cNvPr>
          <p:cNvGraphicFramePr>
            <a:graphicFrameLocks noGrp="1"/>
          </p:cNvGraphicFramePr>
          <p:nvPr>
            <p:ph sz="half" idx="10"/>
            <p:extLst>
              <p:ext uri="{D42A27DB-BD31-4B8C-83A1-F6EECF244321}">
                <p14:modId xmlns:p14="http://schemas.microsoft.com/office/powerpoint/2010/main" val="37325169"/>
              </p:ext>
            </p:extLst>
          </p:nvPr>
        </p:nvGraphicFramePr>
        <p:xfrm>
          <a:off x="4572000" y="1250314"/>
          <a:ext cx="4103688" cy="340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7340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sociálních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věcí, školství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 sportu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Pavla Zemančíková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1518775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6E0A16-5951-5C7A-00E9-A96E17D8BB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3" y="895986"/>
            <a:ext cx="7691485" cy="281275"/>
          </a:xfrm>
        </p:spPr>
        <p:txBody>
          <a:bodyPr/>
          <a:lstStyle/>
          <a:p>
            <a:r>
              <a:rPr lang="cs-CZ" dirty="0"/>
              <a:t>Ukončení činnosti kontaktního pracoviště ve městě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153D81-6029-2B8A-25A1-E6F22D16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Úřad práce ČR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CE4805-BD18-0FAB-A3B6-969D74C16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42624" cy="3362325"/>
          </a:xfrm>
        </p:spPr>
        <p:txBody>
          <a:bodyPr/>
          <a:lstStyle/>
          <a:p>
            <a:r>
              <a:rPr lang="cs-CZ" dirty="0"/>
              <a:t> k 31.12.2024</a:t>
            </a:r>
          </a:p>
          <a:p>
            <a:r>
              <a:rPr lang="cs-CZ" dirty="0"/>
              <a:t> od ledna zajišťují agendu pracoviště v Kadani</a:t>
            </a:r>
          </a:p>
          <a:p>
            <a:endParaRPr lang="cs-CZ" dirty="0"/>
          </a:p>
          <a:p>
            <a:r>
              <a:rPr lang="cs-CZ" dirty="0"/>
              <a:t> Zaměstnanost: Vrchlického 172, Kadaň</a:t>
            </a:r>
          </a:p>
          <a:p>
            <a:r>
              <a:rPr lang="cs-CZ" dirty="0"/>
              <a:t> Nepojistné sociální dávky: Jana Roháče 1381, Kadaň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528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404F3-C994-0A94-DA78-7C41F7501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BA7CD1-6291-7798-F1CF-15B6EFC80C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3" y="895986"/>
            <a:ext cx="7691485" cy="281275"/>
          </a:xfrm>
        </p:spPr>
        <p:txBody>
          <a:bodyPr/>
          <a:lstStyle/>
          <a:p>
            <a:r>
              <a:rPr lang="cs-CZ" dirty="0"/>
              <a:t>Provoz v průběhu vánočních prázdnin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D08344-FE5C-02A7-3115-7D06DDBF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Bazén na ZŠ Krátká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37EE9AF-DB2D-9353-1572-A38C9459A359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1465099"/>
          <a:ext cx="7691486" cy="3086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6088">
                  <a:extLst>
                    <a:ext uri="{9D8B030D-6E8A-4147-A177-3AD203B41FA5}">
                      <a16:colId xmlns:a16="http://schemas.microsoft.com/office/drawing/2014/main" val="3945301417"/>
                    </a:ext>
                  </a:extLst>
                </a:gridCol>
                <a:gridCol w="2481103">
                  <a:extLst>
                    <a:ext uri="{9D8B030D-6E8A-4147-A177-3AD203B41FA5}">
                      <a16:colId xmlns:a16="http://schemas.microsoft.com/office/drawing/2014/main" val="48532130"/>
                    </a:ext>
                  </a:extLst>
                </a:gridCol>
                <a:gridCol w="2514295">
                  <a:extLst>
                    <a:ext uri="{9D8B030D-6E8A-4147-A177-3AD203B41FA5}">
                      <a16:colId xmlns:a16="http://schemas.microsoft.com/office/drawing/2014/main" val="255247881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sobota 21.12.2024</a:t>
                      </a:r>
                      <a:endParaRPr lang="cs-CZ" sz="2000" b="1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>
                          <a:solidFill>
                            <a:srgbClr val="00554B"/>
                          </a:solidFill>
                          <a:effectLst/>
                        </a:rPr>
                        <a:t>8.00 - 19.00</a:t>
                      </a:r>
                      <a:endParaRPr lang="cs-CZ" sz="2000" b="0" i="0" u="none" strike="noStrike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VEŘEJNOST</a:t>
                      </a:r>
                      <a:endParaRPr lang="cs-CZ" sz="2000" b="0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45153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pondělí 23.12.2024</a:t>
                      </a:r>
                      <a:endParaRPr lang="cs-CZ" sz="2000" b="1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16.00 - 17.00</a:t>
                      </a:r>
                      <a:endParaRPr lang="cs-CZ" sz="2000" b="0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SENIOŘI</a:t>
                      </a:r>
                      <a:endParaRPr lang="cs-CZ" sz="2000" b="0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34425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>
                          <a:solidFill>
                            <a:srgbClr val="00554B"/>
                          </a:solidFill>
                          <a:effectLst/>
                        </a:rPr>
                        <a:t> </a:t>
                      </a:r>
                      <a:endParaRPr lang="cs-CZ" sz="2000" b="1" i="0" u="none" strike="noStrike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17.00 - 19.00</a:t>
                      </a:r>
                      <a:endParaRPr lang="cs-CZ" sz="2000" b="0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>
                          <a:solidFill>
                            <a:srgbClr val="00554B"/>
                          </a:solidFill>
                          <a:effectLst/>
                        </a:rPr>
                        <a:t>VEŘEJNOST</a:t>
                      </a:r>
                      <a:endParaRPr lang="cs-CZ" sz="2000" b="0" i="0" u="none" strike="noStrike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14556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>
                          <a:solidFill>
                            <a:srgbClr val="00554B"/>
                          </a:solidFill>
                          <a:effectLst/>
                        </a:rPr>
                        <a:t>sobota 28.12.2024</a:t>
                      </a:r>
                      <a:endParaRPr lang="cs-CZ" sz="2000" b="1" i="0" u="none" strike="noStrike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8.00 - 19.00</a:t>
                      </a:r>
                      <a:endParaRPr lang="cs-CZ" sz="2000" b="0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>
                          <a:solidFill>
                            <a:srgbClr val="00554B"/>
                          </a:solidFill>
                          <a:effectLst/>
                        </a:rPr>
                        <a:t>VEŘEJNOST</a:t>
                      </a:r>
                      <a:endParaRPr lang="cs-CZ" sz="2000" b="0" i="0" u="none" strike="noStrike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62082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pondělí 30.12.2024</a:t>
                      </a:r>
                      <a:endParaRPr lang="cs-CZ" sz="2000" b="1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16.00 - 17.00</a:t>
                      </a:r>
                      <a:endParaRPr lang="cs-CZ" sz="2000" b="0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SENIOŘI</a:t>
                      </a:r>
                      <a:endParaRPr lang="cs-CZ" sz="2000" b="0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36768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>
                          <a:solidFill>
                            <a:srgbClr val="00554B"/>
                          </a:solidFill>
                          <a:effectLst/>
                        </a:rPr>
                        <a:t> </a:t>
                      </a:r>
                      <a:endParaRPr lang="cs-CZ" sz="2000" b="1" i="0" u="none" strike="noStrike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>
                          <a:solidFill>
                            <a:srgbClr val="00554B"/>
                          </a:solidFill>
                          <a:effectLst/>
                        </a:rPr>
                        <a:t>17.00 - 19.00</a:t>
                      </a:r>
                      <a:endParaRPr lang="cs-CZ" sz="2000" b="0" i="0" u="none" strike="noStrike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VEŘEJNOST</a:t>
                      </a:r>
                      <a:endParaRPr lang="cs-CZ" sz="2000" b="0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mpd="sng">
                      <a:noFill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84169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>
                          <a:solidFill>
                            <a:srgbClr val="00554B"/>
                          </a:solidFill>
                          <a:effectLst/>
                        </a:rPr>
                        <a:t>čtvrtek 02.01.2025</a:t>
                      </a:r>
                      <a:endParaRPr lang="cs-CZ" sz="2000" b="1" i="0" u="none" strike="noStrike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>
                          <a:solidFill>
                            <a:srgbClr val="00554B"/>
                          </a:solidFill>
                          <a:effectLst/>
                        </a:rPr>
                        <a:t>17.00 - 19.00</a:t>
                      </a:r>
                      <a:endParaRPr lang="cs-CZ" sz="2000" b="0" i="0" u="none" strike="noStrike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VEŘEJNOST</a:t>
                      </a:r>
                      <a:endParaRPr lang="cs-CZ" sz="2000" b="0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139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pátek 03.01.2025</a:t>
                      </a:r>
                      <a:endParaRPr lang="cs-CZ" sz="2000" b="1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>
                          <a:solidFill>
                            <a:srgbClr val="00554B"/>
                          </a:solidFill>
                          <a:effectLst/>
                        </a:rPr>
                        <a:t>15.00 - 16.00</a:t>
                      </a:r>
                      <a:endParaRPr lang="cs-CZ" sz="2000" b="0" i="0" u="none" strike="noStrike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SENIOŘI</a:t>
                      </a:r>
                      <a:endParaRPr lang="cs-CZ" sz="2000" b="0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05726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sobota 04.01.2025</a:t>
                      </a:r>
                      <a:endParaRPr lang="cs-CZ" sz="2000" b="1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>
                          <a:solidFill>
                            <a:srgbClr val="00554B"/>
                          </a:solidFill>
                          <a:effectLst/>
                        </a:rPr>
                        <a:t>8.00 - 19.00</a:t>
                      </a:r>
                      <a:endParaRPr lang="cs-CZ" sz="2000" b="0" i="0" u="none" strike="noStrike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2000" u="none" strike="noStrike" dirty="0">
                          <a:solidFill>
                            <a:srgbClr val="00554B"/>
                          </a:solidFill>
                          <a:effectLst/>
                        </a:rPr>
                        <a:t>VEŘEJNOST</a:t>
                      </a:r>
                      <a:endParaRPr lang="cs-CZ" sz="2000" b="0" i="0" u="none" strike="noStrike" dirty="0">
                        <a:solidFill>
                          <a:srgbClr val="00554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839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A9954-23F7-C1EB-21BA-89E7DFF3D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C6B0EF-EC13-CD3C-3611-E81727FE3C1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3" y="895986"/>
            <a:ext cx="7691485" cy="281275"/>
          </a:xfrm>
        </p:spPr>
        <p:txBody>
          <a:bodyPr/>
          <a:lstStyle/>
          <a:p>
            <a:r>
              <a:rPr lang="cs-CZ" dirty="0"/>
              <a:t>Vánoční trhy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DC3CEE-3392-D6C4-2835-314AC4B9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Adventní čas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59009E-777C-2337-3151-6E5AD3A58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91486" cy="3362325"/>
          </a:xfrm>
        </p:spPr>
        <p:txBody>
          <a:bodyPr/>
          <a:lstStyle/>
          <a:p>
            <a:r>
              <a:rPr lang="cs-CZ" dirty="0"/>
              <a:t> MÚSS – vánoční jarmark – 27.11.</a:t>
            </a:r>
          </a:p>
          <a:p>
            <a:r>
              <a:rPr lang="cs-CZ" dirty="0"/>
              <a:t> ZŠ Školní – den otevřených dveří – 28.11.</a:t>
            </a:r>
          </a:p>
          <a:p>
            <a:r>
              <a:rPr lang="cs-CZ" dirty="0"/>
              <a:t> ZŠ Krátká – vánoční trhy - 28.11.</a:t>
            </a:r>
          </a:p>
          <a:p>
            <a:endParaRPr lang="cs-CZ" dirty="0"/>
          </a:p>
          <a:p>
            <a:pPr marL="180975" indent="-180975"/>
            <a:r>
              <a:rPr lang="cs-CZ" dirty="0"/>
              <a:t> Kulturní centrum – vánoční jarmark – 08.12. – výtěžek z dobrovolného vstupného 13.310 Kč bude použit na rehabilitační pobyt Jakuba Dufka</a:t>
            </a:r>
          </a:p>
          <a:p>
            <a:pPr marL="180975" indent="-180975"/>
            <a:endParaRPr lang="cs-CZ" dirty="0"/>
          </a:p>
          <a:p>
            <a:pPr marL="180975" indent="-180975"/>
            <a:r>
              <a:rPr lang="cs-CZ" dirty="0"/>
              <a:t> ZŠ Petlérská – Česko zpívá koledy – 11.12.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904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F1666-4CBF-F20F-8E58-5470B4935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2C0750-09FF-2E5E-31D9-16469D2E8DE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3" y="895986"/>
            <a:ext cx="7691485" cy="281275"/>
          </a:xfrm>
        </p:spPr>
        <p:txBody>
          <a:bodyPr/>
          <a:lstStyle/>
          <a:p>
            <a:r>
              <a:rPr lang="cs-CZ" dirty="0"/>
              <a:t>Adventní koncerty ZUŠ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D7B7A2-1CEC-F28D-1F96-B544B194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Adventní čas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C65184-9E8E-A5C9-16B3-09B9BA8811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91486" cy="3362325"/>
          </a:xfrm>
        </p:spPr>
        <p:txBody>
          <a:bodyPr/>
          <a:lstStyle/>
          <a:p>
            <a:r>
              <a:rPr lang="cs-CZ" dirty="0"/>
              <a:t> poslední z cyklu koncertů</a:t>
            </a:r>
          </a:p>
          <a:p>
            <a:r>
              <a:rPr lang="cs-CZ" dirty="0"/>
              <a:t> </a:t>
            </a:r>
            <a:r>
              <a:rPr lang="cs-CZ" b="1" dirty="0"/>
              <a:t>Sněhová přání </a:t>
            </a:r>
            <a:r>
              <a:rPr lang="cs-CZ" dirty="0"/>
              <a:t>– divadelně-taneční představení  </a:t>
            </a:r>
          </a:p>
          <a:p>
            <a:r>
              <a:rPr lang="cs-CZ" dirty="0"/>
              <a:t> 18. prosince, v 18 hod v Kulturním centru</a:t>
            </a:r>
          </a:p>
          <a:p>
            <a:r>
              <a:rPr lang="cs-CZ" dirty="0"/>
              <a:t> vstupné dobrovolné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94999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 místního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hospodářství,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dopravy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 životního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Ing. Jiří Jaroš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místní hospodářství</a:t>
            </a:r>
          </a:p>
        </p:txBody>
      </p:sp>
      <p:sp>
        <p:nvSpPr>
          <p:cNvPr id="2" name="Text Placeholder 62">
            <a:extLst>
              <a:ext uri="{FF2B5EF4-FFF2-40B4-BE49-F238E27FC236}">
                <a16:creationId xmlns:a16="http://schemas.microsoft.com/office/drawing/2014/main" id="{89C2B216-BC4D-D8BA-0D41-893AC73C228B}"/>
              </a:ext>
            </a:extLst>
          </p:cNvPr>
          <p:cNvSpPr txBox="1">
            <a:spLocks/>
          </p:cNvSpPr>
          <p:nvPr/>
        </p:nvSpPr>
        <p:spPr>
          <a:xfrm>
            <a:off x="3492500" y="2779277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5100" b="0" i="0" kern="1200">
                <a:solidFill>
                  <a:schemeClr val="bg1"/>
                </a:solidFill>
                <a:latin typeface="Kyselka Headline Hedline" pitchFamily="2" charset="77"/>
                <a:ea typeface="+mn-ea"/>
                <a:cs typeface="+mn-cs"/>
              </a:defRPr>
            </a:lvl1pPr>
            <a:lvl2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1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2425" indent="-342900" algn="l" defTabSz="5971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System Font Regular"/>
              <a:buChar char="—"/>
              <a:tabLst/>
              <a:defRPr lang="cs-CZ" sz="24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prostředí</a:t>
            </a:r>
          </a:p>
        </p:txBody>
      </p:sp>
    </p:spTree>
    <p:extLst>
      <p:ext uri="{BB962C8B-B14F-4D97-AF65-F5344CB8AC3E}">
        <p14:creationId xmlns:p14="http://schemas.microsoft.com/office/powerpoint/2010/main" val="42244838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5535799" cy="684000"/>
          </a:xfrm>
        </p:spPr>
        <p:txBody>
          <a:bodyPr/>
          <a:lstStyle/>
          <a:p>
            <a:r>
              <a:rPr lang="cs-CZ" dirty="0"/>
              <a:t>Drobné opravy komunikací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927717"/>
            <a:ext cx="3471675" cy="2171830"/>
          </a:xfrm>
        </p:spPr>
        <p:txBody>
          <a:bodyPr/>
          <a:lstStyle/>
          <a:p>
            <a:r>
              <a:rPr lang="cs-CZ" dirty="0"/>
              <a:t>Fox </a:t>
            </a:r>
            <a:r>
              <a:rPr lang="cs-CZ" dirty="0" err="1"/>
              <a:t>road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 s.r.o. </a:t>
            </a:r>
          </a:p>
          <a:p>
            <a:r>
              <a:rPr lang="cs-CZ" dirty="0"/>
              <a:t>1.114.283,40 Kč vč. DPH</a:t>
            </a:r>
          </a:p>
        </p:txBody>
      </p:sp>
      <p:pic>
        <p:nvPicPr>
          <p:cNvPr id="3" name="Obrázek 2" descr="Obsah obrázku venku, silnice, mrak, obloha&#10;&#10;Popis byl vytvořen automaticky">
            <a:extLst>
              <a:ext uri="{FF2B5EF4-FFF2-40B4-BE49-F238E27FC236}">
                <a16:creationId xmlns:a16="http://schemas.microsoft.com/office/drawing/2014/main" id="{80A5335A-9C83-E734-50EB-09A0BE224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48" y="1669306"/>
            <a:ext cx="2303402" cy="3059206"/>
          </a:xfrm>
          <a:prstGeom prst="rect">
            <a:avLst/>
          </a:prstGeom>
        </p:spPr>
      </p:pic>
      <p:pic>
        <p:nvPicPr>
          <p:cNvPr id="7" name="Obrázek 6" descr="Obsah obrázku venku, auto, území, Pozemní vozidlo&#10;&#10;Popis byl vytvořen automaticky">
            <a:extLst>
              <a:ext uri="{FF2B5EF4-FFF2-40B4-BE49-F238E27FC236}">
                <a16:creationId xmlns:a16="http://schemas.microsoft.com/office/drawing/2014/main" id="{3752F81F-BAB2-99CB-1486-2F90A3A0E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2" y="1669306"/>
            <a:ext cx="4078940" cy="305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5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Modernizace cyklostezky Suchý Důl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SILNICE TOPOLANY a.s.</a:t>
            </a:r>
          </a:p>
          <a:p>
            <a:r>
              <a:rPr lang="cs-CZ" dirty="0"/>
              <a:t>3.487.176 Kč vč. DPH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40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5287028" cy="684000"/>
          </a:xfrm>
        </p:spPr>
        <p:txBody>
          <a:bodyPr/>
          <a:lstStyle/>
          <a:p>
            <a:r>
              <a:rPr lang="cs-CZ" dirty="0"/>
              <a:t>Pěstební práce v lesích města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1" y="4284509"/>
            <a:ext cx="8207377" cy="684000"/>
          </a:xfrm>
        </p:spPr>
        <p:txBody>
          <a:bodyPr/>
          <a:lstStyle/>
          <a:p>
            <a:r>
              <a:rPr lang="cs-CZ" dirty="0" err="1"/>
              <a:t>LaVor</a:t>
            </a:r>
            <a:r>
              <a:rPr lang="cs-CZ" dirty="0"/>
              <a:t> s.r.o.</a:t>
            </a:r>
          </a:p>
          <a:p>
            <a:r>
              <a:rPr lang="cs-CZ" dirty="0"/>
              <a:t>2.113.117,37 Kč vč. DPH</a:t>
            </a:r>
          </a:p>
        </p:txBody>
      </p:sp>
      <p:pic>
        <p:nvPicPr>
          <p:cNvPr id="3" name="Obrázek 2" descr="Obsah obrázku venku, příroda, zima, strom&#10;&#10;Popis byl vytvořen automaticky">
            <a:extLst>
              <a:ext uri="{FF2B5EF4-FFF2-40B4-BE49-F238E27FC236}">
                <a16:creationId xmlns:a16="http://schemas.microsoft.com/office/drawing/2014/main" id="{DB2C303C-85D6-62DB-EC7E-67E1F6019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24" y="994114"/>
            <a:ext cx="2379288" cy="3172384"/>
          </a:xfrm>
          <a:prstGeom prst="rect">
            <a:avLst/>
          </a:prstGeom>
        </p:spPr>
      </p:pic>
      <p:pic>
        <p:nvPicPr>
          <p:cNvPr id="6" name="Obrázek 5" descr="Obsah obrázku venku, zima, strom, sníh&#10;&#10;Popis byl vytvořen automaticky">
            <a:extLst>
              <a:ext uri="{FF2B5EF4-FFF2-40B4-BE49-F238E27FC236}">
                <a16:creationId xmlns:a16="http://schemas.microsoft.com/office/drawing/2014/main" id="{D0F03F4F-0608-AB8C-1C9D-B4A13FF7A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36" y="977001"/>
            <a:ext cx="4241254" cy="31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35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6E0A16-5951-5C7A-00E9-A96E17D8BB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3" y="895986"/>
            <a:ext cx="5404167" cy="1021826"/>
          </a:xfrm>
        </p:spPr>
        <p:txBody>
          <a:bodyPr/>
          <a:lstStyle/>
          <a:p>
            <a:r>
              <a:rPr lang="cs-CZ" b="0" dirty="0"/>
              <a:t>Klášterecká Kyselka s.r.o.</a:t>
            </a:r>
          </a:p>
          <a:p>
            <a:r>
              <a:rPr lang="cs-CZ" b="0" dirty="0"/>
              <a:t>29.663,15 Kč s DPH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153D81-6029-2B8A-25A1-E6F22D16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405237" cy="316532"/>
          </a:xfrm>
        </p:spPr>
        <p:txBody>
          <a:bodyPr/>
          <a:lstStyle/>
          <a:p>
            <a:r>
              <a:rPr lang="cs-CZ" dirty="0"/>
              <a:t>Nášlapy podél plotu MŠ U Jablíček</a:t>
            </a:r>
          </a:p>
        </p:txBody>
      </p:sp>
      <p:pic>
        <p:nvPicPr>
          <p:cNvPr id="4" name="Obrázek 3" descr="Obsah obrázku venku, obloha, plot, rostlina&#10;&#10;Popis byl vytvořen automaticky">
            <a:extLst>
              <a:ext uri="{FF2B5EF4-FFF2-40B4-BE49-F238E27FC236}">
                <a16:creationId xmlns:a16="http://schemas.microsoft.com/office/drawing/2014/main" id="{B3E9E062-EB77-3B47-94ED-DB094EE50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65" y="979619"/>
            <a:ext cx="4924312" cy="36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10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CFE419E-B453-9634-9BBD-865ACCAB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048593" cy="316532"/>
          </a:xfrm>
        </p:spPr>
        <p:txBody>
          <a:bodyPr/>
          <a:lstStyle/>
          <a:p>
            <a:r>
              <a:rPr lang="cs-CZ" dirty="0"/>
              <a:t>Společně pro Klášterec – vánoční strom na </a:t>
            </a:r>
            <a:r>
              <a:rPr lang="cs-CZ" dirty="0" err="1"/>
              <a:t>Petlérské</a:t>
            </a:r>
            <a:r>
              <a:rPr lang="cs-CZ" dirty="0"/>
              <a:t> </a:t>
            </a:r>
            <a:br>
              <a:rPr lang="cs-CZ" dirty="0"/>
            </a:br>
            <a:br>
              <a:rPr lang="cs-CZ" dirty="0"/>
            </a:br>
            <a:r>
              <a:rPr lang="cs-CZ" sz="2000" b="0" dirty="0">
                <a:solidFill>
                  <a:srgbClr val="00554B"/>
                </a:solidFill>
              </a:rPr>
              <a:t>MK </a:t>
            </a:r>
            <a:r>
              <a:rPr lang="cs-CZ" sz="2000" b="0" dirty="0" err="1">
                <a:solidFill>
                  <a:srgbClr val="00554B"/>
                </a:solidFill>
              </a:rPr>
              <a:t>mont</a:t>
            </a:r>
            <a:r>
              <a:rPr lang="cs-CZ" sz="2000" b="0" dirty="0">
                <a:solidFill>
                  <a:srgbClr val="00554B"/>
                </a:solidFill>
              </a:rPr>
              <a:t> </a:t>
            </a:r>
            <a:r>
              <a:rPr lang="cs-CZ" sz="2000" b="0" dirty="0" err="1">
                <a:solidFill>
                  <a:srgbClr val="00554B"/>
                </a:solidFill>
              </a:rPr>
              <a:t>illumination</a:t>
            </a:r>
            <a:r>
              <a:rPr lang="cs-CZ" sz="2000" b="0" dirty="0">
                <a:solidFill>
                  <a:srgbClr val="00554B"/>
                </a:solidFill>
              </a:rPr>
              <a:t> s.r.o.</a:t>
            </a:r>
            <a:br>
              <a:rPr lang="cs-CZ" sz="2000" b="0" dirty="0">
                <a:solidFill>
                  <a:srgbClr val="00554B"/>
                </a:solidFill>
              </a:rPr>
            </a:br>
            <a:r>
              <a:rPr lang="cs-CZ" sz="2000" b="0" dirty="0">
                <a:solidFill>
                  <a:srgbClr val="00554B"/>
                </a:solidFill>
              </a:rPr>
              <a:t>71 818,10 Kč vč. DPH</a:t>
            </a:r>
          </a:p>
        </p:txBody>
      </p:sp>
      <p:pic>
        <p:nvPicPr>
          <p:cNvPr id="7" name="Obrázek 6" descr="Obsah obrázku vánoční stromeček, vánoce, venku, budova&#10;&#10;Popis byl vytvořen automaticky">
            <a:extLst>
              <a:ext uri="{FF2B5EF4-FFF2-40B4-BE49-F238E27FC236}">
                <a16:creationId xmlns:a16="http://schemas.microsoft.com/office/drawing/2014/main" id="{FF7B7FD3-7613-03BB-3E68-C689B4ED5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20596"/>
            <a:ext cx="3906371" cy="39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92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Propojení cyklostezky a lávky přes Klášterecký potok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 err="1"/>
              <a:t>Bauvant</a:t>
            </a:r>
            <a:r>
              <a:rPr lang="cs-CZ" dirty="0"/>
              <a:t> s.r.o.</a:t>
            </a:r>
          </a:p>
          <a:p>
            <a:r>
              <a:rPr lang="cs-CZ" dirty="0"/>
              <a:t>1.895.391 Kč vč. DPH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45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Prodloužení ul. Sportovní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HERKUL a.s.</a:t>
            </a:r>
          </a:p>
          <a:p>
            <a:r>
              <a:rPr lang="cs-CZ" dirty="0"/>
              <a:t>12.251.456 Kč vč. DPH</a:t>
            </a:r>
          </a:p>
          <a:p>
            <a:r>
              <a:rPr lang="cs-CZ" dirty="0"/>
              <a:t>Dotace: 1.595.055 Kč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178988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39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SANACE Rašovické lávky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STRABAG a.s.</a:t>
            </a:r>
          </a:p>
          <a:p>
            <a:r>
              <a:rPr lang="cs-CZ" dirty="0"/>
              <a:t>18.183.000 Kč vč. DPH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4732" cy="3600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178988"/>
            <a:ext cx="336331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40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HŘBITOV nová kolumbária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AMV Slovakia s.r.o.</a:t>
            </a:r>
          </a:p>
          <a:p>
            <a:r>
              <a:rPr lang="cs-CZ" dirty="0"/>
              <a:t>6.339.347 Kč vč. DPH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50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ZÁMEK obnova východní fasády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HP STAV-Jan </a:t>
            </a:r>
            <a:r>
              <a:rPr lang="cs-CZ" dirty="0" err="1"/>
              <a:t>Perout</a:t>
            </a:r>
            <a:r>
              <a:rPr lang="cs-CZ" dirty="0"/>
              <a:t> s.r.o.</a:t>
            </a:r>
          </a:p>
          <a:p>
            <a:r>
              <a:rPr lang="cs-CZ" dirty="0"/>
              <a:t>1.675.293 Kč vč. DPH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126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1714</TotalTime>
  <Words>1136</Words>
  <Application>Microsoft Office PowerPoint</Application>
  <PresentationFormat>Předvádění na obrazovce (16:9)</PresentationFormat>
  <Paragraphs>260</Paragraphs>
  <Slides>42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42</vt:i4>
      </vt:variant>
    </vt:vector>
  </HeadingPairs>
  <TitlesOfParts>
    <vt:vector size="49" baseType="lpstr">
      <vt:lpstr>Arial</vt:lpstr>
      <vt:lpstr>Calibri</vt:lpstr>
      <vt:lpstr>Kyselka Headline Hedline</vt:lpstr>
      <vt:lpstr>System Font Regular</vt:lpstr>
      <vt:lpstr>Verdana</vt:lpstr>
      <vt:lpstr>Cover</vt:lpstr>
      <vt:lpstr>Slides</vt:lpstr>
      <vt:lpstr>Prezentace aplikace PowerPoint</vt:lpstr>
      <vt:lpstr>Prezentace aplikace PowerPoint</vt:lpstr>
      <vt:lpstr>Obnova povrchů CIBOUŠOV</vt:lpstr>
      <vt:lpstr>Modernizace cyklostezky Suchý Důl</vt:lpstr>
      <vt:lpstr>Propojení cyklostezky a lávky přes Klášterecký potok</vt:lpstr>
      <vt:lpstr>Prodloužení ul. Sportovní</vt:lpstr>
      <vt:lpstr>SANACE Rašovické lávky</vt:lpstr>
      <vt:lpstr>HŘBITOV nová kolumbária</vt:lpstr>
      <vt:lpstr>ZÁMEK obnova východní fasády</vt:lpstr>
      <vt:lpstr>TK Evženie – nová přetlaková HALA</vt:lpstr>
      <vt:lpstr>Prezentace aplikace PowerPoint</vt:lpstr>
      <vt:lpstr>Revitalizace veřejného prostoru OC JEDNOTA</vt:lpstr>
      <vt:lpstr>Rekonstrukce chodníků ul. Osvobozená</vt:lpstr>
      <vt:lpstr>Prezentace aplikace PowerPoint</vt:lpstr>
      <vt:lpstr>Nový SKATEPARK</vt:lpstr>
      <vt:lpstr>Klášterecká Jeseň – obnova kapličky</vt:lpstr>
      <vt:lpstr>FVE I. etapa</vt:lpstr>
      <vt:lpstr>Prezentace aplikace PowerPoint</vt:lpstr>
      <vt:lpstr>Kalendáře města na rok 2025</vt:lpstr>
      <vt:lpstr>Svíčky z Krušnohoří regionální produkt®</vt:lpstr>
      <vt:lpstr>Veletrhy cestovního ruchu v roce 2024</vt:lpstr>
      <vt:lpstr>Společně napříč generacemi Fond malých projektů</vt:lpstr>
      <vt:lpstr>Galerie Kryt Pohádky psané vodou &amp; Propletené perspektivy </vt:lpstr>
      <vt:lpstr>Společně pro Klášterec 2025</vt:lpstr>
      <vt:lpstr>Prezentace aplikace PowerPoint</vt:lpstr>
      <vt:lpstr>Dotace na činnost v roce 2025</vt:lpstr>
      <vt:lpstr>Návrh rozpočtu města na rok 2025</vt:lpstr>
      <vt:lpstr>Prezentace aplikace PowerPoint</vt:lpstr>
      <vt:lpstr>Nebytové objekty města Klášterce nad Ohří</vt:lpstr>
      <vt:lpstr>Bytový fond města Klášterce nad Ohří</vt:lpstr>
      <vt:lpstr>Pojištění majetku a odpovědnosti </vt:lpstr>
      <vt:lpstr>Pojištění vozidel</vt:lpstr>
      <vt:lpstr>Prezentace aplikace PowerPoint</vt:lpstr>
      <vt:lpstr>Úřad práce ČR</vt:lpstr>
      <vt:lpstr>Bazén na ZŠ Krátká</vt:lpstr>
      <vt:lpstr>Adventní čas</vt:lpstr>
      <vt:lpstr>Adventní čas</vt:lpstr>
      <vt:lpstr>Prezentace aplikace PowerPoint</vt:lpstr>
      <vt:lpstr>Drobné opravy komunikací </vt:lpstr>
      <vt:lpstr>Pěstební práce v lesích města </vt:lpstr>
      <vt:lpstr>Nášlapy podél plotu MŠ U Jablíček</vt:lpstr>
      <vt:lpstr>Společně pro Klášterec – vánoční strom na Petlérské   MK mont illumination s.r.o. 71 818,10 Kč vč. DPH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Kocáb Libor Ing.</cp:lastModifiedBy>
  <cp:revision>149</cp:revision>
  <cp:lastPrinted>2024-12-09T09:38:43Z</cp:lastPrinted>
  <dcterms:created xsi:type="dcterms:W3CDTF">2018-10-31T08:36:17Z</dcterms:created>
  <dcterms:modified xsi:type="dcterms:W3CDTF">2024-12-12T06:16:25Z</dcterms:modified>
</cp:coreProperties>
</file>