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312" r:id="rId2"/>
    <p:sldId id="362" r:id="rId3"/>
    <p:sldId id="368" r:id="rId4"/>
    <p:sldId id="369" r:id="rId5"/>
    <p:sldId id="370" r:id="rId6"/>
  </p:sldIdLst>
  <p:sldSz cx="9144000" cy="5143500" type="screen16x9"/>
  <p:notesSz cx="6735763" cy="9866313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08" userDrawn="1">
          <p15:clr>
            <a:srgbClr val="A4A3A4"/>
          </p15:clr>
        </p15:guide>
        <p15:guide id="2" pos="2122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87" autoAdjust="0"/>
    <p:restoredTop sz="94639" autoAdjust="0"/>
  </p:normalViewPr>
  <p:slideViewPr>
    <p:cSldViewPr>
      <p:cViewPr varScale="1">
        <p:scale>
          <a:sx n="142" d="100"/>
          <a:sy n="142" d="100"/>
        </p:scale>
        <p:origin x="312" y="120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87" d="100"/>
          <a:sy n="87" d="100"/>
        </p:scale>
        <p:origin x="-3822" y="-72"/>
      </p:cViewPr>
      <p:guideLst>
        <p:guide orient="horz" pos="3108"/>
        <p:guide pos="212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Se&#353;it1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 algn="ctr"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cs-CZ" sz="24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Meziroční srovnání</a:t>
            </a:r>
            <a:r>
              <a:rPr lang="cs-CZ" sz="2400" b="1" baseline="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</a:p>
          <a:p>
            <a:pPr algn="ctr">
              <a:defRPr/>
            </a:pPr>
            <a:r>
              <a:rPr lang="cs-CZ" sz="2400" b="1" baseline="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(2019-2023)</a:t>
            </a:r>
            <a:endParaRPr lang="cs-CZ" sz="24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c:rich>
      </c:tx>
      <c:layout>
        <c:manualLayout>
          <c:xMode val="edge"/>
          <c:yMode val="edge"/>
          <c:x val="0.26174981053692448"/>
          <c:y val="8.25480175405347E-4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algn="ctr"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cs-CZ"/>
        </a:p>
      </c:txPr>
    </c:title>
    <c:autoTitleDeleted val="0"/>
    <c:plotArea>
      <c:layout/>
      <c:lineChart>
        <c:grouping val="standard"/>
        <c:varyColors val="0"/>
        <c:ser>
          <c:idx val="1"/>
          <c:order val="1"/>
          <c:tx>
            <c:strRef>
              <c:f>List1!$C$1</c:f>
              <c:strCache>
                <c:ptCount val="1"/>
                <c:pt idx="0">
                  <c:v>počet hlasujících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dLbls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CB7A-467A-BC57-D7EB0D193003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CB7A-467A-BC57-D7EB0D19300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List1!$A$2:$A$6</c:f>
              <c:numCache>
                <c:formatCode>General</c:formatCode>
                <c:ptCount val="5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  <c:pt idx="3">
                  <c:v>2022</c:v>
                </c:pt>
                <c:pt idx="4">
                  <c:v>2023</c:v>
                </c:pt>
              </c:numCache>
            </c:numRef>
          </c:cat>
          <c:val>
            <c:numRef>
              <c:f>List1!$C$2:$C$6</c:f>
              <c:numCache>
                <c:formatCode>General</c:formatCode>
                <c:ptCount val="5"/>
                <c:pt idx="0">
                  <c:v>662</c:v>
                </c:pt>
                <c:pt idx="1">
                  <c:v>1418</c:v>
                </c:pt>
                <c:pt idx="2">
                  <c:v>1058</c:v>
                </c:pt>
                <c:pt idx="3">
                  <c:v>1339</c:v>
                </c:pt>
                <c:pt idx="4">
                  <c:v>767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CB7A-467A-BC57-D7EB0D19300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408354623"/>
        <c:axId val="1408356063"/>
      </c:lineChart>
      <c:lineChart>
        <c:grouping val="standard"/>
        <c:varyColors val="0"/>
        <c:ser>
          <c:idx val="0"/>
          <c:order val="0"/>
          <c:tx>
            <c:strRef>
              <c:f>List1!$B$1</c:f>
              <c:strCache>
                <c:ptCount val="1"/>
                <c:pt idx="0">
                  <c:v>počet návrhů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dLbls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CB7A-467A-BC57-D7EB0D193003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CB7A-467A-BC57-D7EB0D19300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List1!$A$2:$A$6</c:f>
              <c:numCache>
                <c:formatCode>General</c:formatCode>
                <c:ptCount val="5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  <c:pt idx="3">
                  <c:v>2022</c:v>
                </c:pt>
                <c:pt idx="4">
                  <c:v>2023</c:v>
                </c:pt>
              </c:numCache>
            </c:numRef>
          </c:cat>
          <c:val>
            <c:numRef>
              <c:f>List1!$B$2:$B$6</c:f>
              <c:numCache>
                <c:formatCode>General</c:formatCode>
                <c:ptCount val="5"/>
                <c:pt idx="0">
                  <c:v>9</c:v>
                </c:pt>
                <c:pt idx="1">
                  <c:v>8</c:v>
                </c:pt>
                <c:pt idx="2">
                  <c:v>8</c:v>
                </c:pt>
                <c:pt idx="3">
                  <c:v>9</c:v>
                </c:pt>
                <c:pt idx="4">
                  <c:v>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5-CB7A-467A-BC57-D7EB0D19300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410054303"/>
        <c:axId val="1408353663"/>
      </c:lineChart>
      <c:catAx>
        <c:axId val="140835462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1408356063"/>
        <c:crosses val="autoZero"/>
        <c:auto val="1"/>
        <c:lblAlgn val="ctr"/>
        <c:lblOffset val="100"/>
        <c:noMultiLvlLbl val="0"/>
      </c:catAx>
      <c:valAx>
        <c:axId val="1408356063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cs-CZ" sz="1200" dirty="0">
                    <a:solidFill>
                      <a:schemeClr val="tx1"/>
                    </a:solidFill>
                  </a:rPr>
                  <a:t>Počet hlasujících</a:t>
                </a:r>
              </a:p>
            </c:rich>
          </c:tx>
          <c:layout>
            <c:manualLayout>
              <c:xMode val="edge"/>
              <c:yMode val="edge"/>
              <c:x val="1.8896709889377371E-2"/>
              <c:y val="0.45252569975885032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cs-CZ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1408354623"/>
        <c:crosses val="autoZero"/>
        <c:crossBetween val="between"/>
      </c:valAx>
      <c:valAx>
        <c:axId val="1408353663"/>
        <c:scaling>
          <c:orientation val="minMax"/>
        </c:scaling>
        <c:delete val="0"/>
        <c:axPos val="r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cs-CZ" sz="1200" dirty="0">
                    <a:solidFill>
                      <a:schemeClr val="tx1"/>
                    </a:solidFill>
                  </a:rPr>
                  <a:t>Počet návrhů</a:t>
                </a:r>
              </a:p>
            </c:rich>
          </c:tx>
          <c:layout>
            <c:manualLayout>
              <c:xMode val="edge"/>
              <c:yMode val="edge"/>
              <c:x val="0.96345842525433667"/>
              <c:y val="0.45466537214819269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cs-CZ"/>
            </a:p>
          </c:txPr>
        </c:title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1410054303"/>
        <c:crosses val="max"/>
        <c:crossBetween val="between"/>
      </c:valAx>
      <c:catAx>
        <c:axId val="1410054303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1408353663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cs-CZ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cs-CZ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18830" cy="493316"/>
          </a:xfrm>
          <a:prstGeom prst="rect">
            <a:avLst/>
          </a:prstGeom>
        </p:spPr>
        <p:txBody>
          <a:bodyPr vert="horz" lIns="94858" tIns="47429" rIns="94858" bIns="47429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15374" y="0"/>
            <a:ext cx="2918830" cy="493316"/>
          </a:xfrm>
          <a:prstGeom prst="rect">
            <a:avLst/>
          </a:prstGeom>
        </p:spPr>
        <p:txBody>
          <a:bodyPr vert="horz" lIns="94858" tIns="47429" rIns="94858" bIns="47429" rtlCol="0"/>
          <a:lstStyle>
            <a:lvl1pPr algn="r">
              <a:defRPr sz="1200"/>
            </a:lvl1pPr>
          </a:lstStyle>
          <a:p>
            <a:fld id="{122E6ADE-9E6E-4580-A84F-A016B71C361C}" type="datetimeFigureOut">
              <a:rPr lang="cs-CZ" smtClean="0"/>
              <a:t>15.06.2023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1" y="9371285"/>
            <a:ext cx="2918830" cy="493316"/>
          </a:xfrm>
          <a:prstGeom prst="rect">
            <a:avLst/>
          </a:prstGeom>
        </p:spPr>
        <p:txBody>
          <a:bodyPr vert="horz" lIns="94858" tIns="47429" rIns="94858" bIns="47429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15374" y="9371285"/>
            <a:ext cx="2918830" cy="493316"/>
          </a:xfrm>
          <a:prstGeom prst="rect">
            <a:avLst/>
          </a:prstGeom>
        </p:spPr>
        <p:txBody>
          <a:bodyPr vert="horz" lIns="94858" tIns="47429" rIns="94858" bIns="47429" rtlCol="0" anchor="b"/>
          <a:lstStyle>
            <a:lvl1pPr algn="r">
              <a:defRPr sz="1200"/>
            </a:lvl1pPr>
          </a:lstStyle>
          <a:p>
            <a:fld id="{8FAB6985-44AF-4C6C-93F0-61D7A05D4C5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6005079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18830" cy="493316"/>
          </a:xfrm>
          <a:prstGeom prst="rect">
            <a:avLst/>
          </a:prstGeom>
        </p:spPr>
        <p:txBody>
          <a:bodyPr vert="horz" lIns="94858" tIns="47429" rIns="94858" bIns="47429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15374" y="0"/>
            <a:ext cx="2918830" cy="493316"/>
          </a:xfrm>
          <a:prstGeom prst="rect">
            <a:avLst/>
          </a:prstGeom>
        </p:spPr>
        <p:txBody>
          <a:bodyPr vert="horz" lIns="94858" tIns="47429" rIns="94858" bIns="47429" rtlCol="0"/>
          <a:lstStyle>
            <a:lvl1pPr algn="r">
              <a:defRPr sz="1200"/>
            </a:lvl1pPr>
          </a:lstStyle>
          <a:p>
            <a:fld id="{84A2E166-AF91-4A2F-9351-1D0B31BEC70C}" type="datetimeFigureOut">
              <a:rPr lang="cs-CZ" smtClean="0"/>
              <a:t>15.06.2023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80963" y="741363"/>
            <a:ext cx="6573837" cy="36988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858" tIns="47429" rIns="94858" bIns="47429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3577" y="4686499"/>
            <a:ext cx="5388610" cy="4439841"/>
          </a:xfrm>
          <a:prstGeom prst="rect">
            <a:avLst/>
          </a:prstGeom>
        </p:spPr>
        <p:txBody>
          <a:bodyPr vert="horz" lIns="94858" tIns="47429" rIns="94858" bIns="47429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1" y="9371285"/>
            <a:ext cx="2918830" cy="493316"/>
          </a:xfrm>
          <a:prstGeom prst="rect">
            <a:avLst/>
          </a:prstGeom>
        </p:spPr>
        <p:txBody>
          <a:bodyPr vert="horz" lIns="94858" tIns="47429" rIns="94858" bIns="47429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15374" y="9371285"/>
            <a:ext cx="2918830" cy="493316"/>
          </a:xfrm>
          <a:prstGeom prst="rect">
            <a:avLst/>
          </a:prstGeom>
        </p:spPr>
        <p:txBody>
          <a:bodyPr vert="horz" lIns="94858" tIns="47429" rIns="94858" bIns="47429" rtlCol="0" anchor="b"/>
          <a:lstStyle>
            <a:lvl1pPr algn="r">
              <a:defRPr sz="1200"/>
            </a:lvl1pPr>
          </a:lstStyle>
          <a:p>
            <a:fld id="{38B3A3D8-E44F-4594-AFB7-B23F203CCBF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092593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B3A3D8-E44F-4594-AFB7-B23F203CCBF7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8250895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B3A3D8-E44F-4594-AFB7-B23F203CCBF7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6616851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B3A3D8-E44F-4594-AFB7-B23F203CCBF7}" type="slidenum">
              <a:rPr lang="cs-CZ" smtClean="0"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7446912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B3A3D8-E44F-4594-AFB7-B23F203CCBF7}" type="slidenum">
              <a:rPr lang="cs-CZ" smtClean="0"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125385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>
            <a:lvl1pPr>
              <a:defRPr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r>
              <a:rPr lang="cs-CZ" dirty="0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dirty="0"/>
              <a:t>Kliknutím lze upravit styl předlohy.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457200" y="4876006"/>
            <a:ext cx="2133600" cy="165100"/>
          </a:xfrm>
        </p:spPr>
        <p:txBody>
          <a:bodyPr/>
          <a:lstStyle/>
          <a:p>
            <a:fld id="{4EC2A1C6-F44E-4769-9596-2322F8F612D2}" type="datetimeFigureOut">
              <a:rPr lang="cs-CZ" smtClean="0"/>
              <a:t>15.06.2023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3124200" y="4876005"/>
            <a:ext cx="2895600" cy="165101"/>
          </a:xfrm>
        </p:spPr>
        <p:txBody>
          <a:bodyPr/>
          <a:lstStyle/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623326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dirty="0"/>
              <a:t>Kliknutím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2A1C6-F44E-4769-9596-2322F8F612D2}" type="datetimeFigureOut">
              <a:rPr lang="cs-CZ" smtClean="0"/>
              <a:t>15.06.2023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207774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2A1C6-F44E-4769-9596-2322F8F612D2}" type="datetimeFigureOut">
              <a:rPr lang="cs-CZ" smtClean="0"/>
              <a:t>15.06.2023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686883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dirty="0"/>
              <a:t>Kliknutím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dirty="0"/>
              <a:t>Kliknutím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2A1C6-F44E-4769-9596-2322F8F612D2}" type="datetimeFigureOut">
              <a:rPr lang="cs-CZ" smtClean="0"/>
              <a:t>15.06.2023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440745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dirty="0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dirty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dirty="0"/>
              <a:t>Kliknutím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dirty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dirty="0"/>
              <a:t>Kliknutím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2A1C6-F44E-4769-9596-2322F8F612D2}" type="datetimeFigureOut">
              <a:rPr lang="cs-CZ" smtClean="0"/>
              <a:t>15.06.2023</a:t>
            </a:fld>
            <a:endParaRPr lang="cs-CZ" dirty="0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388418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7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4876005"/>
            <a:ext cx="2133600" cy="1651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fld id="{4EC2A1C6-F44E-4769-9596-2322F8F612D2}" type="datetimeFigureOut">
              <a:rPr lang="cs-CZ" smtClean="0"/>
              <a:pPr/>
              <a:t>15.06.2023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4876005"/>
            <a:ext cx="2895600" cy="1651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15594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mailto:hodicova@muklasterec.cz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hyperlink" Target="mailto:vaclavikova@muklasterec.cz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55526"/>
            <a:ext cx="8229600" cy="507702"/>
          </a:xfrm>
        </p:spPr>
        <p:txBody>
          <a:bodyPr>
            <a:noAutofit/>
          </a:bodyPr>
          <a:lstStyle/>
          <a:p>
            <a:r>
              <a:rPr lang="cs-CZ" sz="2400" b="1" dirty="0"/>
              <a:t>Společně pro Klášterec</a:t>
            </a:r>
            <a:endParaRPr lang="cs-CZ" sz="2400" dirty="0"/>
          </a:p>
        </p:txBody>
      </p:sp>
      <p:pic>
        <p:nvPicPr>
          <p:cNvPr id="10" name="Picture 2" descr="Výsledek obrázku pro participativní rozpočet">
            <a:extLst>
              <a:ext uri="{FF2B5EF4-FFF2-40B4-BE49-F238E27FC236}">
                <a16:creationId xmlns:a16="http://schemas.microsoft.com/office/drawing/2014/main" id="{FA820489-D70D-6AEE-ACD6-EAA312BA024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49819" y="1851670"/>
            <a:ext cx="2444361" cy="18584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966540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Nadpis 1">
            <a:extLst>
              <a:ext uri="{FF2B5EF4-FFF2-40B4-BE49-F238E27FC236}">
                <a16:creationId xmlns:a16="http://schemas.microsoft.com/office/drawing/2014/main" id="{3BD354AA-1C6D-8113-441E-82A901C75775}"/>
              </a:ext>
            </a:extLst>
          </p:cNvPr>
          <p:cNvSpPr txBox="1">
            <a:spLocks/>
          </p:cNvSpPr>
          <p:nvPr/>
        </p:nvSpPr>
        <p:spPr>
          <a:xfrm>
            <a:off x="457200" y="555526"/>
            <a:ext cx="8229600" cy="50770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r>
              <a:rPr lang="cs-CZ" sz="2400" b="1" dirty="0"/>
              <a:t>Pravidla</a:t>
            </a:r>
            <a:endParaRPr lang="cs-CZ" sz="2400" dirty="0"/>
          </a:p>
        </p:txBody>
      </p:sp>
      <p:sp>
        <p:nvSpPr>
          <p:cNvPr id="10" name="Zástupný symbol pro obsah 1">
            <a:extLst>
              <a:ext uri="{FF2B5EF4-FFF2-40B4-BE49-F238E27FC236}">
                <a16:creationId xmlns:a16="http://schemas.microsoft.com/office/drawing/2014/main" id="{A79767F5-CC23-D531-7DE7-F9C9B57110C2}"/>
              </a:ext>
            </a:extLst>
          </p:cNvPr>
          <p:cNvSpPr txBox="1">
            <a:spLocks/>
          </p:cNvSpPr>
          <p:nvPr/>
        </p:nvSpPr>
        <p:spPr>
          <a:xfrm>
            <a:off x="251520" y="1275606"/>
            <a:ext cx="8640960" cy="3672408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60000"/>
              </a:lnSpc>
              <a:buFontTx/>
              <a:buChar char="-"/>
            </a:pPr>
            <a:r>
              <a:rPr lang="cs-CZ" sz="2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vyčleněná částka: 				</a:t>
            </a:r>
            <a:r>
              <a:rPr lang="cs-CZ" sz="22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1.000.000 Kč</a:t>
            </a:r>
          </a:p>
          <a:p>
            <a:pPr algn="just">
              <a:lnSpc>
                <a:spcPct val="160000"/>
              </a:lnSpc>
              <a:buFontTx/>
              <a:buChar char="-"/>
            </a:pPr>
            <a:r>
              <a:rPr lang="cs-CZ" sz="2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max. výše podpory jednoho projektu: 	   </a:t>
            </a:r>
            <a:r>
              <a:rPr lang="cs-CZ" sz="22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250.000 Kč</a:t>
            </a:r>
          </a:p>
          <a:p>
            <a:pPr algn="just">
              <a:lnSpc>
                <a:spcPct val="160000"/>
              </a:lnSpc>
              <a:buFontTx/>
              <a:buChar char="-"/>
            </a:pPr>
            <a:r>
              <a:rPr lang="cs-CZ" sz="2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realizace pouze na nemovitostech patřících městu </a:t>
            </a:r>
          </a:p>
          <a:p>
            <a:pPr algn="just">
              <a:lnSpc>
                <a:spcPct val="160000"/>
              </a:lnSpc>
              <a:buFontTx/>
              <a:buChar char="-"/>
            </a:pPr>
            <a:r>
              <a:rPr lang="cs-CZ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10 podpisů pro podporu návrhu</a:t>
            </a:r>
          </a:p>
          <a:p>
            <a:pPr algn="just">
              <a:lnSpc>
                <a:spcPct val="160000"/>
              </a:lnSpc>
              <a:buFontTx/>
              <a:buChar char="-"/>
            </a:pPr>
            <a:r>
              <a:rPr lang="cs-CZ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nemožnost navrhovat nová dětská hřiště</a:t>
            </a:r>
          </a:p>
          <a:p>
            <a:pPr algn="just">
              <a:lnSpc>
                <a:spcPct val="160000"/>
              </a:lnSpc>
              <a:buFontTx/>
              <a:buChar char="-"/>
            </a:pPr>
            <a:r>
              <a:rPr lang="cs-CZ" sz="2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hlasování prostřednictvím mobilního rozhlasu</a:t>
            </a:r>
          </a:p>
          <a:p>
            <a:pPr marL="0" indent="0" algn="just">
              <a:buNone/>
            </a:pPr>
            <a:endParaRPr lang="cs-CZ" sz="2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360363" indent="-360363" algn="ctr">
              <a:buNone/>
            </a:pPr>
            <a:endParaRPr lang="cs-CZ" sz="2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360363" indent="-360363" algn="ctr">
              <a:buNone/>
            </a:pPr>
            <a:endParaRPr lang="cs-CZ" sz="2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 algn="just">
              <a:buNone/>
            </a:pPr>
            <a:endParaRPr lang="cs-CZ" sz="2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 algn="just">
              <a:buNone/>
            </a:pPr>
            <a:endParaRPr lang="cs-CZ" sz="2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 algn="just">
              <a:buNone/>
            </a:pPr>
            <a:endParaRPr lang="cs-CZ" sz="2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 algn="just">
              <a:buNone/>
            </a:pPr>
            <a:endParaRPr lang="cs-CZ" sz="2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 algn="just">
              <a:buNone/>
            </a:pPr>
            <a:endParaRPr lang="cs-CZ" sz="2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just">
              <a:buFontTx/>
              <a:buChar char="-"/>
            </a:pPr>
            <a:endParaRPr lang="cs-CZ" sz="2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 algn="just">
              <a:buNone/>
            </a:pPr>
            <a:endParaRPr lang="cs-CZ" sz="2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128171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Nadpis 1">
            <a:extLst>
              <a:ext uri="{FF2B5EF4-FFF2-40B4-BE49-F238E27FC236}">
                <a16:creationId xmlns:a16="http://schemas.microsoft.com/office/drawing/2014/main" id="{3BD354AA-1C6D-8113-441E-82A901C75775}"/>
              </a:ext>
            </a:extLst>
          </p:cNvPr>
          <p:cNvSpPr txBox="1">
            <a:spLocks/>
          </p:cNvSpPr>
          <p:nvPr/>
        </p:nvSpPr>
        <p:spPr>
          <a:xfrm>
            <a:off x="457200" y="555526"/>
            <a:ext cx="8229600" cy="50770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r>
              <a:rPr lang="cs-CZ" sz="2400" b="1" dirty="0"/>
              <a:t>Časový harmonogram</a:t>
            </a:r>
            <a:endParaRPr lang="cs-CZ" sz="2400" dirty="0"/>
          </a:p>
        </p:txBody>
      </p:sp>
      <p:sp>
        <p:nvSpPr>
          <p:cNvPr id="2" name="Zástupný symbol pro obsah 1">
            <a:extLst>
              <a:ext uri="{FF2B5EF4-FFF2-40B4-BE49-F238E27FC236}">
                <a16:creationId xmlns:a16="http://schemas.microsoft.com/office/drawing/2014/main" id="{90F4D556-39DC-3ECA-4130-228F4605BC06}"/>
              </a:ext>
            </a:extLst>
          </p:cNvPr>
          <p:cNvSpPr txBox="1">
            <a:spLocks/>
          </p:cNvSpPr>
          <p:nvPr/>
        </p:nvSpPr>
        <p:spPr>
          <a:xfrm>
            <a:off x="323528" y="1844824"/>
            <a:ext cx="8712968" cy="28083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lnSpc>
                <a:spcPct val="150000"/>
              </a:lnSpc>
              <a:buNone/>
            </a:pPr>
            <a:r>
              <a:rPr lang="cs-CZ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07-09/2023	podávání návrhů, konzultace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cs-CZ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10/2023	formální hodnocení návrhů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cs-CZ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12/2023	hlasování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cs-CZ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2024		realizace</a:t>
            </a:r>
          </a:p>
          <a:p>
            <a:pPr marL="0" indent="0" algn="just">
              <a:buNone/>
            </a:pPr>
            <a:endParaRPr lang="cs-CZ" sz="2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 algn="just">
              <a:buNone/>
            </a:pPr>
            <a:endParaRPr lang="cs-CZ" sz="2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971608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Graf 1">
            <a:extLst>
              <a:ext uri="{FF2B5EF4-FFF2-40B4-BE49-F238E27FC236}">
                <a16:creationId xmlns:a16="http://schemas.microsoft.com/office/drawing/2014/main" id="{F9C3445C-A08B-6690-CC79-5BE02963E7E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92372975"/>
              </p:ext>
            </p:extLst>
          </p:nvPr>
        </p:nvGraphicFramePr>
        <p:xfrm>
          <a:off x="755576" y="555526"/>
          <a:ext cx="7488832" cy="42484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0367326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>
            <a:extLst>
              <a:ext uri="{FF2B5EF4-FFF2-40B4-BE49-F238E27FC236}">
                <a16:creationId xmlns:a16="http://schemas.microsoft.com/office/drawing/2014/main" id="{09D05A79-9478-5ED0-4347-252AA7AB7067}"/>
              </a:ext>
            </a:extLst>
          </p:cNvPr>
          <p:cNvSpPr txBox="1">
            <a:spLocks/>
          </p:cNvSpPr>
          <p:nvPr/>
        </p:nvSpPr>
        <p:spPr>
          <a:xfrm>
            <a:off x="359532" y="1059582"/>
            <a:ext cx="8424936" cy="1224136"/>
          </a:xfrm>
          <a:prstGeom prst="rect">
            <a:avLst/>
          </a:prstGeom>
          <a:solidFill>
            <a:schemeClr val="accent1"/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60000"/>
              </a:lnSpc>
              <a:buNone/>
            </a:pPr>
            <a:r>
              <a:rPr lang="cs-CZ" sz="24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www.klasterec.cz/spolecne-pro-klasterec</a:t>
            </a:r>
          </a:p>
          <a:p>
            <a:pPr marL="0" indent="0" algn="ctr">
              <a:buNone/>
            </a:pPr>
            <a:r>
              <a:rPr lang="cs-CZ" sz="20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spolecneproklasterec@muklasterec.cz</a:t>
            </a:r>
          </a:p>
          <a:p>
            <a:pPr marL="0" indent="0" algn="ctr">
              <a:buNone/>
            </a:pPr>
            <a:endParaRPr lang="cs-CZ" sz="2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 algn="ctr">
              <a:buNone/>
            </a:pPr>
            <a:endParaRPr lang="cs-CZ" sz="20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 algn="just">
              <a:buNone/>
            </a:pPr>
            <a:endParaRPr lang="cs-CZ" sz="2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 algn="just">
              <a:buNone/>
            </a:pPr>
            <a:endParaRPr lang="cs-CZ" sz="2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 algn="just">
              <a:buNone/>
            </a:pPr>
            <a:endParaRPr lang="cs-CZ" sz="2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 algn="just">
              <a:buNone/>
            </a:pPr>
            <a:endParaRPr lang="cs-CZ" sz="2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 algn="just">
              <a:buNone/>
            </a:pPr>
            <a:endParaRPr lang="cs-CZ" sz="2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 algn="just">
              <a:buNone/>
            </a:pPr>
            <a:endParaRPr lang="cs-CZ" sz="2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3" name="Zástupný symbol pro obsah 1">
            <a:extLst>
              <a:ext uri="{FF2B5EF4-FFF2-40B4-BE49-F238E27FC236}">
                <a16:creationId xmlns:a16="http://schemas.microsoft.com/office/drawing/2014/main" id="{8939E60F-D172-7FA8-1128-ED080208EB4D}"/>
              </a:ext>
            </a:extLst>
          </p:cNvPr>
          <p:cNvSpPr txBox="1">
            <a:spLocks/>
          </p:cNvSpPr>
          <p:nvPr/>
        </p:nvSpPr>
        <p:spPr>
          <a:xfrm>
            <a:off x="359532" y="2283718"/>
            <a:ext cx="8424936" cy="252712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endParaRPr lang="cs-CZ" sz="2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 algn="ctr">
              <a:buNone/>
            </a:pPr>
            <a:endParaRPr lang="cs-CZ" sz="20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 algn="ctr">
              <a:buNone/>
            </a:pPr>
            <a:r>
              <a:rPr lang="cs-CZ" sz="20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Koordinátorky projektu:</a:t>
            </a:r>
          </a:p>
          <a:p>
            <a:pPr marL="0" indent="0" algn="ctr">
              <a:buNone/>
            </a:pPr>
            <a:endParaRPr lang="cs-CZ" sz="14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 algn="ctr">
              <a:buNone/>
            </a:pPr>
            <a:r>
              <a:rPr lang="cs-CZ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Radka Hodicová: </a:t>
            </a:r>
            <a:r>
              <a:rPr lang="cs-CZ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  <a:hlinkClick r:id="rId3"/>
              </a:rPr>
              <a:t>hodicova@muklasterec.cz</a:t>
            </a:r>
            <a:r>
              <a:rPr lang="cs-CZ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474 359 645</a:t>
            </a:r>
          </a:p>
          <a:p>
            <a:pPr marL="0" indent="0" algn="ctr">
              <a:buNone/>
            </a:pPr>
            <a:r>
              <a:rPr lang="cs-CZ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Adéla Václavíková: </a:t>
            </a:r>
            <a:r>
              <a:rPr lang="cs-CZ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  <a:hlinkClick r:id="rId4"/>
              </a:rPr>
              <a:t>vaclavikova@muklasterec.cz</a:t>
            </a:r>
            <a:r>
              <a:rPr lang="cs-CZ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474 359 686</a:t>
            </a:r>
          </a:p>
          <a:p>
            <a:pPr marL="0" indent="0" algn="just">
              <a:buNone/>
            </a:pPr>
            <a:endParaRPr lang="cs-CZ" sz="2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39244594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675</TotalTime>
  <Words>116</Words>
  <Application>Microsoft Office PowerPoint</Application>
  <PresentationFormat>Předvádění na obrazovce (16:9)</PresentationFormat>
  <Paragraphs>43</Paragraphs>
  <Slides>5</Slides>
  <Notes>4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5</vt:i4>
      </vt:variant>
    </vt:vector>
  </HeadingPairs>
  <TitlesOfParts>
    <vt:vector size="9" baseType="lpstr">
      <vt:lpstr>Arial</vt:lpstr>
      <vt:lpstr>Calibri</vt:lpstr>
      <vt:lpstr>Verdana</vt:lpstr>
      <vt:lpstr>Motiv systému Office</vt:lpstr>
      <vt:lpstr>Společně pro Klášterec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Pavel Endršt</dc:creator>
  <cp:lastModifiedBy>Hodicová Radka Dr. Ing.</cp:lastModifiedBy>
  <cp:revision>72</cp:revision>
  <cp:lastPrinted>2023-06-15T05:47:18Z</cp:lastPrinted>
  <dcterms:created xsi:type="dcterms:W3CDTF">2018-10-31T08:36:17Z</dcterms:created>
  <dcterms:modified xsi:type="dcterms:W3CDTF">2023-06-15T06:43:11Z</dcterms:modified>
</cp:coreProperties>
</file>