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12" r:id="rId2"/>
    <p:sldId id="362" r:id="rId3"/>
    <p:sldId id="368" r:id="rId4"/>
    <p:sldId id="369" r:id="rId5"/>
    <p:sldId id="370" r:id="rId6"/>
  </p:sldIdLst>
  <p:sldSz cx="9144000" cy="5143500" type="screen16x9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2" d="100"/>
          <a:sy n="142" d="100"/>
        </p:scale>
        <p:origin x="31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Meziroční srovnání</a:t>
            </a:r>
            <a:r>
              <a:rPr lang="cs-CZ" sz="24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>
              <a:defRPr/>
            </a:pPr>
            <a:r>
              <a:rPr lang="cs-CZ" sz="24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(2019-2023)</a:t>
            </a:r>
            <a:endParaRPr lang="cs-CZ" sz="2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26174981053692448"/>
          <c:y val="8.25480175405347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List1!$C$1</c:f>
              <c:strCache>
                <c:ptCount val="1"/>
                <c:pt idx="0">
                  <c:v>počet hlasujících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7A-467A-BC57-D7EB0D19300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7A-467A-BC57-D7EB0D1930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List1!$C$2:$C$6</c:f>
              <c:numCache>
                <c:formatCode>General</c:formatCode>
                <c:ptCount val="5"/>
                <c:pt idx="0">
                  <c:v>662</c:v>
                </c:pt>
                <c:pt idx="1">
                  <c:v>1418</c:v>
                </c:pt>
                <c:pt idx="2">
                  <c:v>1058</c:v>
                </c:pt>
                <c:pt idx="3">
                  <c:v>1339</c:v>
                </c:pt>
                <c:pt idx="4">
                  <c:v>767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7A-467A-BC57-D7EB0D193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08354623"/>
        <c:axId val="1408356063"/>
      </c:lineChar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návrhů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B7A-467A-BC57-D7EB0D19300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7A-467A-BC57-D7EB0D1930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9</c:v>
                </c:pt>
                <c:pt idx="1">
                  <c:v>8</c:v>
                </c:pt>
                <c:pt idx="2">
                  <c:v>8</c:v>
                </c:pt>
                <c:pt idx="3">
                  <c:v>9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B7A-467A-BC57-D7EB0D193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0054303"/>
        <c:axId val="1408353663"/>
      </c:lineChart>
      <c:catAx>
        <c:axId val="1408354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08356063"/>
        <c:crosses val="autoZero"/>
        <c:auto val="1"/>
        <c:lblAlgn val="ctr"/>
        <c:lblOffset val="100"/>
        <c:noMultiLvlLbl val="0"/>
      </c:catAx>
      <c:valAx>
        <c:axId val="1408356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>
                    <a:solidFill>
                      <a:schemeClr val="tx1"/>
                    </a:solidFill>
                  </a:rPr>
                  <a:t>Počet hlasujících</a:t>
                </a:r>
              </a:p>
            </c:rich>
          </c:tx>
          <c:layout>
            <c:manualLayout>
              <c:xMode val="edge"/>
              <c:yMode val="edge"/>
              <c:x val="1.8896709889377371E-2"/>
              <c:y val="0.452525699758850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08354623"/>
        <c:crosses val="autoZero"/>
        <c:crossBetween val="between"/>
      </c:valAx>
      <c:valAx>
        <c:axId val="1408353663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>
                    <a:solidFill>
                      <a:schemeClr val="tx1"/>
                    </a:solidFill>
                  </a:rPr>
                  <a:t>Počet návrhů</a:t>
                </a:r>
              </a:p>
            </c:rich>
          </c:tx>
          <c:layout>
            <c:manualLayout>
              <c:xMode val="edge"/>
              <c:yMode val="edge"/>
              <c:x val="0.96345842525433667"/>
              <c:y val="0.454665372148192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10054303"/>
        <c:crosses val="max"/>
        <c:crossBetween val="between"/>
      </c:valAx>
      <c:catAx>
        <c:axId val="141005430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083536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738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29" rIns="94858" bIns="4742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58" tIns="47429" rIns="94858" bIns="4742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508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168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469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538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15.06.2023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15.06.2023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hodicova@muklasterec.cz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vaclavikova@muklasterec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Společně pro Klášterec</a:t>
            </a:r>
            <a:endParaRPr lang="cs-CZ" sz="2400" dirty="0"/>
          </a:p>
        </p:txBody>
      </p:sp>
      <p:pic>
        <p:nvPicPr>
          <p:cNvPr id="10" name="Picture 2" descr="Výsledek obrázku pro participativní rozpočet">
            <a:extLst>
              <a:ext uri="{FF2B5EF4-FFF2-40B4-BE49-F238E27FC236}">
                <a16:creationId xmlns:a16="http://schemas.microsoft.com/office/drawing/2014/main" id="{FA820489-D70D-6AEE-ACD6-EAA312BA0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819" y="1851670"/>
            <a:ext cx="2444361" cy="185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654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BD354AA-1C6D-8113-441E-82A901C75775}"/>
              </a:ext>
            </a:extLst>
          </p:cNvPr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400" b="1" dirty="0"/>
              <a:t>Pravidla</a:t>
            </a:r>
            <a:endParaRPr lang="cs-CZ" sz="2400" dirty="0"/>
          </a:p>
        </p:txBody>
      </p:sp>
      <p:sp>
        <p:nvSpPr>
          <p:cNvPr id="10" name="Zástupný symbol pro obsah 1">
            <a:extLst>
              <a:ext uri="{FF2B5EF4-FFF2-40B4-BE49-F238E27FC236}">
                <a16:creationId xmlns:a16="http://schemas.microsoft.com/office/drawing/2014/main" id="{A79767F5-CC23-D531-7DE7-F9C9B57110C2}"/>
              </a:ext>
            </a:extLst>
          </p:cNvPr>
          <p:cNvSpPr txBox="1">
            <a:spLocks/>
          </p:cNvSpPr>
          <p:nvPr/>
        </p:nvSpPr>
        <p:spPr>
          <a:xfrm>
            <a:off x="251520" y="1275606"/>
            <a:ext cx="8640960" cy="36724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  <a:buFontTx/>
              <a:buChar char="-"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vyčleněná částka: 				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1.000.000 Kč</a:t>
            </a:r>
          </a:p>
          <a:p>
            <a:pPr algn="just">
              <a:lnSpc>
                <a:spcPct val="160000"/>
              </a:lnSpc>
              <a:buFontTx/>
              <a:buChar char="-"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max. výše podpory jednoho projektu: 	   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250.000 Kč</a:t>
            </a:r>
          </a:p>
          <a:p>
            <a:pPr algn="just">
              <a:lnSpc>
                <a:spcPct val="160000"/>
              </a:lnSpc>
              <a:buFontTx/>
              <a:buChar char="-"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realizace pouze na nemovitostech patřících městu </a:t>
            </a:r>
          </a:p>
          <a:p>
            <a:pPr algn="just">
              <a:lnSpc>
                <a:spcPct val="160000"/>
              </a:lnSpc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podpisů pro podporu návrhu</a:t>
            </a:r>
          </a:p>
          <a:p>
            <a:pPr algn="just">
              <a:lnSpc>
                <a:spcPct val="160000"/>
              </a:lnSpc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nemožnost navrhovat nová dětská hřiště</a:t>
            </a:r>
          </a:p>
          <a:p>
            <a:pPr algn="just">
              <a:lnSpc>
                <a:spcPct val="160000"/>
              </a:lnSpc>
              <a:buFontTx/>
              <a:buChar char="-"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hlasování prostřednictvím mobilního rozhlasu</a:t>
            </a: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363" indent="-360363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363" indent="-360363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817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BD354AA-1C6D-8113-441E-82A901C75775}"/>
              </a:ext>
            </a:extLst>
          </p:cNvPr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400" b="1" dirty="0"/>
              <a:t>Časový harmonogram</a:t>
            </a:r>
            <a:endParaRPr lang="cs-CZ" sz="2400" dirty="0"/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90F4D556-39DC-3ECA-4130-228F4605BC06}"/>
              </a:ext>
            </a:extLst>
          </p:cNvPr>
          <p:cNvSpPr txBox="1">
            <a:spLocks/>
          </p:cNvSpPr>
          <p:nvPr/>
        </p:nvSpPr>
        <p:spPr>
          <a:xfrm>
            <a:off x="323528" y="1844824"/>
            <a:ext cx="8712968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07-09/2023	podávání návrhů, konzultace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10/2023	formální hodnocení návrhů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12/2023	hlasování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		realizace</a:t>
            </a: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160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F9C3445C-A08B-6690-CC79-5BE02963E7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2372975"/>
              </p:ext>
            </p:extLst>
          </p:nvPr>
        </p:nvGraphicFramePr>
        <p:xfrm>
          <a:off x="755576" y="555526"/>
          <a:ext cx="748883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6732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09D05A79-9478-5ED0-4347-252AA7AB7067}"/>
              </a:ext>
            </a:extLst>
          </p:cNvPr>
          <p:cNvSpPr txBox="1">
            <a:spLocks/>
          </p:cNvSpPr>
          <p:nvPr/>
        </p:nvSpPr>
        <p:spPr>
          <a:xfrm>
            <a:off x="359532" y="1059582"/>
            <a:ext cx="8424936" cy="122413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www.klasterec.cz/spolecne-pro-klasterec</a:t>
            </a:r>
          </a:p>
          <a:p>
            <a:pPr marL="0" indent="0" algn="ctr">
              <a:buNone/>
            </a:pPr>
            <a:r>
              <a:rPr lang="cs-CZ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spolecneproklasterec@muklasterec.cz</a:t>
            </a: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obsah 1">
            <a:extLst>
              <a:ext uri="{FF2B5EF4-FFF2-40B4-BE49-F238E27FC236}">
                <a16:creationId xmlns:a16="http://schemas.microsoft.com/office/drawing/2014/main" id="{8939E60F-D172-7FA8-1128-ED080208EB4D}"/>
              </a:ext>
            </a:extLst>
          </p:cNvPr>
          <p:cNvSpPr txBox="1">
            <a:spLocks/>
          </p:cNvSpPr>
          <p:nvPr/>
        </p:nvSpPr>
        <p:spPr>
          <a:xfrm>
            <a:off x="359532" y="2283718"/>
            <a:ext cx="8424936" cy="2527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Koordinátorky projektu:</a:t>
            </a:r>
          </a:p>
          <a:p>
            <a:pPr marL="0" indent="0" algn="ctr">
              <a:buNone/>
            </a:pPr>
            <a:endParaRPr lang="cs-CZ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Radka Hodicová: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hodicova@muklasterec.cz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474 359 645</a:t>
            </a: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Adéla Václavíková: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vaclavikova@muklasterec.cz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474 359 686</a:t>
            </a:r>
          </a:p>
          <a:p>
            <a:pPr marL="0" indent="0" algn="just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2445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116</Words>
  <Application>Microsoft Office PowerPoint</Application>
  <PresentationFormat>Předvádění na obrazovce (16:9)</PresentationFormat>
  <Paragraphs>43</Paragraphs>
  <Slides>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Motiv systému Office</vt:lpstr>
      <vt:lpstr>Společně pro Klášterec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 Dr. Ing.</cp:lastModifiedBy>
  <cp:revision>72</cp:revision>
  <cp:lastPrinted>2023-06-15T05:47:18Z</cp:lastPrinted>
  <dcterms:created xsi:type="dcterms:W3CDTF">2018-10-31T08:36:17Z</dcterms:created>
  <dcterms:modified xsi:type="dcterms:W3CDTF">2023-06-15T06:43:11Z</dcterms:modified>
</cp:coreProperties>
</file>