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93" r:id="rId3"/>
    <p:sldId id="294" r:id="rId4"/>
    <p:sldId id="295" r:id="rId5"/>
    <p:sldId id="296" r:id="rId6"/>
    <p:sldId id="297" r:id="rId7"/>
    <p:sldId id="298" r:id="rId8"/>
    <p:sldId id="262" r:id="rId9"/>
    <p:sldId id="299" r:id="rId10"/>
    <p:sldId id="300" r:id="rId11"/>
    <p:sldId id="301" r:id="rId12"/>
    <p:sldId id="302" r:id="rId13"/>
    <p:sldId id="303" r:id="rId14"/>
    <p:sldId id="304" r:id="rId15"/>
    <p:sldId id="258" r:id="rId16"/>
    <p:sldId id="282" r:id="rId17"/>
    <p:sldId id="283" r:id="rId18"/>
    <p:sldId id="284" r:id="rId19"/>
    <p:sldId id="260" r:id="rId20"/>
    <p:sldId id="286" r:id="rId21"/>
    <p:sldId id="287" r:id="rId22"/>
    <p:sldId id="288" r:id="rId23"/>
    <p:sldId id="311" r:id="rId24"/>
    <p:sldId id="264" r:id="rId25"/>
    <p:sldId id="289" r:id="rId26"/>
    <p:sldId id="290" r:id="rId27"/>
    <p:sldId id="291" r:id="rId28"/>
    <p:sldId id="292" r:id="rId29"/>
    <p:sldId id="281" r:id="rId30"/>
    <p:sldId id="305" r:id="rId31"/>
    <p:sldId id="306" r:id="rId32"/>
    <p:sldId id="308" r:id="rId33"/>
    <p:sldId id="307" r:id="rId34"/>
    <p:sldId id="309" r:id="rId35"/>
  </p:sldIdLst>
  <p:sldSz cx="9144000" cy="5143500" type="screen16x9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302" autoAdjust="0"/>
  </p:normalViewPr>
  <p:slideViewPr>
    <p:cSldViewPr>
      <p:cViewPr varScale="1">
        <p:scale>
          <a:sx n="129" d="100"/>
          <a:sy n="129" d="100"/>
        </p:scale>
        <p:origin x="179" y="109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22" y="-7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122E6ADE-9E6E-4580-A84F-A016B71C361C}" type="datetimeFigureOut">
              <a:rPr lang="cs-CZ" smtClean="0"/>
              <a:t>21.09.2021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8FAB6985-44AF-4C6C-93F0-61D7A05D4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050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84A2E166-AF91-4A2F-9351-1D0B31BEC70C}" type="datetimeFigureOut">
              <a:rPr lang="cs-CZ" smtClean="0"/>
              <a:t>21.09.2021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38B3A3D8-E44F-4594-AFB7-B23F203CC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25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55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038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165100"/>
          </a:xfrm>
        </p:spPr>
        <p:txBody>
          <a:bodyPr/>
          <a:lstStyle/>
          <a:p>
            <a:fld id="{4EC2A1C6-F44E-4769-9596-2322F8F612D2}" type="datetimeFigureOut">
              <a:rPr lang="cs-CZ" smtClean="0"/>
              <a:t>21.09.2021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876005"/>
            <a:ext cx="2895600" cy="165101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332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21.09.2021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77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21.09.2021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68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21.09.2021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07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21.09.2021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841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876005"/>
            <a:ext cx="2133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EC2A1C6-F44E-4769-9596-2322F8F612D2}" type="datetimeFigureOut">
              <a:rPr lang="cs-CZ" smtClean="0"/>
              <a:pPr/>
              <a:t>21.09.2021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876005"/>
            <a:ext cx="2895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55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výstavby a rozvoje města</a:t>
            </a:r>
            <a:br>
              <a:rPr lang="cs-CZ" sz="4000" b="1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3200" b="1" dirty="0"/>
              <a:t>Mgr. Vojtěch Marvan</a:t>
            </a:r>
            <a:br>
              <a:rPr lang="cs-CZ" sz="3200" b="1" dirty="0"/>
            </a:br>
            <a:r>
              <a:rPr lang="cs-CZ" sz="3200" dirty="0"/>
              <a:t>radní pro investice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971360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273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Nové webové stránky</a:t>
            </a:r>
            <a:endParaRPr lang="cs-CZ" sz="2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82746"/>
            <a:ext cx="4988409" cy="3394075"/>
          </a:xfrm>
        </p:spPr>
      </p:pic>
    </p:spTree>
    <p:extLst>
      <p:ext uri="{BB962C8B-B14F-4D97-AF65-F5344CB8AC3E}">
        <p14:creationId xmlns:p14="http://schemas.microsoft.com/office/powerpoint/2010/main" val="885483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273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Komentované prohlídky parku</a:t>
            </a:r>
            <a:endParaRPr lang="cs-CZ" sz="2800" dirty="0"/>
          </a:p>
        </p:txBody>
      </p:sp>
      <p:pic>
        <p:nvPicPr>
          <p:cNvPr id="2050" name="Picture 2" descr="https://www.klasterec.cz/evt_image.php?img=65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640" y="1779662"/>
            <a:ext cx="3626674" cy="242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57200" y="1635646"/>
            <a:ext cx="6059016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 smtClean="0"/>
              <a:t>S Františkem Kroupou</a:t>
            </a:r>
          </a:p>
          <a:p>
            <a:r>
              <a:rPr lang="cs-CZ" sz="2000" b="1" dirty="0" smtClean="0"/>
              <a:t>Neděle 25.09.2021</a:t>
            </a:r>
          </a:p>
          <a:p>
            <a:r>
              <a:rPr lang="cs-CZ" sz="2000" b="1" dirty="0" smtClean="0"/>
              <a:t>Neděle 17.10.2021</a:t>
            </a:r>
          </a:p>
          <a:p>
            <a:pPr marL="0" indent="0">
              <a:buFont typeface="Arial" pitchFamily="34" charset="0"/>
              <a:buNone/>
            </a:pPr>
            <a:endParaRPr lang="cs-CZ" sz="2000" b="1" dirty="0" smtClean="0"/>
          </a:p>
          <a:p>
            <a:pPr marL="0" indent="0">
              <a:buFont typeface="Arial" pitchFamily="34" charset="0"/>
              <a:buNone/>
            </a:pPr>
            <a:r>
              <a:rPr lang="cs-CZ" sz="2000" b="1" dirty="0" smtClean="0"/>
              <a:t>Doplněno zajímavostmi </a:t>
            </a:r>
          </a:p>
          <a:p>
            <a:pPr marL="0" indent="0">
              <a:buFont typeface="Arial" pitchFamily="34" charset="0"/>
              <a:buNone/>
            </a:pPr>
            <a:r>
              <a:rPr lang="cs-CZ" sz="2000" b="1" dirty="0" smtClean="0"/>
              <a:t>z Doupovských hor.</a:t>
            </a:r>
          </a:p>
          <a:p>
            <a:pPr marL="0" indent="0">
              <a:buFont typeface="Arial" pitchFamily="34" charset="0"/>
              <a:buNone/>
            </a:pPr>
            <a:r>
              <a:rPr lang="cs-CZ" sz="2000" b="1" dirty="0" smtClean="0"/>
              <a:t>Vstupenky za 30 Kč</a:t>
            </a:r>
          </a:p>
          <a:p>
            <a:pPr marL="0" indent="0">
              <a:buFont typeface="Arial" pitchFamily="34" charset="0"/>
              <a:buNone/>
            </a:pPr>
            <a:r>
              <a:rPr lang="cs-CZ" sz="2000" b="1" dirty="0" smtClean="0"/>
              <a:t>v infocentru.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97549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Galerie Kryt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6059016" cy="3394472"/>
          </a:xfrm>
        </p:spPr>
        <p:txBody>
          <a:bodyPr>
            <a:normAutofit/>
          </a:bodyPr>
          <a:lstStyle/>
          <a:p>
            <a:r>
              <a:rPr lang="cs-CZ" sz="1800" b="1" dirty="0"/>
              <a:t>d</a:t>
            </a:r>
            <a:r>
              <a:rPr lang="cs-CZ" sz="1800" b="1" dirty="0" smtClean="0"/>
              <a:t>o 01.10.2021:</a:t>
            </a:r>
          </a:p>
          <a:p>
            <a:pPr marL="0" indent="0">
              <a:buNone/>
            </a:pPr>
            <a:r>
              <a:rPr lang="cs-CZ" sz="1800" b="1" dirty="0" smtClean="0"/>
              <a:t>BENÁTKY 2020</a:t>
            </a:r>
          </a:p>
          <a:p>
            <a:pPr>
              <a:buFontTx/>
              <a:buChar char="-"/>
            </a:pPr>
            <a:r>
              <a:rPr lang="cs-CZ" sz="1800" dirty="0" smtClean="0"/>
              <a:t>výstava fotografií z karnevalu</a:t>
            </a:r>
          </a:p>
          <a:p>
            <a:pPr marL="0" indent="0">
              <a:buNone/>
            </a:pPr>
            <a:r>
              <a:rPr lang="cs-CZ" sz="1800" dirty="0" smtClean="0"/>
              <a:t>    od Miroslava Rady</a:t>
            </a:r>
          </a:p>
          <a:p>
            <a:pPr marL="0" indent="0">
              <a:buNone/>
            </a:pPr>
            <a:endParaRPr lang="cs-CZ" sz="1800" dirty="0" smtClean="0"/>
          </a:p>
          <a:p>
            <a:r>
              <a:rPr lang="cs-CZ" sz="1800" b="1" dirty="0" smtClean="0"/>
              <a:t>od 08.10. do 05.11.2021</a:t>
            </a:r>
          </a:p>
          <a:p>
            <a:pPr marL="0" indent="0">
              <a:buNone/>
            </a:pPr>
            <a:r>
              <a:rPr lang="cs-CZ" sz="1800" b="1" dirty="0" smtClean="0"/>
              <a:t>OBRÁZKY S PŘÍBĚHEM</a:t>
            </a:r>
          </a:p>
          <a:p>
            <a:pPr>
              <a:buFontTx/>
              <a:buChar char="-"/>
            </a:pPr>
            <a:r>
              <a:rPr lang="cs-CZ" sz="1800" dirty="0"/>
              <a:t>výstava </a:t>
            </a:r>
            <a:r>
              <a:rPr lang="cs-CZ" sz="1800" dirty="0" smtClean="0"/>
              <a:t>obrazů Eduarda Bárty</a:t>
            </a:r>
            <a:endParaRPr lang="cs-CZ" sz="1800" dirty="0"/>
          </a:p>
          <a:p>
            <a:pPr marL="0" indent="0">
              <a:buNone/>
            </a:pPr>
            <a:endParaRPr lang="cs-CZ" sz="18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00151"/>
            <a:ext cx="2188984" cy="234300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859338"/>
            <a:ext cx="2180130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8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Otevření </a:t>
            </a:r>
            <a:r>
              <a:rPr lang="cs-CZ" sz="2800" b="1" dirty="0" err="1" smtClean="0"/>
              <a:t>cyklochodníku</a:t>
            </a:r>
            <a:endParaRPr lang="cs-CZ" sz="2800" b="1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457200" y="1635646"/>
            <a:ext cx="6059016" cy="339447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24.09.2021 v 9:30 hodin</a:t>
            </a:r>
          </a:p>
          <a:p>
            <a:r>
              <a:rPr lang="cs-CZ" sz="2000" b="1" dirty="0" smtClean="0"/>
              <a:t>Pro MŠ a ZŠ</a:t>
            </a:r>
          </a:p>
          <a:p>
            <a:r>
              <a:rPr lang="cs-CZ" sz="2000" b="1" dirty="0" smtClean="0"/>
              <a:t>Dopravní hřiště</a:t>
            </a:r>
          </a:p>
          <a:p>
            <a:r>
              <a:rPr lang="cs-CZ" sz="2000" b="1" dirty="0" smtClean="0"/>
              <a:t>Ve spolupráci s městskou </a:t>
            </a:r>
          </a:p>
          <a:p>
            <a:pPr marL="0" indent="0">
              <a:buNone/>
            </a:pPr>
            <a:r>
              <a:rPr lang="cs-CZ" sz="2000" b="1" dirty="0"/>
              <a:t> </a:t>
            </a:r>
            <a:r>
              <a:rPr lang="cs-CZ" sz="2000" b="1" dirty="0" smtClean="0"/>
              <a:t>   policií a Hnedle vedle</a:t>
            </a:r>
            <a:endParaRPr 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47614"/>
            <a:ext cx="2607432" cy="347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3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Společně pro Klášterec</a:t>
            </a:r>
            <a:endParaRPr lang="cs-CZ" sz="2800" b="1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457200" y="1635646"/>
            <a:ext cx="6059016" cy="3394472"/>
          </a:xfrm>
        </p:spPr>
        <p:txBody>
          <a:bodyPr>
            <a:normAutofit/>
          </a:bodyPr>
          <a:lstStyle/>
          <a:p>
            <a:r>
              <a:rPr lang="cs-CZ" sz="2000" b="1" dirty="0"/>
              <a:t>d</a:t>
            </a:r>
            <a:r>
              <a:rPr lang="cs-CZ" sz="2000" b="1" dirty="0" smtClean="0"/>
              <a:t>o 30.09.2021</a:t>
            </a:r>
          </a:p>
          <a:p>
            <a:r>
              <a:rPr lang="cs-CZ" b="1" dirty="0"/>
              <a:t>Pojďme </a:t>
            </a:r>
            <a:r>
              <a:rPr lang="cs-CZ" b="1" dirty="0" smtClean="0"/>
              <a:t>tvořit.</a:t>
            </a:r>
            <a:br>
              <a:rPr lang="cs-CZ" b="1" dirty="0" smtClean="0"/>
            </a:br>
            <a:r>
              <a:rPr lang="cs-CZ" sz="2000" b="1" dirty="0" smtClean="0"/>
              <a:t>Společně pro</a:t>
            </a:r>
            <a:r>
              <a:rPr lang="cs-CZ" sz="2000" b="1" dirty="0"/>
              <a:t> Klášterec 2022</a:t>
            </a:r>
            <a:endParaRPr lang="cs-CZ" dirty="0"/>
          </a:p>
          <a:p>
            <a:pPr marL="0" indent="0">
              <a:buNone/>
            </a:pPr>
            <a:r>
              <a:rPr lang="cs-CZ" sz="2000" b="1" dirty="0" smtClean="0"/>
              <a:t> </a:t>
            </a:r>
            <a:endParaRPr lang="cs-CZ" sz="2000" dirty="0"/>
          </a:p>
        </p:txBody>
      </p:sp>
      <p:pic>
        <p:nvPicPr>
          <p:cNvPr id="3074" name="Picture 2" descr="Hřiště v Rašovicí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47614"/>
            <a:ext cx="240314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anový prv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003798"/>
            <a:ext cx="407396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36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finanční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/>
              <a:t>Bc. Pavla Zemančíková</a:t>
            </a:r>
            <a:br>
              <a:rPr lang="cs-CZ" sz="3200" b="1" dirty="0"/>
            </a:br>
            <a:r>
              <a:rPr lang="cs-CZ" sz="3200" dirty="0"/>
              <a:t>radní pro ekonomiku </a:t>
            </a:r>
          </a:p>
        </p:txBody>
      </p:sp>
    </p:spTree>
    <p:extLst>
      <p:ext uri="{BB962C8B-B14F-4D97-AF65-F5344CB8AC3E}">
        <p14:creationId xmlns:p14="http://schemas.microsoft.com/office/powerpoint/2010/main" val="3650268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cs-CZ" dirty="0"/>
              <a:t>Rozbor hospodaření města k 31.08.2021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51720" y="2931789"/>
            <a:ext cx="6635080" cy="1662833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88" y="1779662"/>
            <a:ext cx="8291264" cy="305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22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645691"/>
          </a:xfrm>
        </p:spPr>
        <p:txBody>
          <a:bodyPr>
            <a:normAutofit fontScale="90000"/>
          </a:bodyPr>
          <a:lstStyle/>
          <a:p>
            <a:r>
              <a:rPr lang="cs-CZ" dirty="0"/>
              <a:t>Vývoj příjmů ze sdílených daní za období leden až srpen</a:t>
            </a: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/>
          </p:nvPr>
        </p:nvGraphicFramePr>
        <p:xfrm>
          <a:off x="683568" y="1779662"/>
          <a:ext cx="7740000" cy="28892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20000">
                  <a:extLst>
                    <a:ext uri="{9D8B030D-6E8A-4147-A177-3AD203B41FA5}">
                      <a16:colId xmlns:a16="http://schemas.microsoft.com/office/drawing/2014/main" xmlns="" val="273854188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344217309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1593372499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3077704277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Sdílené daně</a:t>
                      </a:r>
                      <a:endParaRPr lang="cs-CZ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stav k </a:t>
                      </a:r>
                      <a:b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31.08.2019</a:t>
                      </a:r>
                      <a:endParaRPr lang="cs-CZ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stav k </a:t>
                      </a:r>
                      <a:br>
                        <a:rPr lang="cs-CZ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cs-CZ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31.08.2020</a:t>
                      </a:r>
                      <a:endParaRPr lang="cs-CZ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stav k </a:t>
                      </a:r>
                      <a:br>
                        <a:rPr lang="cs-CZ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cs-CZ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31.08.2021</a:t>
                      </a:r>
                      <a:endParaRPr lang="cs-CZ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12484550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Daň z přidané hodnoty</a:t>
                      </a:r>
                      <a:endParaRPr lang="cs-CZ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66.905.132,54</a:t>
                      </a:r>
                      <a:endParaRPr lang="cs-CZ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64.681.633,87</a:t>
                      </a:r>
                      <a:endParaRPr lang="cs-CZ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74.828.925,91</a:t>
                      </a:r>
                      <a:endParaRPr lang="cs-CZ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433291496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Daň z příjmů fyzických osob vybíraná srážkou</a:t>
                      </a:r>
                      <a:endParaRPr lang="cs-CZ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3.134.657,22</a:t>
                      </a:r>
                      <a:endParaRPr lang="cs-CZ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3.105.180,22</a:t>
                      </a:r>
                      <a:endParaRPr lang="cs-CZ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3.884.972,65</a:t>
                      </a:r>
                      <a:endParaRPr lang="cs-CZ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49730899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Daň z příjmů fyzických osob placená poplatníky (OSVČ)</a:t>
                      </a:r>
                      <a:endParaRPr lang="cs-CZ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630.118,18</a:t>
                      </a:r>
                      <a:endParaRPr lang="cs-CZ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353.183,69</a:t>
                      </a:r>
                      <a:endParaRPr lang="cs-CZ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882.247,46</a:t>
                      </a:r>
                      <a:endParaRPr lang="cs-CZ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1842494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Daň z příjmů fyzických osob placená plátci (zaměstnanci)</a:t>
                      </a:r>
                      <a:endParaRPr lang="cs-CZ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36.294.227,61</a:t>
                      </a:r>
                      <a:endParaRPr lang="cs-CZ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32.210.545,91</a:t>
                      </a:r>
                      <a:endParaRPr lang="cs-CZ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23.878.614,89</a:t>
                      </a:r>
                      <a:endParaRPr lang="cs-CZ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989406663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Daň z příjmů právnických osob</a:t>
                      </a:r>
                      <a:endParaRPr lang="cs-CZ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29.278.567,69</a:t>
                      </a:r>
                      <a:endParaRPr lang="cs-CZ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20.491.552,51</a:t>
                      </a:r>
                      <a:endParaRPr lang="cs-CZ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34.290.321,36</a:t>
                      </a:r>
                      <a:endParaRPr lang="cs-CZ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053350046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Součet</a:t>
                      </a:r>
                      <a:endParaRPr lang="cs-CZ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136.242.703,24</a:t>
                      </a:r>
                      <a:endParaRPr lang="cs-CZ" sz="16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120.842.096,20</a:t>
                      </a:r>
                      <a:endParaRPr lang="cs-CZ" sz="16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137.765.082,27</a:t>
                      </a:r>
                      <a:endParaRPr lang="cs-CZ" sz="16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763538075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Kompenzační bonus</a:t>
                      </a:r>
                      <a:endParaRPr lang="cs-CZ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cs-CZ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18.157.500,00</a:t>
                      </a:r>
                      <a:endParaRPr lang="cs-CZ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3.077.842,29</a:t>
                      </a:r>
                      <a:endParaRPr lang="cs-CZ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483997795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Sdílené daně + kompenzační bonus </a:t>
                      </a:r>
                      <a:endParaRPr lang="cs-CZ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cs-CZ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138.999.596,20</a:t>
                      </a:r>
                      <a:endParaRPr lang="cs-CZ" sz="16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140.842.924,56</a:t>
                      </a:r>
                      <a:endParaRPr lang="cs-CZ" sz="16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395941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2030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645691"/>
          </a:xfrm>
        </p:spPr>
        <p:txBody>
          <a:bodyPr>
            <a:normAutofit fontScale="90000"/>
          </a:bodyPr>
          <a:lstStyle/>
          <a:p>
            <a:r>
              <a:rPr lang="cs-CZ" dirty="0"/>
              <a:t>Vývoj příjmů ze sdílených daní za období leden až srpen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923678"/>
          <a:ext cx="8136002" cy="26174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0446">
                  <a:extLst>
                    <a:ext uri="{9D8B030D-6E8A-4147-A177-3AD203B41FA5}">
                      <a16:colId xmlns:a16="http://schemas.microsoft.com/office/drawing/2014/main" xmlns="" val="2612305582"/>
                    </a:ext>
                  </a:extLst>
                </a:gridCol>
                <a:gridCol w="1313889">
                  <a:extLst>
                    <a:ext uri="{9D8B030D-6E8A-4147-A177-3AD203B41FA5}">
                      <a16:colId xmlns:a16="http://schemas.microsoft.com/office/drawing/2014/main" xmlns="" val="2641787036"/>
                    </a:ext>
                  </a:extLst>
                </a:gridCol>
                <a:gridCol w="1313889">
                  <a:extLst>
                    <a:ext uri="{9D8B030D-6E8A-4147-A177-3AD203B41FA5}">
                      <a16:colId xmlns:a16="http://schemas.microsoft.com/office/drawing/2014/main" xmlns="" val="1662803151"/>
                    </a:ext>
                  </a:extLst>
                </a:gridCol>
                <a:gridCol w="1313889">
                  <a:extLst>
                    <a:ext uri="{9D8B030D-6E8A-4147-A177-3AD203B41FA5}">
                      <a16:colId xmlns:a16="http://schemas.microsoft.com/office/drawing/2014/main" xmlns="" val="3013392714"/>
                    </a:ext>
                  </a:extLst>
                </a:gridCol>
                <a:gridCol w="1313889">
                  <a:extLst>
                    <a:ext uri="{9D8B030D-6E8A-4147-A177-3AD203B41FA5}">
                      <a16:colId xmlns:a16="http://schemas.microsoft.com/office/drawing/2014/main" xmlns="" val="869729127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Sdílené daně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rozdíl</a:t>
                      </a:r>
                      <a:b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2021-2020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rozdíl</a:t>
                      </a:r>
                      <a:b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2021/2020 (%)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rozdíl</a:t>
                      </a:r>
                      <a:b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2021-2019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rozdíl</a:t>
                      </a:r>
                      <a:b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2021/2019 (%)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840707475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Daň z přidané hodnoty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10.147.292,04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115,69%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7.923.793,37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111,84%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56216727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Daň z příjmů fyzických osob vybíraná srážkou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779.792,43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125,11%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750.315,43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123,94%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217535133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Daň z příjmů fyzických osob placená poplatníky (OSVČ)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529.063,77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249,80%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252.129,28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140,01%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338729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Daň z příjmů fyzických osob placená plátci (zaměstnanci)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-8.331.931,02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74,13%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-12.415.612,72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65,79%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766505978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Daň z příjmů právnických osob</a:t>
                      </a:r>
                      <a:endParaRPr lang="cs-CZ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13.798.768,85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167,34%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5.011.753,67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117,12%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320868166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Součet</a:t>
                      </a:r>
                      <a:endParaRPr lang="cs-CZ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16.922.986,07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114,00%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1.522.379,03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101,12%</a:t>
                      </a:r>
                      <a:endParaRPr lang="cs-CZ" sz="1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764289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170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59581"/>
            <a:ext cx="7772400" cy="3024337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správy majetku</a:t>
            </a:r>
            <a:br>
              <a:rPr lang="cs-CZ" sz="4000" b="1" dirty="0"/>
            </a:br>
            <a:r>
              <a:rPr lang="cs-CZ" sz="4000" b="1" dirty="0"/>
              <a:t>a bytového fondu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/>
              <a:t>Bc.</a:t>
            </a:r>
            <a:r>
              <a:rPr lang="cs-CZ" sz="3200" dirty="0"/>
              <a:t> </a:t>
            </a:r>
            <a:r>
              <a:rPr lang="cs-CZ" sz="3200" b="1" dirty="0"/>
              <a:t>Pavla Zemančíková</a:t>
            </a:r>
            <a:br>
              <a:rPr lang="cs-CZ" sz="3200" b="1" dirty="0"/>
            </a:br>
            <a:r>
              <a:rPr lang="cs-CZ" sz="3200" dirty="0"/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1046199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46348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 err="1"/>
              <a:t>Předprostor</a:t>
            </a:r>
            <a:r>
              <a:rPr lang="cs-CZ" sz="2800" b="1" dirty="0"/>
              <a:t> zámeckého parku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5358" y="1238647"/>
            <a:ext cx="4752528" cy="3564396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51839" y="1203598"/>
            <a:ext cx="2673297" cy="35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48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291678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dirty="0">
                <a:cs typeface="Arial" panose="020B0604020202020204" pitchFamily="34" charset="0"/>
              </a:rPr>
              <a:t>Pojistné události z 13.07.2021 </a:t>
            </a:r>
            <a:br>
              <a:rPr lang="cs-CZ" sz="2800" b="1" dirty="0">
                <a:cs typeface="Arial" panose="020B0604020202020204" pitchFamily="34" charset="0"/>
              </a:rPr>
            </a:br>
            <a:r>
              <a:rPr lang="cs-CZ" sz="2800" b="1" dirty="0">
                <a:cs typeface="Arial" panose="020B0604020202020204" pitchFamily="34" charset="0"/>
              </a:rPr>
              <a:t>silná bouřka s přívalovými srážkami </a:t>
            </a:r>
            <a:br>
              <a:rPr lang="cs-CZ" sz="2800" b="1" dirty="0">
                <a:cs typeface="Arial" panose="020B0604020202020204" pitchFamily="34" charset="0"/>
              </a:rPr>
            </a:br>
            <a:r>
              <a:rPr lang="cs-CZ" sz="2800" b="1" dirty="0">
                <a:cs typeface="Arial" panose="020B0604020202020204" pitchFamily="34" charset="0"/>
              </a:rPr>
              <a:t>c</a:t>
            </a:r>
            <a:r>
              <a:rPr lang="cs-CZ" sz="2800" b="1" dirty="0"/>
              <a:t>elková škoda cca 900 tisíc Kč</a:t>
            </a:r>
            <a:br>
              <a:rPr lang="cs-CZ" sz="2800" b="1" dirty="0"/>
            </a:b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5003" y="1419622"/>
            <a:ext cx="8229600" cy="33944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sz="2000" b="1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683568" y="1714881"/>
          <a:ext cx="7704856" cy="3305142"/>
        </p:xfrm>
        <a:graphic>
          <a:graphicData uri="http://schemas.openxmlformats.org/drawingml/2006/table">
            <a:tbl>
              <a:tblPr/>
              <a:tblGrid>
                <a:gridCol w="28803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245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798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Aquapark</a:t>
                      </a: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vytopené malé bazény, strojovna, kiosek</a:t>
                      </a: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798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Cyklostezka podél Kláštereckého potoka</a:t>
                      </a: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podemletí břehu a mostní konstrukce</a:t>
                      </a: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798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ZŠ Školní</a:t>
                      </a: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zatečeno do tělocvičny</a:t>
                      </a: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798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MŠ Lesní</a:t>
                      </a: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zatečeno do sklepních prostorů</a:t>
                      </a: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798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Budovatelská knihovna</a:t>
                      </a: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zatečeno střechou do objektu</a:t>
                      </a: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798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Sadová středisko</a:t>
                      </a: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zatečeno okny do objektu</a:t>
                      </a: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798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MŠ Lípová</a:t>
                      </a: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zatečeno do kanceláře</a:t>
                      </a: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798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MŠ Dlouhá</a:t>
                      </a: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zatečeno do chodby</a:t>
                      </a: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798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ZŠ Krátká</a:t>
                      </a: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zatečeno do prostoru před bazénem</a:t>
                      </a: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865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IP Verne spekulativní hala</a:t>
                      </a: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zatečeno střechou do objektu</a:t>
                      </a: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1568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Nádražní čp. 169</a:t>
                      </a: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zatečeno do sklepních prostorů</a:t>
                      </a: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2644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cs typeface="Arial" panose="020B0604020202020204" pitchFamily="34" charset="0"/>
              </a:rPr>
              <a:t>Aquapark</a:t>
            </a:r>
            <a:r>
              <a:rPr lang="cs-CZ" dirty="0"/>
              <a:t>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47" y="1131590"/>
            <a:ext cx="5729130" cy="339407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686" y="1063229"/>
            <a:ext cx="2893219" cy="347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44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27533"/>
            <a:ext cx="8229600" cy="435695"/>
          </a:xfrm>
        </p:spPr>
        <p:txBody>
          <a:bodyPr>
            <a:noAutofit/>
          </a:bodyPr>
          <a:lstStyle/>
          <a:p>
            <a:r>
              <a:rPr lang="cs-CZ" sz="2800" b="1" dirty="0">
                <a:cs typeface="Arial" panose="020B0604020202020204" pitchFamily="34" charset="0"/>
              </a:rPr>
              <a:t>Mostní konstrukce </a:t>
            </a:r>
            <a:br>
              <a:rPr lang="cs-CZ" sz="2800" b="1" dirty="0">
                <a:cs typeface="Arial" panose="020B0604020202020204" pitchFamily="34" charset="0"/>
              </a:rPr>
            </a:br>
            <a:r>
              <a:rPr lang="cs-CZ" sz="2800" b="1" dirty="0">
                <a:cs typeface="Arial" panose="020B0604020202020204" pitchFamily="34" charset="0"/>
              </a:rPr>
              <a:t>a břeh cyklostezky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292" y="1843885"/>
            <a:ext cx="3394075" cy="2545556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9822" y="1899672"/>
            <a:ext cx="3394078" cy="243397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512" y="1419623"/>
            <a:ext cx="2592288" cy="339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47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>
                <a:cs typeface="Arial" panose="020B0604020202020204" pitchFamily="34" charset="0"/>
              </a:rPr>
              <a:t>Parkování v Dlouhé ulici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12968" y="1476679"/>
            <a:ext cx="4038600" cy="2841416"/>
          </a:xfrm>
          <a:prstGeom prst="rect">
            <a:avLst/>
          </a:prstGeo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779912" y="1275605"/>
            <a:ext cx="4906888" cy="3319017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sz="2000" b="1" dirty="0"/>
              <a:t>Pronajímáno 84 parkovacích míst</a:t>
            </a:r>
          </a:p>
          <a:p>
            <a:pPr algn="just"/>
            <a:r>
              <a:rPr lang="cs-CZ" sz="2000" b="1" dirty="0" smtClean="0"/>
              <a:t>Nájemné </a:t>
            </a:r>
            <a:r>
              <a:rPr lang="cs-CZ" sz="2000" b="1" dirty="0"/>
              <a:t>500 Kč/měsíc, nebo 5.000 Kč/rok</a:t>
            </a:r>
          </a:p>
          <a:p>
            <a:pPr algn="just"/>
            <a:r>
              <a:rPr lang="cs-CZ" sz="2000" b="1" dirty="0"/>
              <a:t>Smlouvy na dobu neurčitou</a:t>
            </a:r>
          </a:p>
          <a:p>
            <a:pPr algn="just"/>
            <a:r>
              <a:rPr lang="cs-CZ" sz="2000" b="1" dirty="0"/>
              <a:t>Oplocení zůstane zachováno</a:t>
            </a:r>
          </a:p>
          <a:p>
            <a:pPr algn="just"/>
            <a:r>
              <a:rPr lang="cs-CZ" sz="2000" b="1" dirty="0"/>
              <a:t>Proběhne instalace zrcadla na výjezdu</a:t>
            </a:r>
          </a:p>
          <a:p>
            <a:pPr algn="just"/>
            <a:r>
              <a:rPr lang="cs-CZ" sz="2000" b="1" dirty="0"/>
              <a:t>Plně pokryto kamerovým systémem</a:t>
            </a:r>
          </a:p>
          <a:p>
            <a:endParaRPr lang="cs-CZ" sz="18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14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sociálních věcí, školství a sportu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PhDr. Jiřina </a:t>
            </a:r>
            <a:r>
              <a:rPr lang="cs-CZ" sz="3200" b="1" dirty="0" err="1"/>
              <a:t>Malastová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dirty="0"/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2118788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Informace odboru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400" dirty="0"/>
              <a:t>v mateřské škole 453 dětí, z toho 169 předškoláků</a:t>
            </a:r>
          </a:p>
          <a:p>
            <a:pPr algn="just"/>
            <a:r>
              <a:rPr lang="cs-CZ" sz="2400" dirty="0"/>
              <a:t>do základních škol nastoupilo 137 prvňáků + 10 dětí v přípravné třídě</a:t>
            </a:r>
          </a:p>
          <a:p>
            <a:pPr algn="just"/>
            <a:endParaRPr lang="cs-CZ" sz="2400" dirty="0"/>
          </a:p>
          <a:p>
            <a:pPr algn="just"/>
            <a:r>
              <a:rPr lang="cs-CZ" sz="2400" dirty="0"/>
              <a:t>11.9. zahájen opakovaný ročník Poznáváme společně, počet kurzů i účastníků zůstal nezměněn</a:t>
            </a:r>
          </a:p>
        </p:txBody>
      </p:sp>
    </p:spTree>
    <p:extLst>
      <p:ext uri="{BB962C8B-B14F-4D97-AF65-F5344CB8AC3E}">
        <p14:creationId xmlns:p14="http://schemas.microsoft.com/office/powerpoint/2010/main" val="1143809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Informace odboru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400" dirty="0"/>
              <a:t>ve všech termínech testování na školách nebyl nikdo </a:t>
            </a:r>
            <a:r>
              <a:rPr lang="cs-CZ" sz="2400" dirty="0" err="1"/>
              <a:t>covid</a:t>
            </a:r>
            <a:r>
              <a:rPr lang="cs-CZ" sz="2400" dirty="0"/>
              <a:t> pozitivní, nyní však na každé škole min. 1 třída v karanténě</a:t>
            </a:r>
          </a:p>
          <a:p>
            <a:pPr algn="just"/>
            <a:endParaRPr lang="cs-CZ" sz="2400" dirty="0"/>
          </a:p>
          <a:p>
            <a:pPr algn="just"/>
            <a:r>
              <a:rPr lang="cs-CZ" sz="2400" dirty="0"/>
              <a:t>k testování v MÚSS dochází pravidelně 1x týdně, zatím bez problémů</a:t>
            </a:r>
          </a:p>
        </p:txBody>
      </p:sp>
    </p:spTree>
    <p:extLst>
      <p:ext uri="{BB962C8B-B14F-4D97-AF65-F5344CB8AC3E}">
        <p14:creationId xmlns:p14="http://schemas.microsoft.com/office/powerpoint/2010/main" val="4223153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Zámek Klášterec nad Ohří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Den pro Martina</a:t>
            </a:r>
          </a:p>
          <a:p>
            <a:pPr marL="0" indent="0" algn="just">
              <a:buNone/>
            </a:pPr>
            <a:r>
              <a:rPr lang="cs-CZ" sz="2400" dirty="0"/>
              <a:t>- charitativní akce Městské knihovny a Kulturního centra se zapojením sportovních klubů proběhla 4.9. v letním kině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580811"/>
            <a:ext cx="1669615" cy="22261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" t="18301" r="5448" b="13073"/>
          <a:stretch/>
        </p:blipFill>
        <p:spPr>
          <a:xfrm>
            <a:off x="1043608" y="2859782"/>
            <a:ext cx="1872696" cy="19372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0" r="138" b="5341"/>
          <a:stretch/>
        </p:blipFill>
        <p:spPr>
          <a:xfrm>
            <a:off x="5991079" y="2580811"/>
            <a:ext cx="1858784" cy="22162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3377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Mateřská škola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FontTx/>
              <a:buChar char="-"/>
            </a:pPr>
            <a:r>
              <a:rPr lang="cs-CZ" sz="2400" dirty="0"/>
              <a:t>zapojení všech pracovišť do 6. ročníku projektu: </a:t>
            </a:r>
            <a:r>
              <a:rPr lang="cs-CZ" sz="2400" b="1" dirty="0"/>
              <a:t>SE SOKOLEM DO ŽIVOTA</a:t>
            </a:r>
            <a:r>
              <a:rPr lang="cs-CZ" sz="2400" dirty="0"/>
              <a:t> - Svět nekončí za vrátky, cvičíme se zvířátky</a:t>
            </a:r>
          </a:p>
          <a:p>
            <a:pPr algn="just">
              <a:buFontTx/>
              <a:buChar char="-"/>
            </a:pPr>
            <a:r>
              <a:rPr lang="cs-CZ" sz="2400" dirty="0"/>
              <a:t>projekt na podporu zdravého životního stylu dětí a rozvíjení pohybových dovedností</a:t>
            </a:r>
          </a:p>
          <a:p>
            <a:pPr algn="just">
              <a:buFontTx/>
              <a:buChar char="-"/>
            </a:pPr>
            <a:r>
              <a:rPr lang="cs-CZ" sz="2400" dirty="0"/>
              <a:t>do školek jsou distribuovány „Startovací balíčky“ - pracovní sešity + sešity pro děti členěné dle věku, metodické manuály pro pedagogy</a:t>
            </a:r>
          </a:p>
          <a:p>
            <a:pPr>
              <a:buFontTx/>
              <a:buChar char="-"/>
            </a:pPr>
            <a:endParaRPr lang="cs-CZ" sz="2400" dirty="0"/>
          </a:p>
          <a:p>
            <a:pPr algn="just">
              <a:buFontTx/>
              <a:buChar char="-"/>
            </a:pPr>
            <a:r>
              <a:rPr lang="cs-CZ" sz="2400" dirty="0"/>
              <a:t>mateřská škola zároveň pokračuje v kurzech plavání a bruslení</a:t>
            </a:r>
          </a:p>
          <a:p>
            <a:pPr>
              <a:buFontTx/>
              <a:buChar char="-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42501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1239602"/>
            <a:ext cx="8784976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místního hospodářství, </a:t>
            </a:r>
            <a:br>
              <a:rPr lang="cs-CZ" sz="4000" b="1" dirty="0"/>
            </a:br>
            <a:r>
              <a:rPr lang="cs-CZ" sz="4000" b="1" dirty="0"/>
              <a:t>dopravy a životního prostředí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Ing. Jiří Jaroš</a:t>
            </a:r>
            <a:br>
              <a:rPr lang="cs-CZ" sz="3200" b="1" dirty="0"/>
            </a:br>
            <a:r>
              <a:rPr lang="cs-CZ" sz="3200" dirty="0"/>
              <a:t>radní pro místní hospodářství</a:t>
            </a:r>
          </a:p>
        </p:txBody>
      </p:sp>
    </p:spTree>
    <p:extLst>
      <p:ext uri="{BB962C8B-B14F-4D97-AF65-F5344CB8AC3E}">
        <p14:creationId xmlns:p14="http://schemas.microsoft.com/office/powerpoint/2010/main" val="34012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342901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sz="3100" b="1" dirty="0"/>
              <a:t>Oprava oplocení letního kina</a:t>
            </a:r>
            <a:r>
              <a:rPr lang="cs-CZ" sz="3100" dirty="0"/>
              <a:t/>
            </a:r>
            <a:br>
              <a:rPr lang="cs-CZ" sz="3100" dirty="0"/>
            </a:br>
            <a:endParaRPr lang="cs-CZ" sz="31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3033" y="1200151"/>
            <a:ext cx="4282015" cy="3211511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6016" y="1238093"/>
            <a:ext cx="4231425" cy="317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35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7876"/>
            <a:ext cx="8229600" cy="857250"/>
          </a:xfrm>
        </p:spPr>
        <p:txBody>
          <a:bodyPr>
            <a:normAutofit/>
          </a:bodyPr>
          <a:lstStyle/>
          <a:p>
            <a:r>
              <a:rPr lang="cs-CZ" sz="2400" b="1" dirty="0" smtClean="0"/>
              <a:t>Povodeň 13. 07. 2021</a:t>
            </a:r>
            <a:endParaRPr lang="cs-CZ" sz="2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87318"/>
            <a:ext cx="4156159" cy="213586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40" y="915566"/>
            <a:ext cx="4727883" cy="218398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53312" y="1045126"/>
            <a:ext cx="394447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Náklady na likvidaci škod, dočištění, </a:t>
            </a:r>
          </a:p>
          <a:p>
            <a:r>
              <a:rPr lang="cs-CZ" dirty="0" smtClean="0"/>
              <a:t>odstranění splavenin aj.: cca 200 000 Kč</a:t>
            </a:r>
          </a:p>
          <a:p>
            <a:r>
              <a:rPr lang="cs-CZ" dirty="0" smtClean="0"/>
              <a:t>(bez nákladů JSDH)</a:t>
            </a:r>
          </a:p>
          <a:p>
            <a:endParaRPr lang="cs-CZ" dirty="0" smtClean="0"/>
          </a:p>
          <a:p>
            <a:r>
              <a:rPr lang="cs-CZ" dirty="0" smtClean="0"/>
              <a:t>Firmy: Klášterecká kyselka, KOKYSTAV aj.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40" y="2887318"/>
            <a:ext cx="4727883" cy="213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27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Sanace skal v ul. Žižkova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363272" cy="72352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 smtClean="0"/>
              <a:t>Náklady: 320 000 Kč            Firma: STRIX Chomutov</a:t>
            </a:r>
          </a:p>
          <a:p>
            <a:pPr marL="0" indent="0">
              <a:buNone/>
            </a:pPr>
            <a:r>
              <a:rPr lang="cs-CZ" dirty="0" smtClean="0"/>
              <a:t>            Před:                                        Po: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95686"/>
            <a:ext cx="3534667" cy="26510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95686"/>
            <a:ext cx="3245532" cy="266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93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Sanace skal v zámeckém parku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363272" cy="72352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 smtClean="0"/>
              <a:t>Náklady: 320 000 Kč            Firma: STRIX Chomutov</a:t>
            </a:r>
          </a:p>
          <a:p>
            <a:pPr marL="0" indent="0">
              <a:buNone/>
            </a:pPr>
            <a:r>
              <a:rPr lang="cs-CZ" dirty="0" smtClean="0"/>
              <a:t>            Před:                                        Po: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51670"/>
            <a:ext cx="2447493" cy="30829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51670"/>
            <a:ext cx="4087984" cy="30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31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3152" y="313834"/>
            <a:ext cx="8229600" cy="745748"/>
          </a:xfrm>
        </p:spPr>
        <p:txBody>
          <a:bodyPr>
            <a:normAutofit/>
          </a:bodyPr>
          <a:lstStyle/>
          <a:p>
            <a:r>
              <a:rPr lang="cs-CZ" sz="2400" b="1" dirty="0" smtClean="0"/>
              <a:t>Oprava poklopů dešťové kanalizace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394472"/>
          </a:xfrm>
        </p:spPr>
        <p:txBody>
          <a:bodyPr/>
          <a:lstStyle/>
          <a:p>
            <a:pPr marL="0" indent="0">
              <a:buNone/>
            </a:pPr>
            <a:r>
              <a:rPr lang="cs-CZ" sz="2200" dirty="0"/>
              <a:t>Náklady: </a:t>
            </a:r>
            <a:r>
              <a:rPr lang="cs-CZ" sz="2200" dirty="0" smtClean="0"/>
              <a:t>87 </a:t>
            </a:r>
            <a:r>
              <a:rPr lang="cs-CZ" sz="2200" dirty="0"/>
              <a:t>000 Kč            Firma: POKLOPSYSTEM s.r.o</a:t>
            </a:r>
            <a:r>
              <a:rPr lang="cs-CZ" sz="2200" dirty="0" smtClean="0"/>
              <a:t>.</a:t>
            </a:r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028" y="1868530"/>
            <a:ext cx="3207398" cy="240554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1824" y="1860860"/>
            <a:ext cx="3232256" cy="24241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48" y="1467605"/>
            <a:ext cx="2421586" cy="322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11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Bezpečnostní prořezávky stromů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15566"/>
            <a:ext cx="8229600" cy="36790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Náklady: 150 000 Kč  Firmy: Petr Šafařík, Klášterecká </a:t>
            </a:r>
            <a:r>
              <a:rPr lang="cs-CZ" sz="2000" dirty="0"/>
              <a:t>kyselka </a:t>
            </a:r>
          </a:p>
          <a:p>
            <a:pPr marL="0" indent="0">
              <a:buNone/>
            </a:pPr>
            <a:r>
              <a:rPr lang="cs-CZ" sz="2200" dirty="0" smtClean="0"/>
              <a:t>                                                              					</a:t>
            </a:r>
            <a:endParaRPr lang="cs-CZ" sz="22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53" y="3291830"/>
            <a:ext cx="3793789" cy="175249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312130"/>
            <a:ext cx="2681732" cy="357564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96626"/>
            <a:ext cx="4176464" cy="192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5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546" y="347887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/>
              <a:t>Rekonstrukce chodníku v ulici </a:t>
            </a:r>
            <a:r>
              <a:rPr lang="cs-CZ" sz="2800" b="1" dirty="0" err="1"/>
              <a:t>Petlérská</a:t>
            </a:r>
            <a:endParaRPr lang="cs-CZ" sz="2800" b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8794" y="1205136"/>
            <a:ext cx="3879920" cy="3394075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50138" y="1205136"/>
            <a:ext cx="4525432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1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518"/>
            <a:ext cx="8229600" cy="857250"/>
          </a:xfrm>
        </p:spPr>
        <p:txBody>
          <a:bodyPr>
            <a:noAutofit/>
          </a:bodyPr>
          <a:lstStyle/>
          <a:p>
            <a:r>
              <a:rPr lang="cs-CZ" sz="2800" b="1" dirty="0"/>
              <a:t>Vybudování dopravního propojení ulic </a:t>
            </a:r>
            <a:br>
              <a:rPr lang="cs-CZ" sz="2800" b="1" dirty="0"/>
            </a:br>
            <a:r>
              <a:rPr lang="cs-CZ" sz="2800" b="1" dirty="0"/>
              <a:t>Pod Pivovarem - Chomutovská</a:t>
            </a:r>
          </a:p>
        </p:txBody>
      </p:sp>
      <p:pic>
        <p:nvPicPr>
          <p:cNvPr id="17" name="Zástupný symbol pro obsah 1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0" y="2211710"/>
            <a:ext cx="4514346" cy="213625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563638"/>
            <a:ext cx="4333736" cy="204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30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273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/>
              <a:t>Kulturní dům – přestavba a přístavba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8329" y="1200151"/>
            <a:ext cx="4351903" cy="326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15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11510"/>
            <a:ext cx="8229600" cy="857250"/>
          </a:xfrm>
        </p:spPr>
        <p:txBody>
          <a:bodyPr>
            <a:noAutofit/>
          </a:bodyPr>
          <a:lstStyle/>
          <a:p>
            <a:r>
              <a:rPr lang="cs-CZ" sz="2000" b="1" dirty="0"/>
              <a:t>Technická a dopravní infrastruktura </a:t>
            </a:r>
            <a:br>
              <a:rPr lang="cs-CZ" sz="2000" b="1" dirty="0"/>
            </a:br>
            <a:r>
              <a:rPr lang="cs-CZ" sz="2000" b="1" dirty="0"/>
              <a:t>pro výstavbu rodinných domů v lokalitě </a:t>
            </a:r>
            <a:r>
              <a:rPr lang="cs-CZ" sz="2000" b="1" dirty="0" err="1"/>
              <a:t>Ciboušovská</a:t>
            </a:r>
            <a:endParaRPr lang="cs-CZ" sz="2000" b="1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3608" y="1382712"/>
            <a:ext cx="2545556" cy="3394075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995936" y="1382712"/>
            <a:ext cx="4182616" cy="313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63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komunikace a cestovního ruchu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Mgr. Vojtěch Marvan</a:t>
            </a:r>
            <a:br>
              <a:rPr lang="cs-CZ" sz="3200" b="1" dirty="0"/>
            </a:br>
            <a:r>
              <a:rPr lang="cs-CZ" sz="3200" dirty="0"/>
              <a:t>radní pro komunikaci a cestovní ruch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602820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Publikace</a:t>
            </a:r>
            <a:endParaRPr lang="cs-CZ" sz="2800" b="1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457200" y="1635646"/>
            <a:ext cx="6059016" cy="339447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KLÁŠTEREC BAROKNÍ</a:t>
            </a:r>
          </a:p>
          <a:p>
            <a:pPr marL="0" indent="0">
              <a:buNone/>
            </a:pPr>
            <a:r>
              <a:rPr lang="cs-CZ" sz="2000" b="1" dirty="0" smtClean="0"/>
              <a:t>Historie kostelů</a:t>
            </a:r>
          </a:p>
          <a:p>
            <a:pPr marL="0" indent="0">
              <a:buNone/>
            </a:pPr>
            <a:r>
              <a:rPr lang="cs-CZ" sz="2000" b="1" dirty="0" smtClean="0"/>
              <a:t>Nejsvětější Trojice</a:t>
            </a:r>
          </a:p>
          <a:p>
            <a:pPr marL="0" indent="0">
              <a:buNone/>
            </a:pPr>
            <a:r>
              <a:rPr lang="cs-CZ" sz="2000" b="1" dirty="0" smtClean="0"/>
              <a:t>a Navštívení Panny Marie</a:t>
            </a:r>
          </a:p>
          <a:p>
            <a:pPr marL="0" indent="0">
              <a:buNone/>
            </a:pPr>
            <a:r>
              <a:rPr lang="cs-CZ" sz="2000" b="1" dirty="0" smtClean="0"/>
              <a:t>v Klášterci nad Ohří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389" y="1347614"/>
            <a:ext cx="3703060" cy="350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3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702</Words>
  <Application>Microsoft Office PowerPoint</Application>
  <PresentationFormat>Předvádění na obrazovce (16:9)</PresentationFormat>
  <Paragraphs>190</Paragraphs>
  <Slides>34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8" baseType="lpstr">
      <vt:lpstr>Arial</vt:lpstr>
      <vt:lpstr>Calibri</vt:lpstr>
      <vt:lpstr>Verdana</vt:lpstr>
      <vt:lpstr>Motiv systému Office</vt:lpstr>
      <vt:lpstr>Odbor výstavby a rozvoje města  Mgr. Vojtěch Marvan radní pro investice </vt:lpstr>
      <vt:lpstr>Předprostor zámeckého parku</vt:lpstr>
      <vt:lpstr> Oprava oplocení letního kina </vt:lpstr>
      <vt:lpstr>Rekonstrukce chodníku v ulici Petlérská</vt:lpstr>
      <vt:lpstr>Vybudování dopravního propojení ulic  Pod Pivovarem - Chomutovská</vt:lpstr>
      <vt:lpstr>Kulturní dům – přestavba a přístavba</vt:lpstr>
      <vt:lpstr>Technická a dopravní infrastruktura  pro výstavbu rodinných domů v lokalitě Ciboušovská</vt:lpstr>
      <vt:lpstr>Odbor komunikace a cestovního ruchu  Mgr. Vojtěch Marvan radní pro komunikaci a cestovní ruch</vt:lpstr>
      <vt:lpstr>Publikace</vt:lpstr>
      <vt:lpstr>Nové webové stránky</vt:lpstr>
      <vt:lpstr>Komentované prohlídky parku</vt:lpstr>
      <vt:lpstr>Galerie Kryt</vt:lpstr>
      <vt:lpstr>Otevření cyklochodníku</vt:lpstr>
      <vt:lpstr>Společně pro Klášterec</vt:lpstr>
      <vt:lpstr>Odbor finanční  Bc. Pavla Zemančíková radní pro ekonomiku </vt:lpstr>
      <vt:lpstr>Rozbor hospodaření města k 31.08.2021 </vt:lpstr>
      <vt:lpstr>Vývoj příjmů ze sdílených daní za období leden až srpen</vt:lpstr>
      <vt:lpstr>Vývoj příjmů ze sdílených daní za období leden až srpen</vt:lpstr>
      <vt:lpstr>Odbor správy majetku a bytového fondu  Bc. Pavla Zemančíková radní pro správu majetku</vt:lpstr>
      <vt:lpstr> Pojistné události z 13.07.2021  silná bouřka s přívalovými srážkami  celková škoda cca 900 tisíc Kč </vt:lpstr>
      <vt:lpstr>Aquapark </vt:lpstr>
      <vt:lpstr>Mostní konstrukce  a břeh cyklostezky</vt:lpstr>
      <vt:lpstr>Parkování v Dlouhé ulici</vt:lpstr>
      <vt:lpstr>Odbor sociálních věcí, školství a sportu  PhDr. Jiřina Malastová radní pro školství</vt:lpstr>
      <vt:lpstr>Informace odboru</vt:lpstr>
      <vt:lpstr>Informace odboru</vt:lpstr>
      <vt:lpstr>Zámek Klášterec nad Ohří</vt:lpstr>
      <vt:lpstr>Mateřská škola</vt:lpstr>
      <vt:lpstr>Odbor místního hospodářství,  dopravy a životního prostředí  Ing. Jiří Jaroš radní pro místní hospodářství</vt:lpstr>
      <vt:lpstr>Povodeň 13. 07. 2021</vt:lpstr>
      <vt:lpstr>Sanace skal v ul. Žižkova</vt:lpstr>
      <vt:lpstr>Sanace skal v zámeckém parku</vt:lpstr>
      <vt:lpstr>Oprava poklopů dešťové kanalizace</vt:lpstr>
      <vt:lpstr>Bezpečnostní prořezávky stromů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Endršt</dc:creator>
  <cp:lastModifiedBy>Frajbišová Kateřina</cp:lastModifiedBy>
  <cp:revision>52</cp:revision>
  <cp:lastPrinted>2021-09-20T10:36:28Z</cp:lastPrinted>
  <dcterms:created xsi:type="dcterms:W3CDTF">2018-10-31T08:36:17Z</dcterms:created>
  <dcterms:modified xsi:type="dcterms:W3CDTF">2021-09-21T09:27:23Z</dcterms:modified>
</cp:coreProperties>
</file>