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0" r:id="rId3"/>
    <p:sldId id="281" r:id="rId4"/>
    <p:sldId id="282" r:id="rId5"/>
    <p:sldId id="283" r:id="rId6"/>
    <p:sldId id="284" r:id="rId7"/>
    <p:sldId id="262" r:id="rId8"/>
    <p:sldId id="275" r:id="rId9"/>
    <p:sldId id="276" r:id="rId10"/>
    <p:sldId id="277" r:id="rId11"/>
    <p:sldId id="278" r:id="rId12"/>
    <p:sldId id="258" r:id="rId13"/>
    <p:sldId id="269" r:id="rId14"/>
    <p:sldId id="270" r:id="rId15"/>
    <p:sldId id="271" r:id="rId16"/>
    <p:sldId id="272" r:id="rId17"/>
    <p:sldId id="273" r:id="rId18"/>
    <p:sldId id="274" r:id="rId19"/>
    <p:sldId id="260" r:id="rId20"/>
    <p:sldId id="285" r:id="rId21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8717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903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72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* bude schvalovat ZM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30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08.12.2021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08.12.2021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21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 smtClean="0"/>
              <a:t>Mgr.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Galerie Kryt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do 03.01.2022</a:t>
            </a:r>
          </a:p>
          <a:p>
            <a:pPr marL="0" indent="0">
              <a:buNone/>
            </a:pPr>
            <a:r>
              <a:rPr lang="cs-CZ" sz="1800" b="1" dirty="0" smtClean="0"/>
              <a:t>ÚŘEDNICKÁ VÝSTAVA</a:t>
            </a:r>
          </a:p>
          <a:p>
            <a:pPr>
              <a:buFontTx/>
              <a:buChar char="-"/>
            </a:pPr>
            <a:r>
              <a:rPr lang="cs-CZ" sz="1800" dirty="0"/>
              <a:t>v</a:t>
            </a:r>
            <a:r>
              <a:rPr lang="cs-CZ" sz="1800" dirty="0" smtClean="0"/>
              <a:t>ánoční i nevánoční dekorace,</a:t>
            </a:r>
            <a:br>
              <a:rPr lang="cs-CZ" sz="1800" dirty="0" smtClean="0"/>
            </a:br>
            <a:r>
              <a:rPr lang="cs-CZ" sz="1800" dirty="0" smtClean="0"/>
              <a:t>kabelky, ponožky, grafiky,</a:t>
            </a:r>
            <a:br>
              <a:rPr lang="cs-CZ" sz="1800" dirty="0" smtClean="0"/>
            </a:br>
            <a:r>
              <a:rPr lang="cs-CZ" sz="1800" dirty="0" smtClean="0"/>
              <a:t>šperky, fotky…</a:t>
            </a:r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dirty="0"/>
              <a:t>v</a:t>
            </a:r>
            <a:r>
              <a:rPr lang="cs-CZ" sz="1800" dirty="0" smtClean="0"/>
              <a:t>ýtěžek z prodeje zaměstnanci</a:t>
            </a:r>
            <a:br>
              <a:rPr lang="cs-CZ" sz="1800" dirty="0" smtClean="0"/>
            </a:br>
            <a:r>
              <a:rPr lang="cs-CZ" sz="1800" dirty="0" smtClean="0"/>
              <a:t>radnice věnují</a:t>
            </a:r>
            <a:br>
              <a:rPr lang="cs-CZ" sz="1800" dirty="0" smtClean="0"/>
            </a:br>
            <a:r>
              <a:rPr lang="cs-CZ" sz="1800" dirty="0" smtClean="0"/>
              <a:t>Martinu Rosenbaumovi</a:t>
            </a: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00151"/>
            <a:ext cx="2428058" cy="343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7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Veřejná sbírka pro Martina</a:t>
            </a:r>
            <a:endParaRPr lang="cs-CZ" sz="28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193" y="1078363"/>
            <a:ext cx="512361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3200" dirty="0"/>
              <a:t>Rozdělení dotací v dotačním programu</a:t>
            </a:r>
            <a:br>
              <a:rPr lang="pl-PL" sz="3200" dirty="0"/>
            </a:br>
            <a:r>
              <a:rPr lang="pl-PL" sz="3200" dirty="0"/>
              <a:t>na činnost v </a:t>
            </a:r>
            <a:r>
              <a:rPr lang="pl-PL" sz="3200"/>
              <a:t>roce </a:t>
            </a:r>
            <a:r>
              <a:rPr lang="pl-PL" sz="3200" smtClean="0"/>
              <a:t>2022</a:t>
            </a:r>
            <a:endParaRPr lang="cs-CZ" sz="32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539552" y="1419622"/>
          <a:ext cx="8219256" cy="334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="" xmlns:a16="http://schemas.microsoft.com/office/drawing/2014/main" val="3368493491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080698270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3135215096"/>
                    </a:ext>
                  </a:extLst>
                </a:gridCol>
                <a:gridCol w="2314600">
                  <a:extLst>
                    <a:ext uri="{9D8B030D-6E8A-4147-A177-3AD203B41FA5}">
                      <a16:colId xmlns="" xmlns:a16="http://schemas.microsoft.com/office/drawing/2014/main" val="373055576"/>
                    </a:ext>
                  </a:extLst>
                </a:gridCol>
              </a:tblGrid>
              <a:tr h="9910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Kompetentní orgán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Počet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žádostí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Požadovaná částka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Návrh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63221704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Rada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12+1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385.000 Kč</a:t>
                      </a:r>
                    </a:p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(+ 40.000 Kč)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291.000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="" xmlns:a16="http://schemas.microsoft.com/office/drawing/2014/main" val="3066903139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Zastupitelstvo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7+1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4.122.000 Kč</a:t>
                      </a:r>
                    </a:p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(+700.000 Kč)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3.459.000 Kč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="" xmlns:a16="http://schemas.microsoft.com/office/drawing/2014/main" val="3137947138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součet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19+2</a:t>
                      </a:r>
                      <a:r>
                        <a:rPr lang="cs-CZ" sz="20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*)</a:t>
                      </a:r>
                      <a:endParaRPr lang="cs-CZ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4.507.000 Kč</a:t>
                      </a:r>
                    </a:p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(+740.000 Kč)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3.750.000 Kč</a:t>
                      </a:r>
                    </a:p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(+500.000 Kč)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="" xmlns:a16="http://schemas.microsoft.com/office/drawing/2014/main" val="1255772187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*) Dva spolky nedodaly novou povinnou přílohu (výpis ze seznamu skutečných majitelů), jejich</a:t>
                      </a:r>
                      <a:r>
                        <a:rPr lang="cs-CZ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žádost tak zatím nemůže být projednána.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="" xmlns:a16="http://schemas.microsoft.com/office/drawing/2014/main" val="2964164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91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199" y="46551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projektů v oblasti tělovýchovy, sportu a volnočasových aktivit dětí a mládeže pro rok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1259632" y="1491630"/>
          <a:ext cx="6398426" cy="3394075"/>
        </p:xfrm>
        <a:graphic>
          <a:graphicData uri="http://schemas.openxmlformats.org/drawingml/2006/table">
            <a:tbl>
              <a:tblPr/>
              <a:tblGrid>
                <a:gridCol w="337065">
                  <a:extLst>
                    <a:ext uri="{9D8B030D-6E8A-4147-A177-3AD203B41FA5}">
                      <a16:colId xmlns="" xmlns:a16="http://schemas.microsoft.com/office/drawing/2014/main" val="2510751029"/>
                    </a:ext>
                  </a:extLst>
                </a:gridCol>
                <a:gridCol w="2219981">
                  <a:extLst>
                    <a:ext uri="{9D8B030D-6E8A-4147-A177-3AD203B41FA5}">
                      <a16:colId xmlns="" xmlns:a16="http://schemas.microsoft.com/office/drawing/2014/main" val="4163851116"/>
                    </a:ext>
                  </a:extLst>
                </a:gridCol>
                <a:gridCol w="2185112">
                  <a:extLst>
                    <a:ext uri="{9D8B030D-6E8A-4147-A177-3AD203B41FA5}">
                      <a16:colId xmlns="" xmlns:a16="http://schemas.microsoft.com/office/drawing/2014/main" val="1403523708"/>
                    </a:ext>
                  </a:extLst>
                </a:gridCol>
                <a:gridCol w="828134">
                  <a:extLst>
                    <a:ext uri="{9D8B030D-6E8A-4147-A177-3AD203B41FA5}">
                      <a16:colId xmlns="" xmlns:a16="http://schemas.microsoft.com/office/drawing/2014/main" val="2986255667"/>
                    </a:ext>
                  </a:extLst>
                </a:gridCol>
                <a:gridCol w="828134">
                  <a:extLst>
                    <a:ext uri="{9D8B030D-6E8A-4147-A177-3AD203B41FA5}">
                      <a16:colId xmlns="" xmlns:a16="http://schemas.microsoft.com/office/drawing/2014/main" val="319075988"/>
                    </a:ext>
                  </a:extLst>
                </a:gridCol>
              </a:tblGrid>
              <a:tr h="296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Žadatel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Projekt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Požadovaná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Schválená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62897366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AVZO TSČ ČR p.s. Střelci Klášterec nad Ohří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Střelecký den v loděnici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2150831"/>
                  </a:ext>
                </a:extLst>
              </a:tr>
              <a:tr h="5584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Pionýr, z.s. - Pionýrská skupina Heleny Bišové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Letní dětský tábor Ohnišov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6434578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Spolek Hokejový klub Klášterec nad Ohří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Hokejové turnaje mládeže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85808467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Spolek Hokejový klub Klášterec nad Ohří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Hodina pohybu navíc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7371699"/>
                  </a:ext>
                </a:extLst>
              </a:tr>
              <a:tr h="4973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Ekologické centrum Most pro Krušnohoří - Výzkumný ústav pro hnědé uhlí a.s.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 vodě, pro vodu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31.450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31.450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6666040"/>
                  </a:ext>
                </a:extLst>
              </a:tr>
              <a:tr h="5235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Český rybářský svaz, z. s., místní organizace Klášterec nad Ohří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Rybářské závody v RT a lovu udicí pro děti a mládež Odemykačka, Zamykačka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116716"/>
                  </a:ext>
                </a:extLst>
              </a:tr>
              <a:tr h="5235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Český rybářský svaz, z. s., místní organizace Klášterec nad Ohří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Rybářské závody v RT a lovu udicí pro děti a mládež a účast v krajském kole Zlatá Udice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25.000 Kč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2537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45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199" y="46551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projektů v oblasti tělovýchovy, sportu a volnočasových aktivit dětí a mládeže pro rok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1259632" y="1491630"/>
          <a:ext cx="6398426" cy="3475836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="" xmlns:a16="http://schemas.microsoft.com/office/drawing/2014/main" val="2510751029"/>
                    </a:ext>
                  </a:extLst>
                </a:gridCol>
                <a:gridCol w="2269014">
                  <a:extLst>
                    <a:ext uri="{9D8B030D-6E8A-4147-A177-3AD203B41FA5}">
                      <a16:colId xmlns="" xmlns:a16="http://schemas.microsoft.com/office/drawing/2014/main" val="4163851116"/>
                    </a:ext>
                  </a:extLst>
                </a:gridCol>
                <a:gridCol w="1115362">
                  <a:extLst>
                    <a:ext uri="{9D8B030D-6E8A-4147-A177-3AD203B41FA5}">
                      <a16:colId xmlns="" xmlns:a16="http://schemas.microsoft.com/office/drawing/2014/main" val="1403523708"/>
                    </a:ext>
                  </a:extLst>
                </a:gridCol>
                <a:gridCol w="1069750">
                  <a:extLst>
                    <a:ext uri="{9D8B030D-6E8A-4147-A177-3AD203B41FA5}">
                      <a16:colId xmlns="" xmlns:a16="http://schemas.microsoft.com/office/drawing/2014/main" val="2312720068"/>
                    </a:ext>
                  </a:extLst>
                </a:gridCol>
                <a:gridCol w="828134">
                  <a:extLst>
                    <a:ext uri="{9D8B030D-6E8A-4147-A177-3AD203B41FA5}">
                      <a16:colId xmlns="" xmlns:a16="http://schemas.microsoft.com/office/drawing/2014/main" val="2986255667"/>
                    </a:ext>
                  </a:extLst>
                </a:gridCol>
                <a:gridCol w="828134">
                  <a:extLst>
                    <a:ext uri="{9D8B030D-6E8A-4147-A177-3AD203B41FA5}">
                      <a16:colId xmlns="" xmlns:a16="http://schemas.microsoft.com/office/drawing/2014/main" val="319075988"/>
                    </a:ext>
                  </a:extLst>
                </a:gridCol>
              </a:tblGrid>
              <a:tr h="296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Žadatel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Projekt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Požadovaná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Schválená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62897366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TOJIMOTO team z.s.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Účast na závodech mistrovství Německa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2150831"/>
                  </a:ext>
                </a:extLst>
              </a:tr>
              <a:tr h="29464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Karate klub Kadaň a Klášterec, z. 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Krajský přebor JKA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6434578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Karate klub Kadaň a Klášterec, z. 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II. Národní pohár JKA seniorů a dorostenců a II.kolo České nár. ligy žáků JKA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85808467"/>
                  </a:ext>
                </a:extLst>
              </a:tr>
              <a:tr h="331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Karate klub Kadaň a Klášterec, z. 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Gasshuku ČR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7371699"/>
                  </a:ext>
                </a:extLst>
              </a:tr>
              <a:tr h="3081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Karate klub Kadaň a Klášterec, z. 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PRIX Klášterec nad Ohří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cs-CZ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*)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666604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Gymnázium a Střední odborná škola, Klášterec nad Ohří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Podporujeme talenty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11671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TAJV,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Sportovní den mládeže s TAJV </a:t>
                      </a:r>
                      <a:endParaRPr lang="cs-CZ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 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Klášterci nad Ohří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10.000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2537587"/>
                  </a:ext>
                </a:extLst>
              </a:tr>
              <a:tr h="52350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*)</a:t>
                      </a:r>
                      <a:r>
                        <a:rPr lang="cs-CZ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žádost spadá do pravomoci ZM, bude projednána na příštím zasedání (2/2022)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Součet:</a:t>
                      </a:r>
                      <a:endParaRPr lang="cs-CZ" sz="11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405.450 Kč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337.450 Kč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0504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63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kulturních akcí a projektů pro 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rok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1187624" y="1779662"/>
          <a:ext cx="6624736" cy="2124000"/>
        </p:xfrm>
        <a:graphic>
          <a:graphicData uri="http://schemas.openxmlformats.org/drawingml/2006/table">
            <a:tbl>
              <a:tblPr/>
              <a:tblGrid>
                <a:gridCol w="337065">
                  <a:extLst>
                    <a:ext uri="{9D8B030D-6E8A-4147-A177-3AD203B41FA5}">
                      <a16:colId xmlns="" xmlns:a16="http://schemas.microsoft.com/office/drawing/2014/main" val="1998823265"/>
                    </a:ext>
                  </a:extLst>
                </a:gridCol>
                <a:gridCol w="2219981">
                  <a:extLst>
                    <a:ext uri="{9D8B030D-6E8A-4147-A177-3AD203B41FA5}">
                      <a16:colId xmlns="" xmlns:a16="http://schemas.microsoft.com/office/drawing/2014/main" val="1541121843"/>
                    </a:ext>
                  </a:extLst>
                </a:gridCol>
                <a:gridCol w="2411506">
                  <a:extLst>
                    <a:ext uri="{9D8B030D-6E8A-4147-A177-3AD203B41FA5}">
                      <a16:colId xmlns="" xmlns:a16="http://schemas.microsoft.com/office/drawing/2014/main" val="2631282829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83111895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529174808"/>
                    </a:ext>
                  </a:extLst>
                </a:gridCol>
              </a:tblGrid>
              <a:tr h="32670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Žadatel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Projekt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Požadovaná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Schválená dotace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006615"/>
                  </a:ext>
                </a:extLst>
              </a:tr>
              <a:tr h="3797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Severočeská filharmonie Teplice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Koncert 57.ročníku Hudebního festivalu L. van Beethovena 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6012648"/>
                  </a:ext>
                </a:extLst>
              </a:tr>
              <a:tr h="4831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Sdružení přátel GSOŠ Klášterec nad Ohří  </a:t>
                      </a:r>
                      <a:r>
                        <a:rPr lang="cs-CZ" sz="11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Maturitní ples třídy oktáva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41534791"/>
                  </a:ext>
                </a:extLst>
              </a:tr>
              <a:tr h="4758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Sdružení přátel GSOŠ Klášterec nad Ohří  </a:t>
                      </a:r>
                      <a:r>
                        <a:rPr lang="cs-CZ" sz="11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Maturitní ples třídy IV.S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8490236"/>
                  </a:ext>
                </a:extLst>
              </a:tr>
              <a:tr h="4586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725" marR="8725" marT="87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Sdružení přátel GSOŠ Klášterec nad Ohří 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z.s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Maturitní ples třídy IV.G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349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22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1"/>
          </a:xfrm>
        </p:spPr>
        <p:txBody>
          <a:bodyPr>
            <a:normAutofit fontScale="90000"/>
          </a:bodyPr>
          <a:lstStyle/>
          <a:p>
            <a:r>
              <a:rPr lang="cs-CZ" dirty="0"/>
              <a:t>Vývoj příjmů ze sdílených daní za období leden až </a:t>
            </a:r>
            <a:r>
              <a:rPr lang="cs-CZ" dirty="0" smtClean="0"/>
              <a:t>listopad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683568" y="1779662"/>
          <a:ext cx="7740000" cy="287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0000">
                  <a:extLst>
                    <a:ext uri="{9D8B030D-6E8A-4147-A177-3AD203B41FA5}">
                      <a16:colId xmlns="" xmlns:a16="http://schemas.microsoft.com/office/drawing/2014/main" val="2738541886"/>
                    </a:ext>
                  </a:extLst>
                </a:gridCol>
                <a:gridCol w="1440000">
                  <a:extLst>
                    <a:ext uri="{9D8B030D-6E8A-4147-A177-3AD203B41FA5}">
                      <a16:colId xmlns="" xmlns:a16="http://schemas.microsoft.com/office/drawing/2014/main" val="3442173093"/>
                    </a:ext>
                  </a:extLst>
                </a:gridCol>
                <a:gridCol w="1440000">
                  <a:extLst>
                    <a:ext uri="{9D8B030D-6E8A-4147-A177-3AD203B41FA5}">
                      <a16:colId xmlns="" xmlns:a16="http://schemas.microsoft.com/office/drawing/2014/main" val="1593372499"/>
                    </a:ext>
                  </a:extLst>
                </a:gridCol>
                <a:gridCol w="1440000">
                  <a:extLst>
                    <a:ext uri="{9D8B030D-6E8A-4147-A177-3AD203B41FA5}">
                      <a16:colId xmlns="" xmlns:a16="http://schemas.microsoft.com/office/drawing/2014/main" val="3077704277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Sdílené daně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30.11.2019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30.11.2020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30.11.2021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2484550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přidané hodnoty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93.126.500,23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91.472.756,80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104.929.640,23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3329149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vybíraná srážkou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4.507.884,34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4.489.892,03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5.652.072,96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73089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placená poplatníky (OSVČ)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1.005.569,10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429.726,96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1.634.667,62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842494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placená plátci (zaměstnanci)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50.350.666,08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46.773.906,34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34.192.006,07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8940666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právnických osob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37.736.260,74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29.147.514,49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43.223.567,23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05335004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Součet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186.726.880,49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172.313.796,62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189.631.954,11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763538075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Kompenzační bonus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18.157.500,00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3.211.030,63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83997795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Sdílené daně + kompenzační bonus 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186.726.880,49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190.471.296,62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192.842.984,74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95941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25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1"/>
          </a:xfrm>
        </p:spPr>
        <p:txBody>
          <a:bodyPr>
            <a:normAutofit fontScale="90000"/>
          </a:bodyPr>
          <a:lstStyle/>
          <a:p>
            <a:r>
              <a:rPr lang="cs-CZ" dirty="0"/>
              <a:t>Vývoj příjmů ze sdílených daní za období leden až </a:t>
            </a:r>
            <a:r>
              <a:rPr lang="cs-CZ" dirty="0" smtClean="0"/>
              <a:t>listopad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40" y="1635645"/>
            <a:ext cx="6120680" cy="3312369"/>
          </a:xfrm>
        </p:spPr>
        <p:txBody>
          <a:bodyPr/>
          <a:lstStyle/>
          <a:p>
            <a:endParaRPr lang="cs-CZ" i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707654"/>
            <a:ext cx="5933583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54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Bc.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Multifunkční sportovní hřiště ul. Lesní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9" b="8671"/>
          <a:stretch/>
        </p:blipFill>
        <p:spPr>
          <a:xfrm>
            <a:off x="701570" y="1063228"/>
            <a:ext cx="7740860" cy="3632208"/>
          </a:xfrm>
        </p:spPr>
      </p:pic>
    </p:spTree>
    <p:extLst>
      <p:ext uri="{BB962C8B-B14F-4D97-AF65-F5344CB8AC3E}">
        <p14:creationId xmlns:p14="http://schemas.microsoft.com/office/powerpoint/2010/main" val="6900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9542"/>
            <a:ext cx="8229600" cy="363686"/>
          </a:xfrm>
        </p:spPr>
        <p:txBody>
          <a:bodyPr>
            <a:noAutofit/>
          </a:bodyPr>
          <a:lstStyle/>
          <a:p>
            <a:r>
              <a:rPr lang="cs-CZ" sz="3200" b="1" dirty="0"/>
              <a:t>Prodej </a:t>
            </a:r>
            <a:r>
              <a:rPr lang="cs-CZ" sz="3200" b="1" dirty="0" smtClean="0"/>
              <a:t>pozemků v </a:t>
            </a:r>
            <a:r>
              <a:rPr lang="cs-CZ" sz="3200" b="1" dirty="0"/>
              <a:t>lokalitě </a:t>
            </a:r>
            <a:r>
              <a:rPr lang="cs-CZ" sz="3200" b="1" dirty="0" err="1"/>
              <a:t>Ciboušovská</a:t>
            </a:r>
            <a:endParaRPr lang="cs-CZ" sz="32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491630"/>
            <a:ext cx="2603015" cy="325005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347864" y="1563638"/>
            <a:ext cx="5338936" cy="30309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sz="2400" b="1" dirty="0" smtClean="0"/>
              <a:t>26 pozemků </a:t>
            </a:r>
            <a:r>
              <a:rPr lang="cs-CZ" sz="2400" dirty="0" smtClean="0"/>
              <a:t>určených pro výstavbu rodinných domů </a:t>
            </a:r>
          </a:p>
          <a:p>
            <a:pPr algn="just"/>
            <a:r>
              <a:rPr lang="cs-CZ" sz="2400" dirty="0" smtClean="0"/>
              <a:t>výměra pozemků od 716 m</a:t>
            </a:r>
            <a:r>
              <a:rPr lang="cs-CZ" sz="2400" baseline="30000" dirty="0" smtClean="0"/>
              <a:t>2 </a:t>
            </a:r>
            <a:r>
              <a:rPr lang="cs-CZ" sz="2400" dirty="0"/>
              <a:t>do 1.290 m</a:t>
            </a:r>
            <a:r>
              <a:rPr lang="cs-CZ" sz="2400" baseline="30000" dirty="0"/>
              <a:t>2</a:t>
            </a:r>
          </a:p>
          <a:p>
            <a:pPr algn="just"/>
            <a:r>
              <a:rPr lang="cs-CZ" sz="2400" b="1" dirty="0" smtClean="0"/>
              <a:t>v 1. kole 18 zájemců</a:t>
            </a:r>
            <a:r>
              <a:rPr lang="cs-CZ" sz="2400" dirty="0" smtClean="0"/>
              <a:t> - podepsáno 16 kupních smluv</a:t>
            </a:r>
          </a:p>
          <a:p>
            <a:pPr algn="just"/>
            <a:r>
              <a:rPr lang="cs-CZ" sz="2400" b="1" dirty="0"/>
              <a:t>v </a:t>
            </a:r>
            <a:r>
              <a:rPr lang="cs-CZ" sz="2400" b="1" dirty="0" smtClean="0"/>
              <a:t>2. </a:t>
            </a:r>
            <a:r>
              <a:rPr lang="cs-CZ" sz="2400" b="1" dirty="0"/>
              <a:t>kole </a:t>
            </a:r>
            <a:r>
              <a:rPr lang="cs-CZ" sz="2400" b="1" dirty="0" smtClean="0"/>
              <a:t>17 </a:t>
            </a:r>
            <a:r>
              <a:rPr lang="cs-CZ" sz="2400" b="1" dirty="0"/>
              <a:t>zájemců </a:t>
            </a:r>
            <a:r>
              <a:rPr lang="cs-CZ" sz="2400" dirty="0" smtClean="0"/>
              <a:t>o koupi </a:t>
            </a:r>
            <a:r>
              <a:rPr lang="cs-CZ" sz="2400" b="1" dirty="0" smtClean="0"/>
              <a:t>8 volných pozemků</a:t>
            </a:r>
            <a:r>
              <a:rPr lang="cs-CZ" sz="2400" dirty="0" smtClean="0"/>
              <a:t> - </a:t>
            </a:r>
            <a:r>
              <a:rPr lang="cs-CZ" sz="2400" dirty="0"/>
              <a:t>podepsáno </a:t>
            </a:r>
            <a:r>
              <a:rPr lang="cs-CZ" sz="2400" dirty="0" smtClean="0"/>
              <a:t>7 smluv o smlouvách budoucích, došlo k 1 odstoupení od koupě pozemku</a:t>
            </a:r>
            <a:endParaRPr lang="cs-CZ" sz="2400" dirty="0"/>
          </a:p>
          <a:p>
            <a:pPr algn="just"/>
            <a:r>
              <a:rPr lang="cs-CZ" sz="2400" dirty="0" smtClean="0"/>
              <a:t>volný pozemek opětovně nabídnut k prodeji za minimální </a:t>
            </a:r>
            <a:r>
              <a:rPr lang="cs-CZ" sz="2400" dirty="0"/>
              <a:t>prodejní </a:t>
            </a:r>
            <a:r>
              <a:rPr lang="cs-CZ" sz="2400" dirty="0" smtClean="0"/>
              <a:t>cenu </a:t>
            </a:r>
            <a:r>
              <a:rPr lang="cs-CZ" sz="2400" b="1" dirty="0" smtClean="0"/>
              <a:t>1.366.510 Kč</a:t>
            </a:r>
            <a:r>
              <a:rPr lang="cs-CZ" sz="2400" dirty="0" smtClean="0"/>
              <a:t>, podáno 13 žádostí</a:t>
            </a:r>
          </a:p>
          <a:p>
            <a:pPr algn="just"/>
            <a:r>
              <a:rPr lang="cs-CZ" sz="2400" dirty="0" smtClean="0"/>
              <a:t>termín prodeje se uskutečnil dne </a:t>
            </a:r>
            <a:r>
              <a:rPr lang="cs-CZ" sz="2400" b="1" dirty="0" smtClean="0"/>
              <a:t>08.12.2021</a:t>
            </a:r>
            <a:endParaRPr lang="cs-CZ" sz="2400" b="1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5325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Technická </a:t>
            </a:r>
            <a:r>
              <a:rPr lang="cs-CZ" sz="2000" b="1" dirty="0" smtClean="0"/>
              <a:t>a dopravní </a:t>
            </a:r>
            <a:r>
              <a:rPr lang="cs-CZ" sz="2000" b="1" dirty="0"/>
              <a:t>infrastruktura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pic>
        <p:nvPicPr>
          <p:cNvPr id="7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2364" y="1063228"/>
            <a:ext cx="1623939" cy="121795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08" y="1063228"/>
            <a:ext cx="6266215" cy="35247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6" t="1154" r="1011" b="-1154"/>
          <a:stretch/>
        </p:blipFill>
        <p:spPr>
          <a:xfrm>
            <a:off x="6983989" y="2360863"/>
            <a:ext cx="1622314" cy="123396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364" y="3674508"/>
            <a:ext cx="1623939" cy="91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8262"/>
            <a:ext cx="5086398" cy="339407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063227"/>
            <a:ext cx="2508092" cy="375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9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Rekonstrukce bytového domu Nádražní 169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7"/>
          <a:stretch/>
        </p:blipFill>
        <p:spPr>
          <a:xfrm>
            <a:off x="1161221" y="1063228"/>
            <a:ext cx="6821558" cy="3667244"/>
          </a:xfrm>
        </p:spPr>
      </p:pic>
    </p:spTree>
    <p:extLst>
      <p:ext uri="{BB962C8B-B14F-4D97-AF65-F5344CB8AC3E}">
        <p14:creationId xmlns:p14="http://schemas.microsoft.com/office/powerpoint/2010/main" val="32939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Významné projekty pro rok 2022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600" dirty="0" smtClean="0"/>
              <a:t>Regenerace ul. Pod Stadionem</a:t>
            </a:r>
          </a:p>
          <a:p>
            <a:r>
              <a:rPr lang="cs-CZ" sz="1600" dirty="0" smtClean="0"/>
              <a:t>Regenerace ul. Husova</a:t>
            </a:r>
          </a:p>
          <a:p>
            <a:r>
              <a:rPr lang="cs-CZ" sz="1600" dirty="0" smtClean="0"/>
              <a:t>Rekonstrukce komunikací v RAŠOVICÍCH </a:t>
            </a:r>
            <a:r>
              <a:rPr lang="cs-CZ" sz="800" b="1" dirty="0" smtClean="0"/>
              <a:t>(náves)</a:t>
            </a:r>
          </a:p>
          <a:p>
            <a:r>
              <a:rPr lang="cs-CZ" sz="1600" dirty="0" smtClean="0"/>
              <a:t>Obnova povrchu komunikace ul. 17. Listopadu a Lidická</a:t>
            </a:r>
          </a:p>
          <a:p>
            <a:r>
              <a:rPr lang="cs-CZ" sz="1600" dirty="0" smtClean="0"/>
              <a:t>Rekonstrukce komunikace k LETNÍMU KINU</a:t>
            </a:r>
          </a:p>
          <a:p>
            <a:r>
              <a:rPr lang="cs-CZ" sz="1600" dirty="0" smtClean="0"/>
              <a:t>Novostavba chodníku ul. Dlouhá - Útočiště</a:t>
            </a:r>
          </a:p>
          <a:p>
            <a:r>
              <a:rPr lang="cs-CZ" sz="1600" dirty="0" smtClean="0"/>
              <a:t>Modernizace multifunkčního sportovního hřiště ul. Topolová</a:t>
            </a:r>
          </a:p>
          <a:p>
            <a:r>
              <a:rPr lang="cs-CZ" sz="1600" dirty="0" smtClean="0"/>
              <a:t>Novostavba multifunkčního sportovního hřiště v Kl. Jeseni</a:t>
            </a:r>
          </a:p>
          <a:p>
            <a:r>
              <a:rPr lang="cs-CZ" sz="1600" dirty="0" smtClean="0"/>
              <a:t>Novostavba fotbalového hřiště s umělým povrchem </a:t>
            </a:r>
            <a:r>
              <a:rPr lang="cs-CZ" sz="800" b="1" dirty="0" smtClean="0"/>
              <a:t>(DOTACE)</a:t>
            </a:r>
          </a:p>
          <a:p>
            <a:r>
              <a:rPr lang="cs-CZ" sz="1600" dirty="0" smtClean="0"/>
              <a:t>Zázemí pro sportovce - rekonstrukce a dostavba objektu tribuny na stadionu </a:t>
            </a:r>
            <a:r>
              <a:rPr lang="cs-CZ" sz="800" b="1" dirty="0" smtClean="0"/>
              <a:t>(DOTACE)  </a:t>
            </a:r>
            <a:endParaRPr lang="cs-CZ" sz="800" b="1" dirty="0"/>
          </a:p>
        </p:txBody>
      </p:sp>
    </p:spTree>
    <p:extLst>
      <p:ext uri="{BB962C8B-B14F-4D97-AF65-F5344CB8AC3E}">
        <p14:creationId xmlns:p14="http://schemas.microsoft.com/office/powerpoint/2010/main" val="194353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Společně pro Klášterec</a:t>
            </a:r>
            <a:endParaRPr lang="cs-CZ" sz="28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57200" y="1203598"/>
            <a:ext cx="8147248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 smtClean="0"/>
              <a:t>Do 15. prosince 2021 probíhá hlasování</a:t>
            </a:r>
            <a:endParaRPr lang="cs-CZ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1707654"/>
            <a:ext cx="41814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Anketu vyhrála pirátská loď</a:t>
            </a:r>
            <a:endParaRPr lang="cs-CZ" sz="2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69" y="1347614"/>
            <a:ext cx="7514862" cy="292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3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801</Words>
  <Application>Microsoft Office PowerPoint</Application>
  <PresentationFormat>Předvádění na obrazovce (16:9)</PresentationFormat>
  <Paragraphs>215</Paragraphs>
  <Slides>20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Multifunkční sportovní hřiště ul. Lesní</vt:lpstr>
      <vt:lpstr>Technická a dopravní infrastruktura Ciboušovská</vt:lpstr>
      <vt:lpstr>KULTURNÍ DŮM - modernizace a dostavba</vt:lpstr>
      <vt:lpstr>Rekonstrukce bytového domu Nádražní 169</vt:lpstr>
      <vt:lpstr>Významné projekty pro rok 2022</vt:lpstr>
      <vt:lpstr>Odbor komunikace a cestovního ruchu  Mgr. Vojtěch Marvan radní pro komunikaci a cestovní ruch</vt:lpstr>
      <vt:lpstr>Společně pro Klášterec</vt:lpstr>
      <vt:lpstr>Anketu vyhrála pirátská loď</vt:lpstr>
      <vt:lpstr>Galerie Kryt</vt:lpstr>
      <vt:lpstr>Veřejná sbírka pro Martina</vt:lpstr>
      <vt:lpstr>Odbor finanční  Bc. Pavla Zemančíková radní pro ekonomiku </vt:lpstr>
      <vt:lpstr>Rozdělení dotací v dotačním programu na činnost v roce 2022</vt:lpstr>
      <vt:lpstr>Rozdělení dotací v dotačním programu "Podpora projektů v oblasti tělovýchovy, sportu a volnočasových aktivit dětí a mládeže pro rok 2022"</vt:lpstr>
      <vt:lpstr>Rozdělení dotací v dotačním programu "Podpora projektů v oblasti tělovýchovy, sportu a volnočasových aktivit dětí a mládeže pro rok 2022"</vt:lpstr>
      <vt:lpstr>Rozdělení dotací v dotačním programu "Podpora kulturních akcí a projektů pro rok 2022"</vt:lpstr>
      <vt:lpstr>Vývoj příjmů ze sdílených daní za období leden až listopad</vt:lpstr>
      <vt:lpstr>Vývoj příjmů ze sdílených daní za období leden až listopad</vt:lpstr>
      <vt:lpstr>Odbor správy majetku a bytového fondu  Bc. Pavla Zemančíková radní pro správu majetku</vt:lpstr>
      <vt:lpstr>Prodej pozemků v lokalitě Ciboušovská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26</cp:revision>
  <cp:lastPrinted>2021-12-06T15:50:01Z</cp:lastPrinted>
  <dcterms:created xsi:type="dcterms:W3CDTF">2018-10-31T08:36:17Z</dcterms:created>
  <dcterms:modified xsi:type="dcterms:W3CDTF">2021-12-08T07:46:36Z</dcterms:modified>
</cp:coreProperties>
</file>