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81" r:id="rId4"/>
    <p:sldId id="282" r:id="rId5"/>
    <p:sldId id="283" r:id="rId6"/>
    <p:sldId id="284" r:id="rId7"/>
    <p:sldId id="262" r:id="rId8"/>
    <p:sldId id="275" r:id="rId9"/>
    <p:sldId id="276" r:id="rId10"/>
    <p:sldId id="277" r:id="rId11"/>
    <p:sldId id="27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85" r:id="rId21"/>
  </p:sldIdLst>
  <p:sldSz cx="9144000" cy="5143500" type="screen16x9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2E6ADE-9E6E-4580-A84F-A016B71C361C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AB6985-44AF-4C6C-93F0-61D7A05D4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5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A2E166-AF91-4A2F-9351-1D0B31BEC70C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B3A3D8-E44F-4594-AFB7-B23F203CC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5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A3D8-E44F-4594-AFB7-B23F203CCBF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5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A3D8-E44F-4594-AFB7-B23F203CCBF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71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0773-25C4-4524-AB51-7F7B335FF2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0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0773-25C4-4524-AB51-7F7B335FF2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 bude schvalovat ZM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0773-25C4-4524-AB51-7F7B335FF2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165100"/>
          </a:xfrm>
        </p:spPr>
        <p:txBody>
          <a:bodyPr/>
          <a:lstStyle/>
          <a:p>
            <a:fld id="{4EC2A1C6-F44E-4769-9596-2322F8F612D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876005"/>
            <a:ext cx="2895600" cy="16510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33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1C6-F44E-4769-9596-2322F8F612D2}" type="datetimeFigureOut">
              <a:rPr lang="cs-CZ" smtClean="0"/>
              <a:t>08.12.2021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7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1C6-F44E-4769-9596-2322F8F612D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1C6-F44E-4769-9596-2322F8F612D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0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1C6-F44E-4769-9596-2322F8F612D2}" type="datetimeFigureOut">
              <a:rPr lang="cs-CZ" smtClean="0"/>
              <a:t>08.12.2021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8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31840" y="4840002"/>
            <a:ext cx="3464024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2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876005"/>
            <a:ext cx="21336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EC2A1C6-F44E-4769-9596-2322F8F612D2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876005"/>
            <a:ext cx="28956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5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39602"/>
            <a:ext cx="7772400" cy="2664296"/>
          </a:xfr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/>
            <a:r>
              <a:rPr lang="cs-CZ" sz="4000" b="1" dirty="0"/>
              <a:t>Odbor výstavby a rozvoje města</a:t>
            </a:r>
            <a:br>
              <a:rPr lang="cs-CZ" sz="40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3200" b="1" dirty="0" smtClean="0"/>
              <a:t>Mgr. Vojtěch Marvan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dirty="0"/>
              <a:t>radní pro investice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71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Galerie Kryt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6059016" cy="339447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do 03.01.2022</a:t>
            </a:r>
          </a:p>
          <a:p>
            <a:pPr marL="0" indent="0">
              <a:buNone/>
            </a:pPr>
            <a:r>
              <a:rPr lang="cs-CZ" sz="1800" b="1" dirty="0" smtClean="0"/>
              <a:t>ÚŘEDNICKÁ VÝSTAVA</a:t>
            </a:r>
          </a:p>
          <a:p>
            <a:pPr>
              <a:buFontTx/>
              <a:buChar char="-"/>
            </a:pPr>
            <a:r>
              <a:rPr lang="cs-CZ" sz="1800" dirty="0"/>
              <a:t>v</a:t>
            </a:r>
            <a:r>
              <a:rPr lang="cs-CZ" sz="1800" dirty="0" smtClean="0"/>
              <a:t>ánoční i nevánoční dekorace,</a:t>
            </a:r>
            <a:br>
              <a:rPr lang="cs-CZ" sz="1800" dirty="0" smtClean="0"/>
            </a:br>
            <a:r>
              <a:rPr lang="cs-CZ" sz="1800" dirty="0" smtClean="0"/>
              <a:t>kabelky, ponožky, grafiky,</a:t>
            </a:r>
            <a:br>
              <a:rPr lang="cs-CZ" sz="1800" dirty="0" smtClean="0"/>
            </a:br>
            <a:r>
              <a:rPr lang="cs-CZ" sz="1800" dirty="0" smtClean="0"/>
              <a:t>šperky, fotky…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v</a:t>
            </a:r>
            <a:r>
              <a:rPr lang="cs-CZ" sz="1800" dirty="0" smtClean="0"/>
              <a:t>ýtěžek z prodeje zaměstnanci</a:t>
            </a:r>
            <a:br>
              <a:rPr lang="cs-CZ" sz="1800" dirty="0" smtClean="0"/>
            </a:br>
            <a:r>
              <a:rPr lang="cs-CZ" sz="1800" dirty="0" smtClean="0"/>
              <a:t>radnice věnují</a:t>
            </a:r>
            <a:br>
              <a:rPr lang="cs-CZ" sz="1800" dirty="0" smtClean="0"/>
            </a:br>
            <a:r>
              <a:rPr lang="cs-CZ" sz="1800" dirty="0" smtClean="0"/>
              <a:t>Martinu Rosenbaumovi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0151"/>
            <a:ext cx="2428058" cy="34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Veřejná sbírka pro Martina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93" y="1078363"/>
            <a:ext cx="51236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39602"/>
            <a:ext cx="7772400" cy="2664296"/>
          </a:xfr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/>
            <a:r>
              <a:rPr lang="cs-CZ" sz="4000" b="1" dirty="0"/>
              <a:t>Odbor finanční</a:t>
            </a:r>
            <a:br>
              <a:rPr lang="cs-CZ" sz="4000" b="1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b="1" dirty="0" smtClean="0"/>
              <a:t>Bc. Pavla </a:t>
            </a:r>
            <a:r>
              <a:rPr lang="cs-CZ" sz="3200" b="1" dirty="0"/>
              <a:t>Zemančíková</a:t>
            </a:r>
            <a:br>
              <a:rPr lang="cs-CZ" sz="3200" b="1" dirty="0"/>
            </a:br>
            <a:r>
              <a:rPr lang="cs-CZ" sz="3200" dirty="0"/>
              <a:t>radní pro ekonomiku </a:t>
            </a:r>
          </a:p>
        </p:txBody>
      </p:sp>
    </p:spTree>
    <p:extLst>
      <p:ext uri="{BB962C8B-B14F-4D97-AF65-F5344CB8AC3E}">
        <p14:creationId xmlns:p14="http://schemas.microsoft.com/office/powerpoint/2010/main" val="36502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59"/>
          </a:xfrm>
        </p:spPr>
        <p:txBody>
          <a:bodyPr>
            <a:noAutofit/>
          </a:bodyPr>
          <a:lstStyle/>
          <a:p>
            <a:r>
              <a:rPr lang="pl-PL" sz="3200" dirty="0"/>
              <a:t>Rozdělení dotací v dotačním programu</a:t>
            </a:r>
            <a:br>
              <a:rPr lang="pl-PL" sz="3200" dirty="0"/>
            </a:br>
            <a:r>
              <a:rPr lang="pl-PL" sz="3200" dirty="0"/>
              <a:t>na činnost v </a:t>
            </a:r>
            <a:r>
              <a:rPr lang="pl-PL" sz="3200"/>
              <a:t>roce </a:t>
            </a:r>
            <a:r>
              <a:rPr lang="pl-PL" sz="3200" smtClean="0"/>
              <a:t>2022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19622"/>
          <a:ext cx="8219256" cy="33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336849349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08069827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135215096"/>
                    </a:ext>
                  </a:extLst>
                </a:gridCol>
                <a:gridCol w="2314600">
                  <a:extLst>
                    <a:ext uri="{9D8B030D-6E8A-4147-A177-3AD203B41FA5}">
                      <a16:colId xmlns="" xmlns:a16="http://schemas.microsoft.com/office/drawing/2014/main" val="373055576"/>
                    </a:ext>
                  </a:extLst>
                </a:gridCol>
              </a:tblGrid>
              <a:tr h="991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Kompetentní orgán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Počet 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žádostí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Požadovaná částka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Návrh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3221704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Rada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4286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385.000 Kč</a:t>
                      </a:r>
                    </a:p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(+ 40.000 Kč)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291.000 Kč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extLst>
                  <a:ext uri="{0D108BD9-81ED-4DB2-BD59-A6C34878D82A}">
                    <a16:rowId xmlns="" xmlns:a16="http://schemas.microsoft.com/office/drawing/2014/main" val="3066903139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Zastupitelstvo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7+1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4286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4.122.000 Kč</a:t>
                      </a:r>
                    </a:p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(+700.000 Kč)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3.459.000 Kč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extLst>
                  <a:ext uri="{0D108BD9-81ED-4DB2-BD59-A6C34878D82A}">
                    <a16:rowId xmlns="" xmlns:a16="http://schemas.microsoft.com/office/drawing/2014/main" val="3137947138"/>
                  </a:ext>
                </a:extLst>
              </a:tr>
              <a:tr h="593635"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součet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19+2</a:t>
                      </a:r>
                      <a:r>
                        <a:rPr lang="cs-CZ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*)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4286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4.507.000 Kč</a:t>
                      </a:r>
                    </a:p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(+740.000 Kč)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3.750.000 Kč</a:t>
                      </a:r>
                    </a:p>
                    <a:p>
                      <a:pPr algn="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(+500.000 Kč)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extLst>
                  <a:ext uri="{0D108BD9-81ED-4DB2-BD59-A6C34878D82A}">
                    <a16:rowId xmlns="" xmlns:a16="http://schemas.microsoft.com/office/drawing/2014/main" val="1255772187"/>
                  </a:ext>
                </a:extLst>
              </a:tr>
              <a:tr h="324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*) Dva spolky nedodaly novou povinnou přílohu (výpis ze seznamu skutečných majitelů), jejich</a:t>
                      </a:r>
                      <a:r>
                        <a:rPr lang="cs-CZ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žádost tak zatím nemůže být projednána.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4286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257175" marT="9525" marB="0" anchor="ctr"/>
                </a:tc>
                <a:extLst>
                  <a:ext uri="{0D108BD9-81ED-4DB2-BD59-A6C34878D82A}">
                    <a16:rowId xmlns="" xmlns:a16="http://schemas.microsoft.com/office/drawing/2014/main" val="296416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91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655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Rozdělení dotací v dotačním programu</a:t>
            </a:r>
            <a:b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projektů v oblasti tělovýchovy, sportu a volnočasových aktivit dětí a mládeže pro rok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2022"</a:t>
            </a:r>
            <a:endParaRPr 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259632" y="1491630"/>
          <a:ext cx="6398426" cy="3394075"/>
        </p:xfrm>
        <a:graphic>
          <a:graphicData uri="http://schemas.openxmlformats.org/drawingml/2006/table">
            <a:tbl>
              <a:tblPr/>
              <a:tblGrid>
                <a:gridCol w="337065">
                  <a:extLst>
                    <a:ext uri="{9D8B030D-6E8A-4147-A177-3AD203B41FA5}">
                      <a16:colId xmlns="" xmlns:a16="http://schemas.microsoft.com/office/drawing/2014/main" val="2510751029"/>
                    </a:ext>
                  </a:extLst>
                </a:gridCol>
                <a:gridCol w="2219981">
                  <a:extLst>
                    <a:ext uri="{9D8B030D-6E8A-4147-A177-3AD203B41FA5}">
                      <a16:colId xmlns="" xmlns:a16="http://schemas.microsoft.com/office/drawing/2014/main" val="4163851116"/>
                    </a:ext>
                  </a:extLst>
                </a:gridCol>
                <a:gridCol w="2185112">
                  <a:extLst>
                    <a:ext uri="{9D8B030D-6E8A-4147-A177-3AD203B41FA5}">
                      <a16:colId xmlns="" xmlns:a16="http://schemas.microsoft.com/office/drawing/2014/main" val="1403523708"/>
                    </a:ext>
                  </a:extLst>
                </a:gridCol>
                <a:gridCol w="828134">
                  <a:extLst>
                    <a:ext uri="{9D8B030D-6E8A-4147-A177-3AD203B41FA5}">
                      <a16:colId xmlns="" xmlns:a16="http://schemas.microsoft.com/office/drawing/2014/main" val="2986255667"/>
                    </a:ext>
                  </a:extLst>
                </a:gridCol>
                <a:gridCol w="828134">
                  <a:extLst>
                    <a:ext uri="{9D8B030D-6E8A-4147-A177-3AD203B41FA5}">
                      <a16:colId xmlns="" xmlns:a16="http://schemas.microsoft.com/office/drawing/2014/main" val="319075988"/>
                    </a:ext>
                  </a:extLst>
                </a:gridCol>
              </a:tblGrid>
              <a:tr h="2966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Žadatel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Požadovaná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2897366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AVZO TSČ ČR p.s. Střelci Klášterec nad Ohří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Střelecký den v loděnici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2150831"/>
                  </a:ext>
                </a:extLst>
              </a:tr>
              <a:tr h="5584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Pionýr, z.s. - Pionýrská skupina Heleny Bišové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Letní dětský tábor Ohnišov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6434578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Spolek Hokejový klub Klášterec nad Ohří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Hokejové turnaje mládeže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808467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Spolek Hokejový klub Klášterec nad Ohří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Hodina pohybu navíc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371699"/>
                  </a:ext>
                </a:extLst>
              </a:tr>
              <a:tr h="4973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Ekologické centrum Most pro Krušnohoří - Výzkumný ústav pro hnědé uhlí a.s.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vodě, pro vodu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31.450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31.450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6666040"/>
                  </a:ext>
                </a:extLst>
              </a:tr>
              <a:tr h="5235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rybářský svaz, z. s., místní organizace Klášterec nad Ohří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Rybářské závody v RT a lovu udicí pro děti a mládež Odemykačka, Zamykačka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116716"/>
                  </a:ext>
                </a:extLst>
              </a:tr>
              <a:tr h="5235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rybářský svaz, z. s., místní organizace Klášterec nad Ohří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Rybářské závody v RT a lovu udicí pro děti a mládež a účast v krajském kole Zlatá Udice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25.000 Kč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253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4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655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Rozdělení dotací v dotačním programu</a:t>
            </a:r>
            <a:b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projektů v oblasti tělovýchovy, sportu a volnočasových aktivit dětí a mládeže pro rok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2022"</a:t>
            </a:r>
            <a:endParaRPr 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259632" y="1491630"/>
          <a:ext cx="6398426" cy="3475836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510751029"/>
                    </a:ext>
                  </a:extLst>
                </a:gridCol>
                <a:gridCol w="2269014">
                  <a:extLst>
                    <a:ext uri="{9D8B030D-6E8A-4147-A177-3AD203B41FA5}">
                      <a16:colId xmlns="" xmlns:a16="http://schemas.microsoft.com/office/drawing/2014/main" val="4163851116"/>
                    </a:ext>
                  </a:extLst>
                </a:gridCol>
                <a:gridCol w="1115362">
                  <a:extLst>
                    <a:ext uri="{9D8B030D-6E8A-4147-A177-3AD203B41FA5}">
                      <a16:colId xmlns="" xmlns:a16="http://schemas.microsoft.com/office/drawing/2014/main" val="1403523708"/>
                    </a:ext>
                  </a:extLst>
                </a:gridCol>
                <a:gridCol w="1069750">
                  <a:extLst>
                    <a:ext uri="{9D8B030D-6E8A-4147-A177-3AD203B41FA5}">
                      <a16:colId xmlns="" xmlns:a16="http://schemas.microsoft.com/office/drawing/2014/main" val="2312720068"/>
                    </a:ext>
                  </a:extLst>
                </a:gridCol>
                <a:gridCol w="828134">
                  <a:extLst>
                    <a:ext uri="{9D8B030D-6E8A-4147-A177-3AD203B41FA5}">
                      <a16:colId xmlns="" xmlns:a16="http://schemas.microsoft.com/office/drawing/2014/main" val="2986255667"/>
                    </a:ext>
                  </a:extLst>
                </a:gridCol>
                <a:gridCol w="828134">
                  <a:extLst>
                    <a:ext uri="{9D8B030D-6E8A-4147-A177-3AD203B41FA5}">
                      <a16:colId xmlns="" xmlns:a16="http://schemas.microsoft.com/office/drawing/2014/main" val="319075988"/>
                    </a:ext>
                  </a:extLst>
                </a:gridCol>
              </a:tblGrid>
              <a:tr h="2966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Žadatel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Požadovaná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2897366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TOJIMOTO team z.s.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Účast na závodech mistrovství Německa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2150831"/>
                  </a:ext>
                </a:extLst>
              </a:tr>
              <a:tr h="2946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Karate klub Kadaň a Klášterec, z. 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Krajský přebor JKA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6434578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Karate klub Kadaň a Klášterec, z. 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Národní pohár JKA seniorů a dorostenců a II.kolo České nár. ligy žáků JKA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808467"/>
                  </a:ext>
                </a:extLst>
              </a:tr>
              <a:tr h="331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Karate klub Kadaň a Klášterec, z. 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Gasshuku ČR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371699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Karate klub Kadaň a Klášterec, z. 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PRIX Klášterec nad Ohří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*)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66660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Gymnázium a Střední odborná škola, Klášterec nad Ohří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Podporujeme talenty školy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1167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TAJV,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Sportovní den mládeže s TAJV </a:t>
                      </a:r>
                      <a:endParaRPr lang="cs-CZ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Klášterci nad Ohří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 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2537587"/>
                  </a:ext>
                </a:extLst>
              </a:tr>
              <a:tr h="5235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*)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žádost spadá do pravomoci ZM, bude projednána na příštím zasedání (2/2022)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Součet:</a:t>
                      </a:r>
                      <a:endParaRPr lang="cs-CZ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405.450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337.450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050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>
            <a:normAutofit/>
          </a:bodyPr>
          <a:lstStyle/>
          <a:p>
            <a: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Rozdělení dotací v dotačním programu</a:t>
            </a:r>
            <a:br>
              <a:rPr lang="cs-CZ" sz="2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kulturních akcí a projektů pro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2022"</a:t>
            </a:r>
            <a:endParaRPr 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187624" y="1779662"/>
          <a:ext cx="6624736" cy="2124000"/>
        </p:xfrm>
        <a:graphic>
          <a:graphicData uri="http://schemas.openxmlformats.org/drawingml/2006/table">
            <a:tbl>
              <a:tblPr/>
              <a:tblGrid>
                <a:gridCol w="337065">
                  <a:extLst>
                    <a:ext uri="{9D8B030D-6E8A-4147-A177-3AD203B41FA5}">
                      <a16:colId xmlns="" xmlns:a16="http://schemas.microsoft.com/office/drawing/2014/main" val="1998823265"/>
                    </a:ext>
                  </a:extLst>
                </a:gridCol>
                <a:gridCol w="2219981">
                  <a:extLst>
                    <a:ext uri="{9D8B030D-6E8A-4147-A177-3AD203B41FA5}">
                      <a16:colId xmlns="" xmlns:a16="http://schemas.microsoft.com/office/drawing/2014/main" val="1541121843"/>
                    </a:ext>
                  </a:extLst>
                </a:gridCol>
                <a:gridCol w="2411506">
                  <a:extLst>
                    <a:ext uri="{9D8B030D-6E8A-4147-A177-3AD203B41FA5}">
                      <a16:colId xmlns="" xmlns:a16="http://schemas.microsoft.com/office/drawing/2014/main" val="263128282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83111895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529174808"/>
                    </a:ext>
                  </a:extLst>
                </a:gridCol>
              </a:tblGrid>
              <a:tr h="326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Žadatel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Požadovaná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Schválená dotace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006615"/>
                  </a:ext>
                </a:extLst>
              </a:tr>
              <a:tr h="3797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Severočeská filharmonie Teplice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Koncert 57.ročníku Hudebního festivalu L. van Beethovena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012648"/>
                  </a:ext>
                </a:extLst>
              </a:tr>
              <a:tr h="4831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Sdružení přátel GSOŠ Klášterec nad Ohří  </a:t>
                      </a:r>
                      <a:r>
                        <a:rPr lang="cs-CZ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Maturitní ples třídy oktáva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1534791"/>
                  </a:ext>
                </a:extLst>
              </a:tr>
              <a:tr h="475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Sdružení přátel GSOŠ Klášterec nad Ohří  </a:t>
                      </a:r>
                      <a:r>
                        <a:rPr lang="cs-CZ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Maturitní ples třídy IV.S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8490236"/>
                  </a:ext>
                </a:extLst>
              </a:tr>
              <a:tr h="458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Sdružení přátel GSOŠ Klášterec nad Ohří 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Maturitní ples třídy IV.G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34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příjmů ze sdílených daní za období leden až </a:t>
            </a:r>
            <a:r>
              <a:rPr lang="cs-CZ" dirty="0" smtClean="0"/>
              <a:t>listopad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779662"/>
          <a:ext cx="7740000" cy="287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="" xmlns:a16="http://schemas.microsoft.com/office/drawing/2014/main" val="2738541886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3442173093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1593372499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307770427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Sdílené daně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stav k </a:t>
                      </a:r>
                      <a:b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30.11.2019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stav k </a:t>
                      </a:r>
                      <a:b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30.11.2020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stav k </a:t>
                      </a:r>
                      <a:b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30.11.2021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248455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Daň z přidané hodnoty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93.126.500,23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91.472.756,80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104.929.640,23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329149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Daň z příjmů fyzických osob vybíraná srážkou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4.507.884,34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4.489.892,03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5.652.072,96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973089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Daň z příjmů fyzických osob placená poplatníky (OSVČ)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1.005.569,10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429.726,96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1.634.667,62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42494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Daň z příjmů fyzických osob placená plátci (zaměstnanci)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50.350.666,08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46.773.906,34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34.192.006,07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8940666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Daň z příjmů právnických osob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37.736.260,74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29.147.514,49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43.223.567,23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5335004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Součet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186.726.880,49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172.313.796,62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189.631.954,11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353807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Kompenzační bonus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18.157.500,00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3.211.030,63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399779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Sdílené daně + kompenzační bonus 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186.726.880,49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190.471.296,62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192.842.984,74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9594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5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1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příjmů ze sdílených daní za období leden až </a:t>
            </a:r>
            <a:r>
              <a:rPr lang="cs-CZ" dirty="0" smtClean="0"/>
              <a:t>listopad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35645"/>
            <a:ext cx="6120680" cy="3312369"/>
          </a:xfrm>
        </p:spPr>
        <p:txBody>
          <a:bodyPr/>
          <a:lstStyle/>
          <a:p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7654"/>
            <a:ext cx="593358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9581"/>
            <a:ext cx="7772400" cy="3024337"/>
          </a:xfr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/>
            <a:r>
              <a:rPr lang="cs-CZ" sz="4000" b="1" dirty="0"/>
              <a:t>Odbor správy </a:t>
            </a:r>
            <a:r>
              <a:rPr lang="cs-CZ" sz="4000" b="1" dirty="0" smtClean="0"/>
              <a:t>majetku</a:t>
            </a:r>
            <a:br>
              <a:rPr lang="cs-CZ" sz="4000" b="1" dirty="0" smtClean="0"/>
            </a:br>
            <a:r>
              <a:rPr lang="cs-CZ" sz="4000" b="1" dirty="0" smtClean="0"/>
              <a:t>a </a:t>
            </a:r>
            <a:r>
              <a:rPr lang="cs-CZ" sz="4000" b="1" dirty="0"/>
              <a:t>bytového fondu</a:t>
            </a:r>
            <a:br>
              <a:rPr lang="cs-CZ" sz="4000" b="1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b="1" dirty="0"/>
              <a:t>Bc. Pavla Zemančíková</a:t>
            </a:r>
            <a:br>
              <a:rPr lang="cs-CZ" sz="3200" b="1" dirty="0"/>
            </a:br>
            <a:r>
              <a:rPr lang="cs-CZ" sz="3200" dirty="0"/>
              <a:t>radní pro správu majetku</a:t>
            </a:r>
          </a:p>
        </p:txBody>
      </p:sp>
    </p:spTree>
    <p:extLst>
      <p:ext uri="{BB962C8B-B14F-4D97-AF65-F5344CB8AC3E}">
        <p14:creationId xmlns:p14="http://schemas.microsoft.com/office/powerpoint/2010/main" val="10461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Multifunkční sportovní hřiště ul. Lesní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9" b="8671"/>
          <a:stretch/>
        </p:blipFill>
        <p:spPr>
          <a:xfrm>
            <a:off x="701570" y="1063228"/>
            <a:ext cx="7740860" cy="3632208"/>
          </a:xfrm>
        </p:spPr>
      </p:pic>
    </p:spTree>
    <p:extLst>
      <p:ext uri="{BB962C8B-B14F-4D97-AF65-F5344CB8AC3E}">
        <p14:creationId xmlns:p14="http://schemas.microsoft.com/office/powerpoint/2010/main" val="6900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363686"/>
          </a:xfrm>
        </p:spPr>
        <p:txBody>
          <a:bodyPr>
            <a:noAutofit/>
          </a:bodyPr>
          <a:lstStyle/>
          <a:p>
            <a:r>
              <a:rPr lang="cs-CZ" sz="3200" b="1" dirty="0"/>
              <a:t>Prodej </a:t>
            </a:r>
            <a:r>
              <a:rPr lang="cs-CZ" sz="3200" b="1" dirty="0" smtClean="0"/>
              <a:t>pozemků v </a:t>
            </a:r>
            <a:r>
              <a:rPr lang="cs-CZ" sz="3200" b="1" dirty="0"/>
              <a:t>lokalitě </a:t>
            </a:r>
            <a:r>
              <a:rPr lang="cs-CZ" sz="3200" b="1" dirty="0" err="1"/>
              <a:t>Ciboušovská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91630"/>
            <a:ext cx="2603015" cy="3250059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347864" y="1563638"/>
            <a:ext cx="5338936" cy="30309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2400" b="1" dirty="0" smtClean="0"/>
              <a:t>26 pozemků </a:t>
            </a:r>
            <a:r>
              <a:rPr lang="cs-CZ" sz="2400" dirty="0" smtClean="0"/>
              <a:t>určených pro výstavbu rodinných domů </a:t>
            </a:r>
          </a:p>
          <a:p>
            <a:pPr algn="just"/>
            <a:r>
              <a:rPr lang="cs-CZ" sz="2400" dirty="0" smtClean="0"/>
              <a:t>výměra pozemků od 716 m</a:t>
            </a:r>
            <a:r>
              <a:rPr lang="cs-CZ" sz="2400" baseline="30000" dirty="0" smtClean="0"/>
              <a:t>2 </a:t>
            </a:r>
            <a:r>
              <a:rPr lang="cs-CZ" sz="2400" dirty="0"/>
              <a:t>do 1.290 m</a:t>
            </a:r>
            <a:r>
              <a:rPr lang="cs-CZ" sz="2400" baseline="30000" dirty="0"/>
              <a:t>2</a:t>
            </a:r>
          </a:p>
          <a:p>
            <a:pPr algn="just"/>
            <a:r>
              <a:rPr lang="cs-CZ" sz="2400" b="1" dirty="0" smtClean="0"/>
              <a:t>v 1. kole 18 zájemců</a:t>
            </a:r>
            <a:r>
              <a:rPr lang="cs-CZ" sz="2400" dirty="0" smtClean="0"/>
              <a:t> - podepsáno 16 kupních smluv</a:t>
            </a:r>
          </a:p>
          <a:p>
            <a:pPr algn="just"/>
            <a:r>
              <a:rPr lang="cs-CZ" sz="2400" b="1" dirty="0"/>
              <a:t>v </a:t>
            </a:r>
            <a:r>
              <a:rPr lang="cs-CZ" sz="2400" b="1" dirty="0" smtClean="0"/>
              <a:t>2. </a:t>
            </a:r>
            <a:r>
              <a:rPr lang="cs-CZ" sz="2400" b="1" dirty="0"/>
              <a:t>kole </a:t>
            </a:r>
            <a:r>
              <a:rPr lang="cs-CZ" sz="2400" b="1" dirty="0" smtClean="0"/>
              <a:t>17 </a:t>
            </a:r>
            <a:r>
              <a:rPr lang="cs-CZ" sz="2400" b="1" dirty="0"/>
              <a:t>zájemců </a:t>
            </a:r>
            <a:r>
              <a:rPr lang="cs-CZ" sz="2400" dirty="0" smtClean="0"/>
              <a:t>o koupi </a:t>
            </a:r>
            <a:r>
              <a:rPr lang="cs-CZ" sz="2400" b="1" dirty="0" smtClean="0"/>
              <a:t>8 volných pozemků</a:t>
            </a:r>
            <a:r>
              <a:rPr lang="cs-CZ" sz="2400" dirty="0" smtClean="0"/>
              <a:t> - </a:t>
            </a:r>
            <a:r>
              <a:rPr lang="cs-CZ" sz="2400" dirty="0"/>
              <a:t>podepsáno </a:t>
            </a:r>
            <a:r>
              <a:rPr lang="cs-CZ" sz="2400" dirty="0" smtClean="0"/>
              <a:t>7 smluv o smlouvách budoucích, došlo k 1 odstoupení od koupě pozemku</a:t>
            </a:r>
            <a:endParaRPr lang="cs-CZ" sz="2400" dirty="0"/>
          </a:p>
          <a:p>
            <a:pPr algn="just"/>
            <a:r>
              <a:rPr lang="cs-CZ" sz="2400" dirty="0" smtClean="0"/>
              <a:t>volný pozemek opětovně nabídnut k prodeji za minimální </a:t>
            </a:r>
            <a:r>
              <a:rPr lang="cs-CZ" sz="2400" dirty="0"/>
              <a:t>prodejní </a:t>
            </a:r>
            <a:r>
              <a:rPr lang="cs-CZ" sz="2400" dirty="0" smtClean="0"/>
              <a:t>cenu </a:t>
            </a:r>
            <a:r>
              <a:rPr lang="cs-CZ" sz="2400" b="1" dirty="0" smtClean="0"/>
              <a:t>1.366.510 Kč</a:t>
            </a:r>
            <a:r>
              <a:rPr lang="cs-CZ" sz="2400" dirty="0" smtClean="0"/>
              <a:t>, podáno 13 žádostí</a:t>
            </a:r>
          </a:p>
          <a:p>
            <a:pPr algn="just"/>
            <a:r>
              <a:rPr lang="cs-CZ" sz="2400" dirty="0" smtClean="0"/>
              <a:t>termín prodeje se uskutečnil dne </a:t>
            </a:r>
            <a:r>
              <a:rPr lang="cs-CZ" sz="2400" b="1" dirty="0" smtClean="0"/>
              <a:t>08.12.2021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325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/>
          </a:bodyPr>
          <a:lstStyle/>
          <a:p>
            <a:r>
              <a:rPr lang="cs-CZ" sz="2000" b="1" dirty="0"/>
              <a:t>Technická </a:t>
            </a:r>
            <a:r>
              <a:rPr lang="cs-CZ" sz="2000" b="1" dirty="0" smtClean="0"/>
              <a:t>a dopravní </a:t>
            </a:r>
            <a:r>
              <a:rPr lang="cs-CZ" sz="2000" b="1" dirty="0"/>
              <a:t>infrastruktura </a:t>
            </a:r>
            <a:r>
              <a:rPr lang="cs-CZ" sz="2000" b="1" dirty="0" err="1"/>
              <a:t>Ciboušovská</a:t>
            </a:r>
            <a:endParaRPr lang="cs-CZ" sz="2000" b="1" dirty="0"/>
          </a:p>
        </p:txBody>
      </p:sp>
      <p:pic>
        <p:nvPicPr>
          <p:cNvPr id="7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2364" y="1063228"/>
            <a:ext cx="1623939" cy="12179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8" y="1063228"/>
            <a:ext cx="6266215" cy="3524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1154" r="1011" b="-1154"/>
          <a:stretch/>
        </p:blipFill>
        <p:spPr>
          <a:xfrm>
            <a:off x="6983989" y="2360863"/>
            <a:ext cx="1622314" cy="12339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64" y="3674508"/>
            <a:ext cx="1623939" cy="9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prstClr val="black"/>
                </a:solidFill>
              </a:rPr>
              <a:t>KULTURNÍ DŮM - modernizace a dostavba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8262"/>
            <a:ext cx="5086398" cy="339407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63227"/>
            <a:ext cx="2508092" cy="37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Rekonstrukce bytového domu Nádražní 169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>
          <a:xfrm>
            <a:off x="1161221" y="1063228"/>
            <a:ext cx="6821558" cy="3667244"/>
          </a:xfrm>
        </p:spPr>
      </p:pic>
    </p:spTree>
    <p:extLst>
      <p:ext uri="{BB962C8B-B14F-4D97-AF65-F5344CB8AC3E}">
        <p14:creationId xmlns:p14="http://schemas.microsoft.com/office/powerpoint/2010/main" val="32939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Významné projekty pro rok 2022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Regenerace ul. Pod Stadionem</a:t>
            </a:r>
          </a:p>
          <a:p>
            <a:r>
              <a:rPr lang="cs-CZ" sz="1600" dirty="0" smtClean="0"/>
              <a:t>Regenerace ul. Husova</a:t>
            </a:r>
          </a:p>
          <a:p>
            <a:r>
              <a:rPr lang="cs-CZ" sz="1600" dirty="0" smtClean="0"/>
              <a:t>Rekonstrukce komunikací v RAŠOVICÍCH </a:t>
            </a:r>
            <a:r>
              <a:rPr lang="cs-CZ" sz="800" b="1" dirty="0" smtClean="0"/>
              <a:t>(náves)</a:t>
            </a:r>
          </a:p>
          <a:p>
            <a:r>
              <a:rPr lang="cs-CZ" sz="1600" dirty="0" smtClean="0"/>
              <a:t>Obnova povrchu komunikace ul. 17. Listopadu a Lidická</a:t>
            </a:r>
          </a:p>
          <a:p>
            <a:r>
              <a:rPr lang="cs-CZ" sz="1600" dirty="0" smtClean="0"/>
              <a:t>Rekonstrukce komunikace k LETNÍMU KINU</a:t>
            </a:r>
          </a:p>
          <a:p>
            <a:r>
              <a:rPr lang="cs-CZ" sz="1600" dirty="0" smtClean="0"/>
              <a:t>Novostavba chodníku ul. Dlouhá - Útočiště</a:t>
            </a:r>
          </a:p>
          <a:p>
            <a:r>
              <a:rPr lang="cs-CZ" sz="1600" dirty="0" smtClean="0"/>
              <a:t>Modernizace multifunkčního sportovního hřiště ul. Topolová</a:t>
            </a:r>
          </a:p>
          <a:p>
            <a:r>
              <a:rPr lang="cs-CZ" sz="1600" dirty="0" smtClean="0"/>
              <a:t>Novostavba multifunkčního sportovního hřiště v Kl. Jeseni</a:t>
            </a:r>
          </a:p>
          <a:p>
            <a:r>
              <a:rPr lang="cs-CZ" sz="1600" dirty="0" smtClean="0"/>
              <a:t>Novostavba fotbalového hřiště s umělým povrchem </a:t>
            </a:r>
            <a:r>
              <a:rPr lang="cs-CZ" sz="800" b="1" dirty="0" smtClean="0"/>
              <a:t>(DOTACE)</a:t>
            </a:r>
          </a:p>
          <a:p>
            <a:r>
              <a:rPr lang="cs-CZ" sz="1600" dirty="0" smtClean="0"/>
              <a:t>Zázemí pro sportovce - rekonstrukce a dostavba objektu tribuny na stadionu </a:t>
            </a:r>
            <a:r>
              <a:rPr lang="cs-CZ" sz="800" b="1" dirty="0" smtClean="0"/>
              <a:t>(DOTACE)  </a:t>
            </a:r>
            <a:endParaRPr lang="cs-CZ" sz="800" b="1" dirty="0"/>
          </a:p>
        </p:txBody>
      </p:sp>
    </p:spTree>
    <p:extLst>
      <p:ext uri="{BB962C8B-B14F-4D97-AF65-F5344CB8AC3E}">
        <p14:creationId xmlns:p14="http://schemas.microsoft.com/office/powerpoint/2010/main" val="1943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39602"/>
            <a:ext cx="7772400" cy="2664296"/>
          </a:xfr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/>
            <a:r>
              <a:rPr lang="cs-CZ" sz="4000" b="1" dirty="0"/>
              <a:t>Odbor komunikace a cestovního ruchu</a:t>
            </a:r>
            <a:br>
              <a:rPr lang="cs-CZ" sz="40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Mgr. Vojtěch Marvan</a:t>
            </a:r>
            <a:br>
              <a:rPr lang="cs-CZ" sz="3200" b="1" dirty="0"/>
            </a:br>
            <a:r>
              <a:rPr lang="cs-CZ" sz="3200" dirty="0"/>
              <a:t>radní pro komunikaci a cestovní </a:t>
            </a:r>
            <a:r>
              <a:rPr lang="cs-CZ" sz="3200" dirty="0" smtClean="0"/>
              <a:t>ruch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02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Společně pro Klášterec</a:t>
            </a:r>
            <a:endParaRPr lang="cs-CZ" sz="28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203598"/>
            <a:ext cx="814724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Do 15. prosince 2021 probíhá hlasování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07654"/>
            <a:ext cx="4181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Anketu vyhrála pirátská loď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9" y="1347614"/>
            <a:ext cx="7514862" cy="29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801</Words>
  <Application>Microsoft Office PowerPoint</Application>
  <PresentationFormat>Předvádění na obrazovce (16:9)</PresentationFormat>
  <Paragraphs>215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Motiv systému Office</vt:lpstr>
      <vt:lpstr>Odbor výstavby a rozvoje města  Mgr. Vojtěch Marvan radní pro investice </vt:lpstr>
      <vt:lpstr>Multifunkční sportovní hřiště ul. Lesní</vt:lpstr>
      <vt:lpstr>Technická a dopravní infrastruktura Ciboušovská</vt:lpstr>
      <vt:lpstr>KULTURNÍ DŮM - modernizace a dostavba</vt:lpstr>
      <vt:lpstr>Rekonstrukce bytového domu Nádražní 169</vt:lpstr>
      <vt:lpstr>Významné projekty pro rok 2022</vt:lpstr>
      <vt:lpstr>Odbor komunikace a cestovního ruchu  Mgr. Vojtěch Marvan radní pro komunikaci a cestovní ruch</vt:lpstr>
      <vt:lpstr>Společně pro Klášterec</vt:lpstr>
      <vt:lpstr>Anketu vyhrála pirátská loď</vt:lpstr>
      <vt:lpstr>Galerie Kryt</vt:lpstr>
      <vt:lpstr>Veřejná sbírka pro Martina</vt:lpstr>
      <vt:lpstr>Odbor finanční  Bc. Pavla Zemančíková radní pro ekonomiku </vt:lpstr>
      <vt:lpstr>Rozdělení dotací v dotačním programu na činnost v roce 2022</vt:lpstr>
      <vt:lpstr>Rozdělení dotací v dotačním programu "Podpora projektů v oblasti tělovýchovy, sportu a volnočasových aktivit dětí a mládeže pro rok 2022"</vt:lpstr>
      <vt:lpstr>Rozdělení dotací v dotačním programu "Podpora projektů v oblasti tělovýchovy, sportu a volnočasových aktivit dětí a mládeže pro rok 2022"</vt:lpstr>
      <vt:lpstr>Rozdělení dotací v dotačním programu "Podpora kulturních akcí a projektů pro rok 2022"</vt:lpstr>
      <vt:lpstr>Vývoj příjmů ze sdílených daní za období leden až listopad</vt:lpstr>
      <vt:lpstr>Vývoj příjmů ze sdílených daní za období leden až listopad</vt:lpstr>
      <vt:lpstr>Odbor správy majetku a bytového fondu  Bc. Pavla Zemančíková radní pro správu majetku</vt:lpstr>
      <vt:lpstr>Prodej pozemků v lokalitě Ciboušovská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Endršt</dc:creator>
  <cp:lastModifiedBy>Hodicová Radka, Dr. Ing.</cp:lastModifiedBy>
  <cp:revision>26</cp:revision>
  <cp:lastPrinted>2021-12-06T15:50:01Z</cp:lastPrinted>
  <dcterms:created xsi:type="dcterms:W3CDTF">2018-10-31T08:36:17Z</dcterms:created>
  <dcterms:modified xsi:type="dcterms:W3CDTF">2021-12-08T07:46:36Z</dcterms:modified>
</cp:coreProperties>
</file>