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87" r:id="rId5"/>
    <p:sldId id="267" r:id="rId6"/>
    <p:sldId id="294" r:id="rId7"/>
    <p:sldId id="277" r:id="rId8"/>
    <p:sldId id="288" r:id="rId9"/>
    <p:sldId id="279" r:id="rId10"/>
    <p:sldId id="291" r:id="rId11"/>
    <p:sldId id="280" r:id="rId12"/>
    <p:sldId id="292" r:id="rId13"/>
    <p:sldId id="284" r:id="rId14"/>
    <p:sldId id="293" r:id="rId15"/>
    <p:sldId id="286" r:id="rId16"/>
    <p:sldId id="289" r:id="rId17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3605" autoAdjust="0"/>
  </p:normalViewPr>
  <p:slideViewPr>
    <p:cSldViewPr>
      <p:cViewPr varScale="1">
        <p:scale>
          <a:sx n="127" d="100"/>
          <a:sy n="127" d="100"/>
        </p:scale>
        <p:origin x="78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996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muklasterecnadohri-my.sharepoint.com/personal/veronika_dlouha_muklasterec_cz/Documents/Dokumenty/Z&#225;v&#283;re&#269;n&#253;%20&#250;&#269;et/Tabulk%20y%20a%20grafy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muklasterecnadohri-my.sharepoint.com/personal/veronika_dlouha_muklasterec_cz/Documents/Dokumenty/Z&#225;v&#283;re&#269;n&#253;%20&#250;&#269;et/Tabulk%20y%20a%20grafy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muklasterecnadohri-my.sharepoint.com/personal/veronika_dlouha_muklasterec_cz/Documents/Dokumenty/Z&#225;v&#283;re&#269;n&#253;%20&#250;&#269;et/Tabulk%20y%20a%20grafy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[monitoring.xlsx]graf!$A$2</c:f>
              <c:strCache>
                <c:ptCount val="1"/>
                <c:pt idx="0">
                  <c:v>Dluhová služba (%)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B3-41B5-ACDE-E90C21E5E4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[monitoring.xlsx]graf!$B$1:$G$1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[monitoring.xlsx]graf!$B$2:$G$2</c:f>
              <c:numCache>
                <c:formatCode>0.00</c:formatCode>
                <c:ptCount val="5"/>
                <c:pt idx="0">
                  <c:v>0.61</c:v>
                </c:pt>
                <c:pt idx="1">
                  <c:v>0.55000000000000004</c:v>
                </c:pt>
                <c:pt idx="2">
                  <c:v>0.53</c:v>
                </c:pt>
                <c:pt idx="3">
                  <c:v>0.21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B3-41B5-ACDE-E90C21E5E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596549728"/>
        <c:axId val="596552024"/>
      </c:barChart>
      <c:lineChart>
        <c:grouping val="standard"/>
        <c:varyColors val="0"/>
        <c:ser>
          <c:idx val="1"/>
          <c:order val="1"/>
          <c:tx>
            <c:strRef>
              <c:f>[monitoring.xlsx]graf!$A$3</c:f>
              <c:strCache>
                <c:ptCount val="1"/>
                <c:pt idx="0">
                  <c:v>Dluhová služba (Kč na 1 ob.)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triangle"/>
            <c:size val="8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[monitoring.xlsx]graf!$B$1:$G$1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[monitoring.xlsx]graf!$B$3:$G$3</c:f>
              <c:numCache>
                <c:formatCode>#,##0</c:formatCode>
                <c:ptCount val="5"/>
                <c:pt idx="0">
                  <c:v>137.42605132450331</c:v>
                </c:pt>
                <c:pt idx="1">
                  <c:v>122.0233702607858</c:v>
                </c:pt>
                <c:pt idx="2">
                  <c:v>122.08237229794851</c:v>
                </c:pt>
                <c:pt idx="3">
                  <c:v>61.001321963104765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B3-41B5-ACDE-E90C21E5E4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3119368"/>
        <c:axId val="603121336"/>
      </c:lineChart>
      <c:catAx>
        <c:axId val="59654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96552024"/>
        <c:crosses val="autoZero"/>
        <c:auto val="1"/>
        <c:lblAlgn val="ctr"/>
        <c:lblOffset val="100"/>
        <c:noMultiLvlLbl val="0"/>
      </c:catAx>
      <c:valAx>
        <c:axId val="596552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96549728"/>
        <c:crosses val="autoZero"/>
        <c:crossBetween val="between"/>
      </c:valAx>
      <c:valAx>
        <c:axId val="60312133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03119368"/>
        <c:crosses val="max"/>
        <c:crossBetween val="between"/>
      </c:valAx>
      <c:catAx>
        <c:axId val="6031193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031213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grafy!$A$24</c:f>
              <c:strCache>
                <c:ptCount val="1"/>
                <c:pt idx="0">
                  <c:v>Daňové 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grafy!$B$23:$I$23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grafy!$B$24:$I$24</c:f>
              <c:numCache>
                <c:formatCode>0.0</c:formatCode>
                <c:ptCount val="5"/>
                <c:pt idx="0">
                  <c:v>73.629987640585668</c:v>
                </c:pt>
                <c:pt idx="1">
                  <c:v>81.717048311601985</c:v>
                </c:pt>
                <c:pt idx="2">
                  <c:v>74.376429574987256</c:v>
                </c:pt>
                <c:pt idx="3">
                  <c:v>65.286379566949932</c:v>
                </c:pt>
                <c:pt idx="4">
                  <c:v>74.751663173243415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F7-4F83-BE9B-7C5FFD393C8E}"/>
            </c:ext>
          </c:extLst>
        </c:ser>
        <c:ser>
          <c:idx val="1"/>
          <c:order val="1"/>
          <c:tx>
            <c:strRef>
              <c:f>grafy!$A$25</c:f>
              <c:strCache>
                <c:ptCount val="1"/>
                <c:pt idx="0">
                  <c:v>Přijaté transfery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grafy!$B$23:$I$23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grafy!$B$25:$I$25</c:f>
              <c:numCache>
                <c:formatCode>0.0</c:formatCode>
                <c:ptCount val="5"/>
                <c:pt idx="0">
                  <c:v>22.608094732616362</c:v>
                </c:pt>
                <c:pt idx="1">
                  <c:v>14.810141774348907</c:v>
                </c:pt>
                <c:pt idx="2">
                  <c:v>22.484426650034642</c:v>
                </c:pt>
                <c:pt idx="3">
                  <c:v>25.43569062364972</c:v>
                </c:pt>
                <c:pt idx="4">
                  <c:v>17.171694158388775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F7-4F83-BE9B-7C5FFD393C8E}"/>
            </c:ext>
          </c:extLst>
        </c:ser>
        <c:ser>
          <c:idx val="2"/>
          <c:order val="2"/>
          <c:tx>
            <c:strRef>
              <c:f>grafy!$A$26</c:f>
              <c:strCache>
                <c:ptCount val="1"/>
                <c:pt idx="0">
                  <c:v>Nedaňové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0"/>
                  <c:y val="-9.3298328486253379E-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7F7-4F83-BE9B-7C5FFD393C8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grafy!$B$23:$I$23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grafy!$B$26:$I$26</c:f>
              <c:numCache>
                <c:formatCode>0.0</c:formatCode>
                <c:ptCount val="5"/>
                <c:pt idx="0">
                  <c:v>3.2765971283735014</c:v>
                </c:pt>
                <c:pt idx="1">
                  <c:v>3.137376789874228</c:v>
                </c:pt>
                <c:pt idx="2">
                  <c:v>2.7896945294310127</c:v>
                </c:pt>
                <c:pt idx="3">
                  <c:v>2.8493926736761246</c:v>
                </c:pt>
                <c:pt idx="4">
                  <c:v>3.248883623439351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F7-4F83-BE9B-7C5FFD393C8E}"/>
            </c:ext>
          </c:extLst>
        </c:ser>
        <c:ser>
          <c:idx val="3"/>
          <c:order val="3"/>
          <c:tx>
            <c:strRef>
              <c:f>grafy!$A$27</c:f>
              <c:strCache>
                <c:ptCount val="1"/>
                <c:pt idx="0">
                  <c:v>Kapitálové 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1.6522098306484924E-3"/>
                  <c:y val="-3.05343511450381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7F7-4F83-BE9B-7C5FFD393C8E}"/>
                </c:ext>
              </c:extLst>
            </c:dLbl>
            <c:dLbl>
              <c:idx val="1"/>
              <c:layout>
                <c:manualLayout>
                  <c:x val="0"/>
                  <c:y val="-2.6463104325699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7F7-4F83-BE9B-7C5FFD393C8E}"/>
                </c:ext>
              </c:extLst>
            </c:dLbl>
            <c:dLbl>
              <c:idx val="2"/>
              <c:layout>
                <c:manualLayout>
                  <c:x val="-6.4141345305334585E-3"/>
                  <c:y val="-3.05343511450381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7F7-4F83-BE9B-7C5FFD393C8E}"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67F7-4F83-BE9B-7C5FFD393C8E}"/>
                </c:ext>
              </c:extLst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bg1"/>
                      </a:solidFill>
                      <a:latin typeface="Verdana" panose="020B0604030504040204" pitchFamily="34" charset="0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67F7-4F83-BE9B-7C5FFD393C8E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4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grafy!$B$23:$I$23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grafy!$B$27:$I$27</c:f>
              <c:numCache>
                <c:formatCode>0.0</c:formatCode>
                <c:ptCount val="5"/>
                <c:pt idx="0">
                  <c:v>0.48532049842445574</c:v>
                </c:pt>
                <c:pt idx="1">
                  <c:v>0.33543312417488064</c:v>
                </c:pt>
                <c:pt idx="2">
                  <c:v>0.34944924554708201</c:v>
                </c:pt>
                <c:pt idx="3">
                  <c:v>6.4285371357242314</c:v>
                </c:pt>
                <c:pt idx="4">
                  <c:v>4.8277590449284613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7F7-4F83-BE9B-7C5FFD393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51171320"/>
        <c:axId val="1"/>
      </c:barChart>
      <c:catAx>
        <c:axId val="25117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511713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grafy!$A$71</c:f>
              <c:strCache>
                <c:ptCount val="1"/>
                <c:pt idx="0">
                  <c:v>Běžné 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grafy!$B$70:$I$70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grafy!$B$71:$I$71</c:f>
              <c:numCache>
                <c:formatCode>#,##0.0</c:formatCode>
                <c:ptCount val="5"/>
                <c:pt idx="0">
                  <c:v>69.039111974203763</c:v>
                </c:pt>
                <c:pt idx="1">
                  <c:v>75.524927244539938</c:v>
                </c:pt>
                <c:pt idx="2">
                  <c:v>66.203980281651326</c:v>
                </c:pt>
                <c:pt idx="3">
                  <c:v>55.642585011476839</c:v>
                </c:pt>
                <c:pt idx="4">
                  <c:v>66.961077844311376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2-47E4-AD52-F2D6DEAC4050}"/>
            </c:ext>
          </c:extLst>
        </c:ser>
        <c:ser>
          <c:idx val="1"/>
          <c:order val="1"/>
          <c:tx>
            <c:strRef>
              <c:f>grafy!$A$72</c:f>
              <c:strCache>
                <c:ptCount val="1"/>
                <c:pt idx="0">
                  <c:v>Kapitálové 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grafy!$B$70:$I$70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grafy!$B$72:$I$72</c:f>
              <c:numCache>
                <c:formatCode>#,##0.0</c:formatCode>
                <c:ptCount val="5"/>
                <c:pt idx="0">
                  <c:v>30.96088802579624</c:v>
                </c:pt>
                <c:pt idx="1">
                  <c:v>24.475072755460058</c:v>
                </c:pt>
                <c:pt idx="2">
                  <c:v>33.796019718348681</c:v>
                </c:pt>
                <c:pt idx="3">
                  <c:v>44.357414988523153</c:v>
                </c:pt>
                <c:pt idx="4">
                  <c:v>33.036427145708579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D2-47E4-AD52-F2D6DEAC40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496571992"/>
        <c:axId val="1"/>
      </c:barChart>
      <c:catAx>
        <c:axId val="496571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6571992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832662917617452E-2"/>
          <c:y val="0.14718253968253969"/>
          <c:w val="0.93121709144134157"/>
          <c:h val="0.6089741907261592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grafy!$A$77</c:f>
              <c:strCache>
                <c:ptCount val="1"/>
                <c:pt idx="0">
                  <c:v>Zemědělství, lesní hospodářství a rybářství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9.5708940637739437E-2"/>
                  <c:y val="-4.55989240620584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C42-425C-A1EA-F772271C3421}"/>
                </c:ext>
              </c:extLst>
            </c:dLbl>
            <c:dLbl>
              <c:idx val="1"/>
              <c:layout>
                <c:manualLayout>
                  <c:x val="9.8795044236491714E-2"/>
                  <c:y val="-4.21357215432466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C42-425C-A1EA-F772271C3421}"/>
                </c:ext>
              </c:extLst>
            </c:dLbl>
            <c:dLbl>
              <c:idx val="2"/>
              <c:layout>
                <c:manualLayout>
                  <c:x val="9.4119139362898716E-2"/>
                  <c:y val="-4.16306939003459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C42-425C-A1EA-F772271C3421}"/>
                </c:ext>
              </c:extLst>
            </c:dLbl>
            <c:dLbl>
              <c:idx val="3"/>
              <c:layout>
                <c:manualLayout>
                  <c:x val="9.12195550024332E-2"/>
                  <c:y val="-5.5483503975593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C42-425C-A1EA-F772271C3421}"/>
                </c:ext>
              </c:extLst>
            </c:dLbl>
            <c:dLbl>
              <c:idx val="4"/>
              <c:layout>
                <c:manualLayout>
                  <c:x val="7.8001739144309093E-2"/>
                  <c:y val="-4.50938964191576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C42-425C-A1EA-F772271C3421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grafy!$B$76:$I$76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grafy!$B$77:$I$77</c:f>
              <c:numCache>
                <c:formatCode>#,##0.0</c:formatCode>
                <c:ptCount val="5"/>
                <c:pt idx="0">
                  <c:v>0.26310821957835451</c:v>
                </c:pt>
                <c:pt idx="1">
                  <c:v>0.26991181528139152</c:v>
                </c:pt>
                <c:pt idx="2">
                  <c:v>0.27111004257628324</c:v>
                </c:pt>
                <c:pt idx="3">
                  <c:v>0.22480418372417707</c:v>
                </c:pt>
                <c:pt idx="4">
                  <c:v>0.64328778806057718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C42-425C-A1EA-F772271C3421}"/>
            </c:ext>
          </c:extLst>
        </c:ser>
        <c:ser>
          <c:idx val="1"/>
          <c:order val="1"/>
          <c:tx>
            <c:strRef>
              <c:f>grafy!$A$78</c:f>
              <c:strCache>
                <c:ptCount val="1"/>
                <c:pt idx="0">
                  <c:v>Průmyslová a ostatní odvětví hospodářství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grafy!$B$76:$I$76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grafy!$B$78:$I$78</c:f>
              <c:numCache>
                <c:formatCode>#,##0.0</c:formatCode>
                <c:ptCount val="5"/>
                <c:pt idx="0">
                  <c:v>18.212583683928806</c:v>
                </c:pt>
                <c:pt idx="1">
                  <c:v>18.633706310130563</c:v>
                </c:pt>
                <c:pt idx="2">
                  <c:v>19.46742904565469</c:v>
                </c:pt>
                <c:pt idx="3">
                  <c:v>8.7649968054142313</c:v>
                </c:pt>
                <c:pt idx="4">
                  <c:v>22.614762515412753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C42-425C-A1EA-F772271C3421}"/>
            </c:ext>
          </c:extLst>
        </c:ser>
        <c:ser>
          <c:idx val="2"/>
          <c:order val="2"/>
          <c:tx>
            <c:strRef>
              <c:f>grafy!$A$79</c:f>
              <c:strCache>
                <c:ptCount val="1"/>
                <c:pt idx="0">
                  <c:v>Služby pro obyvatelstvo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grafy!$B$76:$I$76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grafy!$B$79:$I$79</c:f>
              <c:numCache>
                <c:formatCode>#,##0.0</c:formatCode>
                <c:ptCount val="5"/>
                <c:pt idx="0">
                  <c:v>51.481583717544588</c:v>
                </c:pt>
                <c:pt idx="1">
                  <c:v>52.266541768296051</c:v>
                </c:pt>
                <c:pt idx="2">
                  <c:v>49.562399950548887</c:v>
                </c:pt>
                <c:pt idx="3">
                  <c:v>65.531602735511967</c:v>
                </c:pt>
                <c:pt idx="4">
                  <c:v>48.943588054771034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C42-425C-A1EA-F772271C3421}"/>
            </c:ext>
          </c:extLst>
        </c:ser>
        <c:ser>
          <c:idx val="3"/>
          <c:order val="3"/>
          <c:tx>
            <c:strRef>
              <c:f>grafy!$A$80</c:f>
              <c:strCache>
                <c:ptCount val="1"/>
                <c:pt idx="0">
                  <c:v>Sociální věci a politika zaměstnanosti</c:v>
                </c:pt>
              </c:strCache>
            </c:strRef>
          </c:tx>
          <c:spPr>
            <a:solidFill>
              <a:srgbClr val="8064A2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grafy!$B$76:$I$76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grafy!$B$80:$I$80</c:f>
              <c:numCache>
                <c:formatCode>#,##0.0</c:formatCode>
                <c:ptCount val="5"/>
                <c:pt idx="0">
                  <c:v>7.1951694106634463</c:v>
                </c:pt>
                <c:pt idx="1">
                  <c:v>7.6388512667741786</c:v>
                </c:pt>
                <c:pt idx="2">
                  <c:v>9.5918891424904302</c:v>
                </c:pt>
                <c:pt idx="3">
                  <c:v>9.1767434156037755</c:v>
                </c:pt>
                <c:pt idx="4">
                  <c:v>7.3081545733502189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42-425C-A1EA-F772271C3421}"/>
            </c:ext>
          </c:extLst>
        </c:ser>
        <c:ser>
          <c:idx val="4"/>
          <c:order val="4"/>
          <c:tx>
            <c:strRef>
              <c:f>grafy!$A$81</c:f>
              <c:strCache>
                <c:ptCount val="1"/>
                <c:pt idx="0">
                  <c:v>Bezpečnost státu a právní ochrana</c:v>
                </c:pt>
              </c:strCache>
            </c:strRef>
          </c:tx>
          <c:spPr>
            <a:solidFill>
              <a:srgbClr val="4BACC6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grafy!$B$76:$I$76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grafy!$B$81:$I$81</c:f>
              <c:numCache>
                <c:formatCode>#,##0.0</c:formatCode>
                <c:ptCount val="5"/>
                <c:pt idx="0">
                  <c:v>6.2101943768537167</c:v>
                </c:pt>
                <c:pt idx="1">
                  <c:v>3.9511908606425652</c:v>
                </c:pt>
                <c:pt idx="2">
                  <c:v>4.0016394740163435</c:v>
                </c:pt>
                <c:pt idx="3">
                  <c:v>3.2395466054568258</c:v>
                </c:pt>
                <c:pt idx="4">
                  <c:v>3.4505418061715587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C42-425C-A1EA-F772271C3421}"/>
            </c:ext>
          </c:extLst>
        </c:ser>
        <c:ser>
          <c:idx val="5"/>
          <c:order val="5"/>
          <c:tx>
            <c:strRef>
              <c:f>grafy!$A$82</c:f>
              <c:strCache>
                <c:ptCount val="1"/>
                <c:pt idx="0">
                  <c:v>Všeobecná veřejná správa a služby</c:v>
                </c:pt>
              </c:strCache>
            </c:strRef>
          </c:tx>
          <c:spPr>
            <a:solidFill>
              <a:srgbClr val="F79646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Verdana" panose="020B060403050404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grafy!$B$76:$I$76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grafy!$B$82:$I$82</c:f>
              <c:numCache>
                <c:formatCode>#,##0.0</c:formatCode>
                <c:ptCount val="5"/>
                <c:pt idx="0">
                  <c:v>16.637328268553979</c:v>
                </c:pt>
                <c:pt idx="1">
                  <c:v>17.239797978875249</c:v>
                </c:pt>
                <c:pt idx="2">
                  <c:v>17.105532344713371</c:v>
                </c:pt>
                <c:pt idx="3">
                  <c:v>13.062306254289027</c:v>
                </c:pt>
                <c:pt idx="4">
                  <c:v>17.039665262233861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C42-425C-A1EA-F772271C34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496565104"/>
        <c:axId val="1"/>
      </c:barChart>
      <c:catAx>
        <c:axId val="49656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9656510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dash"/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E6ADE-9E6E-4580-A84F-A016B71C361C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B6985-44AF-4C6C-93F0-61D7A05D4C52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005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2E166-AF91-4A2F-9351-1D0B31BEC70C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B3A3D8-E44F-4594-AFB7-B23F203CCBF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925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Závěrečný učet je komplexní dokument o ročním hospodaření města. 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Jeho návrh byl zveřejněn v souladu se zákonem a neobdrželi jsme k němu žádné připomínky.</a:t>
            </a:r>
            <a:endParaRPr lang="cs-CZ" sz="1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6908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 odvětví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služeb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je směrována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zhruba polovina všech výdajů.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Spadá sem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školství</a:t>
            </a:r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tělovýchova, životní prostředí, kultura, bydlení atd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Další v pořadí je oblast průmyslu, sem spadá doprava, silnice, cestovní ruch.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Veřejná správa (MÚ a ZM), 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sociální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věci - MÚSS a sociální služby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bezpečnost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(MP, CO</a:t>
            </a:r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PO) </a:t>
            </a:r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posledním místě zemědělství a lesy.</a:t>
            </a:r>
            <a:endParaRPr lang="cs-CZ" sz="1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927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 tomto grafu vidíte podíl jednotlivých odvětví na výdajích v letech 2018</a:t>
            </a:r>
            <a:r>
              <a:rPr lang="cs-CZ" sz="160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až 2022.</a:t>
            </a:r>
          </a:p>
          <a:p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Podíl odvětví se v jednotlivých letech příliš neliší. Výjimkou byl pouze rok 2021, který byl ve znamení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rekonstrukce KC a kultura spadá do odvětví služeb, proto byl v tomto roce podíl výdajů na služby výrazně nadprůměrný a tvořil téměř 2/3 výdajů. 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5095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Kapitálové výdaje od roku </a:t>
            </a:r>
            <a:r>
              <a:rPr lang="cs-CZ" sz="16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2018 </a:t>
            </a:r>
            <a:r>
              <a:rPr lang="cs-CZ" sz="1600" b="1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zdroje jejich krytí: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Hlavním zdrojem krytí kapitálových výdajů jsou provozní úspory, tedy to, co tzv. neprojíme. Tento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zdroj 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je stabilní, 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což je skvělé.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ýznamným zdrojem krytí jsou v některých letech také investiční dotace. V roce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2018 to bylo např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15 mil.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Kč 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atletický stadion nebo 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8 mil. Kč 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hasičskou cisternu,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 roce 2021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21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dopravní terminál nebo 11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Kč 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KC a v roce 2022 dalších 31 mil Kč na KC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cs-CZ" sz="1600" b="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letech 2021 a 2022 byl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dalším mimořádným zdrojem krytí kapitálových výdajů příjem z prodeje pozemků v Ciboušově (modrá část sloupce).</a:t>
            </a:r>
            <a:endParaRPr lang="cs-CZ" sz="16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cs-CZ" sz="1200" b="1" kern="1200" dirty="0" smtClean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91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Z hlediska hodnocení finančního zdraví města je nejdůležitější pohled na hospodaření přes </a:t>
            </a:r>
            <a:r>
              <a:rPr lang="cs-CZ" sz="1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provozní rozpočet</a:t>
            </a:r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Porovnáním běžných příjmů a běžných výdajů zjistíme, kolik zbývá na splátky úvěrů a na investiční výdaje.</a:t>
            </a:r>
          </a:p>
          <a:p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Přebytek provozního rozpočtu je za rok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2022 opět více </a:t>
            </a:r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než 100 mil.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Kč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představuje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úsporu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30 </a:t>
            </a:r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% běžných příjmů.</a:t>
            </a:r>
            <a:endParaRPr lang="cs-CZ" sz="1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cs-CZ" sz="1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Další informace o hospodaření města máte v závěrečném účtu, základní trendy hospodaření máte popsány v komentáři k závěrečnému účtu.</a:t>
            </a:r>
          </a:p>
          <a:p>
            <a:endParaRPr lang="cs-CZ" sz="1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Město si  nechalo své hospodaření přezkoumat nezávislým autorem. </a:t>
            </a:r>
          </a:p>
          <a:p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Protože auditor při přezkoumání hospodaření nezjistil žádné chyby a nedostatky a nezjistil ani žádná případná rizika, která by mohla mít negativní dopad v budoucnosti, navrhuji zastupitelům města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vyslovit </a:t>
            </a:r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souhlas s celoročním hospodařením města v roce 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2022, </a:t>
            </a:r>
            <a:r>
              <a:rPr lang="cs-CZ" sz="14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to bez výhrad</a:t>
            </a:r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endParaRPr lang="cs-CZ" sz="1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cs-CZ" sz="14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Stejné doporučení schválila také rada města a finanční výbor.</a:t>
            </a:r>
            <a:endParaRPr lang="cs-CZ" sz="1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3028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Město hospodařilo v roce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2022 s přebytkem 38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Kč. </a:t>
            </a:r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Takto výrazný přebytek je v důsledku vyšších příjmů oproti předpokladu, a to o 133 mil. Kč. Výdaje byly oproti plánu nedočerpány o 103 mil. Kč. Celkový rozdíl 236 mil. Kč (133+103) je kryt úsporami minulých let (198 mil. Kč) a přebytkem 2022 (38 mil. Kč).</a:t>
            </a:r>
            <a:endParaRPr lang="cs-CZ" sz="1600" b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běžných účtech města zůstalo ke konci roku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85 </a:t>
            </a:r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Kč, dalších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153 </a:t>
            </a:r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bylo </a:t>
            </a:r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termínovaných a spořicích účtech. </a:t>
            </a:r>
            <a:endParaRPr lang="cs-CZ" sz="1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9378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Tento graf zobrazuje ukazatel dluhové služby v letech 2018–2022.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Ukazatel vyjadřuje poměr výdajů na dluhovou službu, tedy zaplacené úroky a splátky, a celkových příjmů v daném roce. Je jedním z indikátorů sledujících hospodaření obce a její schopnost vypořádávat se s finančními závazky.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 grafu je zřejmé, že dluhová služba klesla v roce 2022 na nulu. Město nemá žádný úvěr, poslední byl doplacen ke konci roku 2021. </a:t>
            </a: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0800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 roce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2022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jsme zaznamenali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rekordní příjmy,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 to i navzdory tomu, že o 30 mil. Kč poklesl příjem z dotací. </a:t>
            </a:r>
          </a:p>
          <a:p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Daňové příjmy vzrostly o 56 mil. Kč, z toho o 33 mil. Kč sdílené daně a o 15 mil. Kč daně z hazardu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U sdílených daní jsme nejvyšší nárůst zaznamenali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u DPH, a to 20 mil. Kč, dále 8 mil. Kč u DPPO a 6 mil. Kč u DPFO.</a:t>
            </a:r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 33 mil. stouply běžné výdaje.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Kapitálové výdaje sice</a:t>
            </a:r>
            <a:r>
              <a:rPr lang="cs-CZ" sz="1600" b="0" kern="1200" baseline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oproti rekordnímu roku 2021 poklesly, ale </a:t>
            </a:r>
            <a:r>
              <a:rPr lang="cs-CZ" sz="1600" b="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 průměru tvoří 1/3 všech výdajů.</a:t>
            </a:r>
          </a:p>
          <a:p>
            <a:endParaRPr lang="cs-CZ" sz="1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8877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Tady vidíte předchozí tabulku převedenou do grafu.</a:t>
            </a:r>
            <a:endParaRPr lang="cs-CZ" sz="1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3328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Hospodaření města je výrazně závislé na daňových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příjmech, které tvoří zhruba ¾ všech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příjmů. 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Další velmi výraznou složkou příjmů jsou transfery (zejména dotace) – ty dosáhly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17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% celkových příjmů. Výrazná </a:t>
            </a:r>
            <a:r>
              <a:rPr lang="cs-CZ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č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ást těchto transferů však naším rozpočtem pouze tzv. protekla – byla obratem přeposlána příspěvkovým organizacím. V loňském roce představovaly průtokové dotace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34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%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všech dotací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(25,4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Kč).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Největším příjemcem těchto dotací je MÚSS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(23,2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).</a:t>
            </a:r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3767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 tomto grafu vidíte, jak se měnil podíl jednotlivých příjmů v letech 2018 až 2022.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 grafu je patrné, že daňové příjmy jsou opravdu hlavním zdrojem příjmů města.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Také tu vidíte, že v letech 2021 a 2022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jsme měli mimořádné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kapitálové příjmy, a to z prodeje pozemků v lokalitě Ciboušovská.</a:t>
            </a:r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665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Největší část daňových příjmů tvoří sdílené daně – tedy podíl města na celostátně vybíraných daních. Tento podíl určuje zákon o rozpočtovém určení daní.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Sdílené daně představovaly v roce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2022 76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% všech daňových příjmů.</a:t>
            </a: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Další část daňových příjmů tvoří výlučné daně (daň z nemovitostí a DPPO za obec, kterou platíme sami sobě) a dále poplatky. Z poplatků je nejvyšší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příjem z hazardu (za rok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2022 to bylo téměř 36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mil. Kč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).</a:t>
            </a:r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cs-CZ" sz="16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Celkové příjmy ze sdílených daní byly v roce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2020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195 mil.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Kč, </a:t>
            </a:r>
            <a:r>
              <a:rPr lang="cs-CZ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 roce 2021 216 mil.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Kč a v roce 2022 249 mil. Kč. </a:t>
            </a:r>
          </a:p>
          <a:p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 roce 2020 byly tyto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příjmy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ovlivněny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pandemií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covid-19, kdy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byl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propad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těchto příjmů kompenzován mimořádnou dotací 18 mil. </a:t>
            </a:r>
            <a:r>
              <a:rPr lang="cs-CZ" sz="1600" baseline="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Kč.</a:t>
            </a:r>
            <a:endParaRPr lang="cs-CZ" sz="16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8347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6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Největší část výdajů města tvoří výdaje běžné. Ty představují prostředky použité zejména na každodenní provoz města. Kapitálové výdaje tvoří investice do majetku města. Poměr běžných a kapitálových výdajů vychází v průměru v poměru 2:1.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7912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876006"/>
            <a:ext cx="2133600" cy="165100"/>
          </a:xfrm>
        </p:spPr>
        <p:txBody>
          <a:bodyPr/>
          <a:lstStyle/>
          <a:p>
            <a:fld id="{4EC2A1C6-F44E-4769-9596-2322F8F612D2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876005"/>
            <a:ext cx="2895600" cy="16510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3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77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68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407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07.06.2023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84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876005"/>
            <a:ext cx="2133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EC2A1C6-F44E-4769-9596-2322F8F612D2}" type="datetimeFigureOut">
              <a:rPr lang="cs-CZ" smtClean="0"/>
              <a:pPr/>
              <a:t>07.06.2023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876005"/>
            <a:ext cx="2895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5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39602"/>
            <a:ext cx="7772400" cy="2664296"/>
          </a:xfrm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/>
            <a:r>
              <a:rPr lang="cs-CZ" sz="3200" b="1" dirty="0" smtClean="0"/>
              <a:t>Závěrečný účet města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smtClean="0"/>
              <a:t>za rok 2022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162434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2022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/>
              <a:t>Výdaje – </a:t>
            </a:r>
            <a:r>
              <a:rPr lang="cs-CZ" sz="3200" b="1" dirty="0" smtClean="0"/>
              <a:t>401 </a:t>
            </a:r>
            <a:r>
              <a:rPr lang="cs-CZ" sz="3200" b="1" dirty="0"/>
              <a:t>mil. </a:t>
            </a:r>
            <a:r>
              <a:rPr lang="cs-CZ" sz="3200" b="1" dirty="0" smtClean="0"/>
              <a:t>Kč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763688" y="2787774"/>
            <a:ext cx="5112568" cy="1368153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12290" name="Graf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553" y="1401763"/>
            <a:ext cx="5761037" cy="374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0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b="1" dirty="0"/>
              <a:t>Hospodaření </a:t>
            </a:r>
            <a:r>
              <a:rPr lang="cs-CZ" sz="2800" b="1" dirty="0" smtClean="0"/>
              <a:t>města</a:t>
            </a:r>
            <a:br>
              <a:rPr lang="cs-CZ" sz="2800" b="1" dirty="0" smtClean="0"/>
            </a:br>
            <a:r>
              <a:rPr lang="cs-CZ" sz="2800" b="1" dirty="0" smtClean="0"/>
              <a:t>Podíl jednotlivých odvětví na výdajích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409245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12312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2022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 smtClean="0"/>
              <a:t>Kapitálové výdaje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123728" y="1923677"/>
            <a:ext cx="4896544" cy="237626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335433" y="962422"/>
            <a:ext cx="9838945" cy="481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44036"/>
            <a:ext cx="6116886" cy="3677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20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2022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 smtClean="0"/>
              <a:t>Provozní rozpočet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422588"/>
              </p:ext>
            </p:extLst>
          </p:nvPr>
        </p:nvGraphicFramePr>
        <p:xfrm>
          <a:off x="1331640" y="1972379"/>
          <a:ext cx="6408712" cy="2831616"/>
        </p:xfrm>
        <a:graphic>
          <a:graphicData uri="http://schemas.openxmlformats.org/drawingml/2006/table">
            <a:tbl>
              <a:tblPr firstRow="1" firstCol="1" bandRow="1"/>
              <a:tblGrid>
                <a:gridCol w="2156410">
                  <a:extLst>
                    <a:ext uri="{9D8B030D-6E8A-4147-A177-3AD203B41FA5}">
                      <a16:colId xmlns:a16="http://schemas.microsoft.com/office/drawing/2014/main" val="1230789329"/>
                    </a:ext>
                  </a:extLst>
                </a:gridCol>
                <a:gridCol w="850044">
                  <a:extLst>
                    <a:ext uri="{9D8B030D-6E8A-4147-A177-3AD203B41FA5}">
                      <a16:colId xmlns:a16="http://schemas.microsoft.com/office/drawing/2014/main" val="781173251"/>
                    </a:ext>
                  </a:extLst>
                </a:gridCol>
                <a:gridCol w="850738">
                  <a:extLst>
                    <a:ext uri="{9D8B030D-6E8A-4147-A177-3AD203B41FA5}">
                      <a16:colId xmlns:a16="http://schemas.microsoft.com/office/drawing/2014/main" val="263022544"/>
                    </a:ext>
                  </a:extLst>
                </a:gridCol>
                <a:gridCol w="850044">
                  <a:extLst>
                    <a:ext uri="{9D8B030D-6E8A-4147-A177-3AD203B41FA5}">
                      <a16:colId xmlns:a16="http://schemas.microsoft.com/office/drawing/2014/main" val="1155701637"/>
                    </a:ext>
                  </a:extLst>
                </a:gridCol>
                <a:gridCol w="850738">
                  <a:extLst>
                    <a:ext uri="{9D8B030D-6E8A-4147-A177-3AD203B41FA5}">
                      <a16:colId xmlns:a16="http://schemas.microsoft.com/office/drawing/2014/main" val="4082767489"/>
                    </a:ext>
                  </a:extLst>
                </a:gridCol>
                <a:gridCol w="850738">
                  <a:extLst>
                    <a:ext uri="{9D8B030D-6E8A-4147-A177-3AD203B41FA5}">
                      <a16:colId xmlns:a16="http://schemas.microsoft.com/office/drawing/2014/main" val="3524889898"/>
                    </a:ext>
                  </a:extLst>
                </a:gridCol>
              </a:tblGrid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2018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2019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  2020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2021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2022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607016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Daňové příjmy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242.287,5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265.542,4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248.809,5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271.972,1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328.097,8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352274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Nedaňové příjmy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10.782,0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10.195,2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9.332,3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11.874,3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14.261,3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115117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Přijaté dotace neinvestiční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47.833,6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46.751,1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61.349,0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65.771,7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40.756,0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888625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Provozní příjmy celkem 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300.903,1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322.488,7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319.490,7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349.618,1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383.115,1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453485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Běžné výdaje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213.592,1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222.145,5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214.086,6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235.133,2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268.383,0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045168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Provozní výdaje celkem 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213.592,1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222.145,5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214.086,6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235.133,2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268.383,0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667123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Saldo provozního rozpočtu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87.311,0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100.343,2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105.404,1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114.484,9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114.732,1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970860"/>
                  </a:ext>
                </a:extLst>
              </a:tr>
              <a:tr h="3146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Index provozních úspor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29,02 %</a:t>
                      </a:r>
                      <a:endParaRPr lang="cs-CZ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31,12 %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05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32,99 %</a:t>
                      </a:r>
                      <a:endParaRPr lang="cs-CZ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099" marR="380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32,75 %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R="40640" algn="r">
                        <a:spcAft>
                          <a:spcPts val="0"/>
                        </a:spcAft>
                      </a:pPr>
                      <a:r>
                        <a:rPr lang="cs-CZ" sz="11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29,95 </a:t>
                      </a:r>
                      <a:r>
                        <a:rPr lang="cs-CZ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%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05326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259632" y="1612977"/>
            <a:ext cx="655272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Bilance provozního rozpočtu od roku 2018 (v tis. Kč):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28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/>
              <a:t>Hospodaření města v roce </a:t>
            </a:r>
            <a:r>
              <a:rPr lang="cs-CZ" sz="3100" b="1" dirty="0" smtClean="0"/>
              <a:t>2022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100" b="1" dirty="0"/>
              <a:t>Celkový přehled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051720" y="2427733"/>
            <a:ext cx="3168352" cy="1296145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9218" name="Obrázek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11" y="1491630"/>
            <a:ext cx="8319789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4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b="1" dirty="0"/>
              <a:t>Hospodaření </a:t>
            </a:r>
            <a:r>
              <a:rPr lang="cs-CZ" sz="2800" b="1" dirty="0" smtClean="0"/>
              <a:t>města</a:t>
            </a:r>
            <a:br>
              <a:rPr lang="cs-CZ" sz="2800" b="1" dirty="0" smtClean="0"/>
            </a:br>
            <a:r>
              <a:rPr lang="cs-CZ" sz="2800" b="1" dirty="0" smtClean="0"/>
              <a:t>Vývoj ukazatele dluhové služby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39710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 smtClean="0"/>
              <a:t>Výsledky hospodaření </a:t>
            </a:r>
            <a:r>
              <a:rPr lang="cs-CZ" sz="3100" b="1" dirty="0"/>
              <a:t>města </a:t>
            </a:r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b="1" dirty="0" smtClean="0"/>
              <a:t>v letech 2018-2022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367952"/>
              </p:ext>
            </p:extLst>
          </p:nvPr>
        </p:nvGraphicFramePr>
        <p:xfrm>
          <a:off x="755576" y="1707656"/>
          <a:ext cx="7416823" cy="2880317"/>
        </p:xfrm>
        <a:graphic>
          <a:graphicData uri="http://schemas.openxmlformats.org/drawingml/2006/table">
            <a:tbl>
              <a:tblPr firstRow="1" firstCol="1" bandRow="1"/>
              <a:tblGrid>
                <a:gridCol w="1822813">
                  <a:extLst>
                    <a:ext uri="{9D8B030D-6E8A-4147-A177-3AD203B41FA5}">
                      <a16:colId xmlns:a16="http://schemas.microsoft.com/office/drawing/2014/main" val="4199691647"/>
                    </a:ext>
                  </a:extLst>
                </a:gridCol>
                <a:gridCol w="1118802">
                  <a:extLst>
                    <a:ext uri="{9D8B030D-6E8A-4147-A177-3AD203B41FA5}">
                      <a16:colId xmlns:a16="http://schemas.microsoft.com/office/drawing/2014/main" val="4050035582"/>
                    </a:ext>
                  </a:extLst>
                </a:gridCol>
                <a:gridCol w="1118802">
                  <a:extLst>
                    <a:ext uri="{9D8B030D-6E8A-4147-A177-3AD203B41FA5}">
                      <a16:colId xmlns:a16="http://schemas.microsoft.com/office/drawing/2014/main" val="1634225300"/>
                    </a:ext>
                  </a:extLst>
                </a:gridCol>
                <a:gridCol w="1118802">
                  <a:extLst>
                    <a:ext uri="{9D8B030D-6E8A-4147-A177-3AD203B41FA5}">
                      <a16:colId xmlns:a16="http://schemas.microsoft.com/office/drawing/2014/main" val="62479355"/>
                    </a:ext>
                  </a:extLst>
                </a:gridCol>
                <a:gridCol w="1118802">
                  <a:extLst>
                    <a:ext uri="{9D8B030D-6E8A-4147-A177-3AD203B41FA5}">
                      <a16:colId xmlns:a16="http://schemas.microsoft.com/office/drawing/2014/main" val="3005142947"/>
                    </a:ext>
                  </a:extLst>
                </a:gridCol>
                <a:gridCol w="1118802">
                  <a:extLst>
                    <a:ext uri="{9D8B030D-6E8A-4147-A177-3AD203B41FA5}">
                      <a16:colId xmlns:a16="http://schemas.microsoft.com/office/drawing/2014/main" val="2316072930"/>
                    </a:ext>
                  </a:extLst>
                </a:gridCol>
              </a:tblGrid>
              <a:tr h="261847">
                <a:tc gridSpan="6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Bilance (v tis. Kč)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961186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endParaRPr lang="cs-CZ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2018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2019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2020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2021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2022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195739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Daňové příjmy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242.287,5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265.542,4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248.809,5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271.972,1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328.097,8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621822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Nedaňové příjmy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10.782,0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10.195,2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9.332,3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11.874,8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14.261,3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08072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Kapitálové příjmy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1.597,0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1.089,9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1.169,0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26.776,8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21.193,2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455960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Přijaté transfery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74.394,4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48.125,9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75.216,5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105.955,9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75.368,3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273644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Příjmy celkem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329.060,9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324.953,3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334.527,3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416.579,6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438.920,6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244798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Běžné výdaje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213.592,1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222.145,5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214.086,6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235.139,2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268.383,0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114366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Kapitálové výdaje 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95.786,3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71.990,2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109.287,6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187.453,0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132.413,9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063151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Výdaje celkem 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309.378,4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294.135,7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323.374,2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422.592,3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400.796,9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182223"/>
                  </a:ext>
                </a:extLst>
              </a:tr>
              <a:tr h="26184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Saldo příjmů a výdajů 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19.682,5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30.817,6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11.153,1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-6.012,6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cs-CZ" sz="1400" b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38.123,7</a:t>
                      </a:r>
                      <a:endParaRPr lang="cs-CZ" sz="14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885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7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 smtClean="0"/>
              <a:t>Výsledky hospodaření </a:t>
            </a:r>
            <a:r>
              <a:rPr lang="cs-CZ" sz="3100" b="1" dirty="0"/>
              <a:t>města </a:t>
            </a:r>
            <a:r>
              <a:rPr lang="cs-CZ" sz="3100" b="1" dirty="0" smtClean="0"/>
              <a:t/>
            </a:r>
            <a:br>
              <a:rPr lang="cs-CZ" sz="3100" b="1" dirty="0" smtClean="0"/>
            </a:br>
            <a:r>
              <a:rPr lang="cs-CZ" sz="3100" b="1" dirty="0" smtClean="0"/>
              <a:t>v letech 2018-2022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27784" y="1995686"/>
            <a:ext cx="3744416" cy="2088232"/>
          </a:xfrm>
        </p:spPr>
        <p:txBody>
          <a:bodyPr/>
          <a:lstStyle/>
          <a:p>
            <a:endParaRPr lang="cs-CZ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07704" y="102156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123727" y="1447370"/>
            <a:ext cx="95188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814" y="1447370"/>
            <a:ext cx="5458355" cy="3572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78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792088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města v roce </a:t>
            </a:r>
            <a:r>
              <a:rPr lang="cs-CZ" sz="3100" b="1" dirty="0" smtClean="0"/>
              <a:t>2022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/>
              <a:t>Příjmy</a:t>
            </a:r>
            <a:r>
              <a:rPr lang="cs-CZ" sz="3200" dirty="0"/>
              <a:t> – </a:t>
            </a:r>
            <a:r>
              <a:rPr lang="cs-CZ" sz="3200" b="1" dirty="0" smtClean="0"/>
              <a:t>439 </a:t>
            </a:r>
            <a:r>
              <a:rPr lang="cs-CZ" sz="3200" b="1" dirty="0"/>
              <a:t>mil. </a:t>
            </a:r>
            <a:r>
              <a:rPr lang="cs-CZ" sz="3200" b="1" dirty="0" smtClean="0"/>
              <a:t>Kč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835695" y="2211709"/>
            <a:ext cx="4536506" cy="2016225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 flipV="1">
            <a:off x="1835695" y="779533"/>
            <a:ext cx="768210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42" name="Graf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1461503"/>
            <a:ext cx="5616624" cy="351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556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b="1" dirty="0"/>
              <a:t>Hospodaření města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>Podíl jednotlivých druhů příjmů</a:t>
            </a:r>
            <a:endParaRPr lang="cs-CZ" sz="28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288516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30402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55526"/>
            <a:ext cx="8219256" cy="1008112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100" b="1" dirty="0"/>
              <a:t>Hospodaření města v roce </a:t>
            </a:r>
            <a:r>
              <a:rPr lang="cs-CZ" sz="3100" b="1" dirty="0" smtClean="0"/>
              <a:t>2022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3200" b="1" dirty="0" smtClean="0"/>
              <a:t>Sdílené daně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63688" y="1995685"/>
            <a:ext cx="5112568" cy="1872209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43608" y="1563637"/>
            <a:ext cx="1073754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63638"/>
            <a:ext cx="6768752" cy="3381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2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022" y="3395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cs-CZ" sz="3100" b="1" dirty="0"/>
              <a:t>Hospodaření </a:t>
            </a:r>
            <a:r>
              <a:rPr lang="cs-CZ" sz="3100" b="1" dirty="0" smtClean="0"/>
              <a:t>města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100" b="1" dirty="0" smtClean="0"/>
              <a:t>Podíl běžných a kapitálových výdajů</a:t>
            </a:r>
            <a:endParaRPr lang="cs-CZ" sz="31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922274"/>
              </p:ext>
            </p:extLst>
          </p:nvPr>
        </p:nvGraphicFramePr>
        <p:xfrm>
          <a:off x="457200" y="1275606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30939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Kancelář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E5A596BD921E4899B8096BBC8E5C80" ma:contentTypeVersion="9" ma:contentTypeDescription="Create a new document." ma:contentTypeScope="" ma:versionID="55952dc59c4602a4b1d015e9b2f003a2">
  <xsd:schema xmlns:xsd="http://www.w3.org/2001/XMLSchema" xmlns:xs="http://www.w3.org/2001/XMLSchema" xmlns:p="http://schemas.microsoft.com/office/2006/metadata/properties" xmlns:ns3="c1806f51-25f6-4629-8771-c512a9f5c2f3" targetNamespace="http://schemas.microsoft.com/office/2006/metadata/properties" ma:root="true" ma:fieldsID="358a4ee08b9dd22608043d8a626e73eb" ns3:_="">
    <xsd:import namespace="c1806f51-25f6-4629-8771-c512a9f5c2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806f51-25f6-4629-8771-c512a9f5c2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C4AF14-D49B-4328-91F9-B9C6AF2164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806f51-25f6-4629-8771-c512a9f5c2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866AA5-479D-4E50-A7D3-62EA7D686E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276E50-6F94-4CE5-BCB8-5CCBE21E81B0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c1806f51-25f6-4629-8771-c512a9f5c2f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1322</Words>
  <Application>Microsoft Office PowerPoint</Application>
  <PresentationFormat>Předvádění na obrazovce (16:9)</PresentationFormat>
  <Paragraphs>200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Motiv systému Office</vt:lpstr>
      <vt:lpstr>Závěrečný účet města za rok 2022</vt:lpstr>
      <vt:lpstr>Hospodaření města v roce 2022 Celkový přehled</vt:lpstr>
      <vt:lpstr>Hospodaření města Vývoj ukazatele dluhové služby</vt:lpstr>
      <vt:lpstr>Výsledky hospodaření města  v letech 2018-2022</vt:lpstr>
      <vt:lpstr>Výsledky hospodaření města  v letech 2018-2022</vt:lpstr>
      <vt:lpstr>Hospodaření města v roce 2022 Příjmy – 439 mil. Kč</vt:lpstr>
      <vt:lpstr>Hospodaření města  Podíl jednotlivých druhů příjmů</vt:lpstr>
      <vt:lpstr>Hospodaření města v roce 2022 Sdílené daně</vt:lpstr>
      <vt:lpstr>Hospodaření města Podíl běžných a kapitálových výdajů</vt:lpstr>
      <vt:lpstr>Hospodaření města v roce 2022 Výdaje – 401 mil. Kč</vt:lpstr>
      <vt:lpstr>Hospodaření města Podíl jednotlivých odvětví na výdajích</vt:lpstr>
      <vt:lpstr>Hospodaření města v roce 2022 Kapitálové výdaje</vt:lpstr>
      <vt:lpstr>Hospodaření města v roce 2022 Provozní rozpočet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Endršt</dc:creator>
  <cp:lastModifiedBy>Veronika Dlouha</cp:lastModifiedBy>
  <cp:revision>63</cp:revision>
  <cp:lastPrinted>2023-06-07T10:59:16Z</cp:lastPrinted>
  <dcterms:created xsi:type="dcterms:W3CDTF">2018-10-31T08:36:17Z</dcterms:created>
  <dcterms:modified xsi:type="dcterms:W3CDTF">2023-06-07T11:44:14Z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0x0101001DE5A596BD921E4899B8096BBC8E5C80</vt:lpwstr>
  </property>
</Properties>
</file>