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60" r:id="rId3"/>
  </p:sldMasterIdLst>
  <p:notesMasterIdLst>
    <p:notesMasterId r:id="rId63"/>
  </p:notesMasterIdLst>
  <p:handoutMasterIdLst>
    <p:handoutMasterId r:id="rId64"/>
  </p:handoutMasterIdLst>
  <p:sldIdLst>
    <p:sldId id="256" r:id="rId4"/>
    <p:sldId id="515" r:id="rId5"/>
    <p:sldId id="537" r:id="rId6"/>
    <p:sldId id="538" r:id="rId7"/>
    <p:sldId id="539" r:id="rId8"/>
    <p:sldId id="540" r:id="rId9"/>
    <p:sldId id="542" r:id="rId10"/>
    <p:sldId id="549" r:id="rId11"/>
    <p:sldId id="543" r:id="rId12"/>
    <p:sldId id="544" r:id="rId13"/>
    <p:sldId id="545" r:id="rId14"/>
    <p:sldId id="546" r:id="rId15"/>
    <p:sldId id="547" r:id="rId16"/>
    <p:sldId id="276" r:id="rId17"/>
    <p:sldId id="521" r:id="rId18"/>
    <p:sldId id="522" r:id="rId19"/>
    <p:sldId id="523" r:id="rId20"/>
    <p:sldId id="559" r:id="rId21"/>
    <p:sldId id="560" r:id="rId22"/>
    <p:sldId id="561" r:id="rId23"/>
    <p:sldId id="562" r:id="rId24"/>
    <p:sldId id="563" r:id="rId25"/>
    <p:sldId id="564" r:id="rId26"/>
    <p:sldId id="565" r:id="rId27"/>
    <p:sldId id="566" r:id="rId28"/>
    <p:sldId id="567" r:id="rId29"/>
    <p:sldId id="257" r:id="rId30"/>
    <p:sldId id="518" r:id="rId31"/>
    <p:sldId id="550" r:id="rId32"/>
    <p:sldId id="551" r:id="rId33"/>
    <p:sldId id="552" r:id="rId34"/>
    <p:sldId id="553" r:id="rId35"/>
    <p:sldId id="554" r:id="rId36"/>
    <p:sldId id="555" r:id="rId37"/>
    <p:sldId id="556" r:id="rId38"/>
    <p:sldId id="557" r:id="rId39"/>
    <p:sldId id="262" r:id="rId40"/>
    <p:sldId id="519" r:id="rId41"/>
    <p:sldId id="524" r:id="rId42"/>
    <p:sldId id="529" r:id="rId43"/>
    <p:sldId id="528" r:id="rId44"/>
    <p:sldId id="532" r:id="rId45"/>
    <p:sldId id="527" r:id="rId46"/>
    <p:sldId id="533" r:id="rId47"/>
    <p:sldId id="534" r:id="rId48"/>
    <p:sldId id="535" r:id="rId49"/>
    <p:sldId id="525" r:id="rId50"/>
    <p:sldId id="531" r:id="rId51"/>
    <p:sldId id="536" r:id="rId52"/>
    <p:sldId id="264" r:id="rId53"/>
    <p:sldId id="568" r:id="rId54"/>
    <p:sldId id="569" r:id="rId55"/>
    <p:sldId id="570" r:id="rId56"/>
    <p:sldId id="571" r:id="rId57"/>
    <p:sldId id="572" r:id="rId58"/>
    <p:sldId id="573" r:id="rId59"/>
    <p:sldId id="574" r:id="rId60"/>
    <p:sldId id="575" r:id="rId61"/>
    <p:sldId id="576" r:id="rId62"/>
  </p:sldIdLst>
  <p:sldSz cx="9144000" cy="6858000" type="screen4x3"/>
  <p:notesSz cx="10234613" cy="70993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9771" autoAdjust="0"/>
  </p:normalViewPr>
  <p:slideViewPr>
    <p:cSldViewPr>
      <p:cViewPr>
        <p:scale>
          <a:sx n="100" d="100"/>
          <a:sy n="100" d="100"/>
        </p:scale>
        <p:origin x="-1020" y="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85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0814\AppData\Local\Microsoft\Windows\Temporary%20Internet%20Files\Content.Outlook\382X98QT\P&#345;ehled%20dotac&#237;%202009-2017-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aseline="0">
                <a:latin typeface="Arial Black" panose="020B0A04020102020204" pitchFamily="34" charset="0"/>
              </a:defRPr>
            </a:pPr>
            <a:r>
              <a:rPr lang="cs-CZ" baseline="0">
                <a:latin typeface="Arial Black" panose="020B0A04020102020204" pitchFamily="34" charset="0"/>
              </a:rPr>
              <a:t>Lázně Evženie a.s.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Dotace ()v tis. Kč)</c:v>
          </c:tx>
          <c:invertIfNegative val="0"/>
          <c:cat>
            <c:numRef>
              <c:f>'[Přehled dotací 2009-2017-1.xls]rekapitulace'!$B$1:$K$1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'[Přehled dotací 2009-2017-1.xls]rekapitulace'!$B$8:$K$8</c:f>
              <c:numCache>
                <c:formatCode>#,##0</c:formatCode>
                <c:ptCount val="10"/>
                <c:pt idx="0">
                  <c:v>5000</c:v>
                </c:pt>
                <c:pt idx="1">
                  <c:v>6200</c:v>
                </c:pt>
                <c:pt idx="2">
                  <c:v>5265</c:v>
                </c:pt>
                <c:pt idx="3">
                  <c:v>5993.72667</c:v>
                </c:pt>
                <c:pt idx="4">
                  <c:v>3900</c:v>
                </c:pt>
                <c:pt idx="5">
                  <c:v>2703</c:v>
                </c:pt>
                <c:pt idx="6">
                  <c:v>1129.6659999999999</c:v>
                </c:pt>
                <c:pt idx="7">
                  <c:v>1826</c:v>
                </c:pt>
                <c:pt idx="8">
                  <c:v>1257.10178</c:v>
                </c:pt>
                <c:pt idx="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4153600"/>
        <c:axId val="224155136"/>
      </c:barChart>
      <c:lineChart>
        <c:grouping val="standard"/>
        <c:varyColors val="0"/>
        <c:ser>
          <c:idx val="1"/>
          <c:order val="1"/>
          <c:tx>
            <c:v>Ztráta (v tis. Kč)</c:v>
          </c:tx>
          <c:marker>
            <c:symbol val="none"/>
          </c:marker>
          <c:cat>
            <c:numRef>
              <c:f>'[Přehled dotací 2009-2017-1.xls]rekapitulace'!$B$1:$K$1</c:f>
              <c:numCache>
                <c:formatCode>General</c:formatCode>
                <c:ptCount val="10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</c:numCache>
            </c:numRef>
          </c:cat>
          <c:val>
            <c:numRef>
              <c:f>'[Přehled dotací 2009-2017-1.xls]rekapitulace'!$B$10:$K$10</c:f>
              <c:numCache>
                <c:formatCode>#,##0</c:formatCode>
                <c:ptCount val="10"/>
                <c:pt idx="0">
                  <c:v>-1351</c:v>
                </c:pt>
                <c:pt idx="1">
                  <c:v>-3804</c:v>
                </c:pt>
                <c:pt idx="2">
                  <c:v>-2952</c:v>
                </c:pt>
                <c:pt idx="3">
                  <c:v>-3915</c:v>
                </c:pt>
                <c:pt idx="4">
                  <c:v>-3600</c:v>
                </c:pt>
                <c:pt idx="5">
                  <c:v>-1007</c:v>
                </c:pt>
                <c:pt idx="6">
                  <c:v>-831</c:v>
                </c:pt>
                <c:pt idx="7">
                  <c:v>-1226</c:v>
                </c:pt>
                <c:pt idx="8">
                  <c:v>-657</c:v>
                </c:pt>
                <c:pt idx="9">
                  <c:v>-17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4157056"/>
        <c:axId val="224175232"/>
      </c:lineChart>
      <c:catAx>
        <c:axId val="22415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24155136"/>
        <c:crosses val="autoZero"/>
        <c:auto val="1"/>
        <c:lblAlgn val="ctr"/>
        <c:lblOffset val="100"/>
        <c:noMultiLvlLbl val="0"/>
      </c:catAx>
      <c:valAx>
        <c:axId val="22415513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500" b="0" i="0" baseline="0">
                    <a:effectLst>
                      <a:glow>
                        <a:schemeClr val="accent1">
                          <a:alpha val="40000"/>
                        </a:schemeClr>
                      </a:glow>
                    </a:effectLst>
                    <a:latin typeface="Arial Black" panose="020B0A04020102020204" pitchFamily="34" charset="0"/>
                  </a:defRPr>
                </a:pPr>
                <a:r>
                  <a:rPr lang="en-US" sz="1500" b="0" i="0" baseline="0">
                    <a:effectLst>
                      <a:glow>
                        <a:schemeClr val="accent1">
                          <a:alpha val="40000"/>
                        </a:schemeClr>
                      </a:glow>
                    </a:effectLst>
                    <a:latin typeface="Arial Black" panose="020B0A04020102020204" pitchFamily="34" charset="0"/>
                  </a:rPr>
                  <a:t>Dotace </a:t>
                </a:r>
                <a:r>
                  <a:rPr lang="en-US" sz="1300" b="0" i="0" baseline="0">
                    <a:effectLst>
                      <a:glow>
                        <a:schemeClr val="accent1">
                          <a:alpha val="40000"/>
                        </a:schemeClr>
                      </a:glow>
                    </a:effectLst>
                    <a:latin typeface="Arial Black" panose="020B0A04020102020204" pitchFamily="34" charset="0"/>
                  </a:rPr>
                  <a:t>(v tis. Kč)</a:t>
                </a:r>
              </a:p>
            </c:rich>
          </c:tx>
          <c:layout/>
          <c:overlay val="0"/>
          <c:spPr>
            <a:ln>
              <a:noFill/>
            </a:ln>
          </c:spPr>
        </c:title>
        <c:numFmt formatCode="#,##0" sourceLinked="1"/>
        <c:majorTickMark val="none"/>
        <c:minorTickMark val="none"/>
        <c:tickLblPos val="nextTo"/>
        <c:crossAx val="224153600"/>
        <c:crosses val="autoZero"/>
        <c:crossBetween val="between"/>
      </c:valAx>
      <c:catAx>
        <c:axId val="224157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4175232"/>
        <c:crosses val="autoZero"/>
        <c:auto val="1"/>
        <c:lblAlgn val="ctr"/>
        <c:lblOffset val="100"/>
        <c:noMultiLvlLbl val="0"/>
      </c:catAx>
      <c:valAx>
        <c:axId val="224175232"/>
        <c:scaling>
          <c:orientation val="minMax"/>
          <c:max val="500"/>
        </c:scaling>
        <c:delete val="0"/>
        <c:axPos val="r"/>
        <c:title>
          <c:tx>
            <c:rich>
              <a:bodyPr/>
              <a:lstStyle/>
              <a:p>
                <a:pPr>
                  <a:defRPr sz="1500" baseline="0">
                    <a:latin typeface="Arial Black" panose="020B0A04020102020204" pitchFamily="34" charset="0"/>
                  </a:defRPr>
                </a:pPr>
                <a:r>
                  <a:rPr lang="en-US" sz="1500" baseline="0">
                    <a:latin typeface="Arial Black" panose="020B0A04020102020204" pitchFamily="34" charset="0"/>
                  </a:rPr>
                  <a:t>Ztráta </a:t>
                </a:r>
                <a:r>
                  <a:rPr lang="en-US" sz="1200" baseline="0">
                    <a:latin typeface="Arial Black" panose="020B0A04020102020204" pitchFamily="34" charset="0"/>
                  </a:rPr>
                  <a:t>(v tis. Kč)</a:t>
                </a:r>
              </a:p>
            </c:rich>
          </c:tx>
          <c:layout/>
          <c:overlay val="0"/>
        </c:title>
        <c:numFmt formatCode="#,##0" sourceLinked="1"/>
        <c:majorTickMark val="out"/>
        <c:minorTickMark val="in"/>
        <c:tickLblPos val="nextTo"/>
        <c:spPr>
          <a:ln/>
        </c:spPr>
        <c:crossAx val="224157056"/>
        <c:crosses val="max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434999" cy="354965"/>
          </a:xfrm>
          <a:prstGeom prst="rect">
            <a:avLst/>
          </a:prstGeom>
        </p:spPr>
        <p:txBody>
          <a:bodyPr vert="horz" lIns="94760" tIns="47380" rIns="94760" bIns="4738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797248" y="0"/>
            <a:ext cx="4434999" cy="354965"/>
          </a:xfrm>
          <a:prstGeom prst="rect">
            <a:avLst/>
          </a:prstGeom>
        </p:spPr>
        <p:txBody>
          <a:bodyPr vert="horz" lIns="94760" tIns="47380" rIns="94760" bIns="47380" rtlCol="0"/>
          <a:lstStyle>
            <a:lvl1pPr algn="r">
              <a:defRPr sz="1200"/>
            </a:lvl1pPr>
          </a:lstStyle>
          <a:p>
            <a:fld id="{8DED767E-4D51-4FA6-AA5B-E29C80B45813}" type="datetimeFigureOut">
              <a:rPr lang="cs-CZ" smtClean="0"/>
              <a:t>24.4.2018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2" y="6743104"/>
            <a:ext cx="4434999" cy="354965"/>
          </a:xfrm>
          <a:prstGeom prst="rect">
            <a:avLst/>
          </a:prstGeom>
        </p:spPr>
        <p:txBody>
          <a:bodyPr vert="horz" lIns="94760" tIns="47380" rIns="94760" bIns="4738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797248" y="6743104"/>
            <a:ext cx="4434999" cy="354965"/>
          </a:xfrm>
          <a:prstGeom prst="rect">
            <a:avLst/>
          </a:prstGeom>
        </p:spPr>
        <p:txBody>
          <a:bodyPr vert="horz" lIns="94760" tIns="47380" rIns="94760" bIns="47380" rtlCol="0" anchor="b"/>
          <a:lstStyle>
            <a:lvl1pPr algn="r">
              <a:defRPr sz="1200"/>
            </a:lvl1pPr>
          </a:lstStyle>
          <a:p>
            <a:fld id="{72BDD809-E348-40B4-A5B5-F546B59B3B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170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434999" cy="354965"/>
          </a:xfrm>
          <a:prstGeom prst="rect">
            <a:avLst/>
          </a:prstGeom>
        </p:spPr>
        <p:txBody>
          <a:bodyPr vert="horz" lIns="94760" tIns="47380" rIns="94760" bIns="4738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797248" y="0"/>
            <a:ext cx="4434999" cy="354965"/>
          </a:xfrm>
          <a:prstGeom prst="rect">
            <a:avLst/>
          </a:prstGeom>
        </p:spPr>
        <p:txBody>
          <a:bodyPr vert="horz" lIns="94760" tIns="47380" rIns="94760" bIns="47380" rtlCol="0"/>
          <a:lstStyle>
            <a:lvl1pPr algn="r">
              <a:defRPr sz="1200"/>
            </a:lvl1pPr>
          </a:lstStyle>
          <a:p>
            <a:fld id="{9F285381-AEEB-45AF-BC12-73AA73DE5F23}" type="datetimeFigureOut">
              <a:rPr lang="cs-CZ" smtClean="0"/>
              <a:t>24.4.2018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0" tIns="47380" rIns="94760" bIns="4738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23463" y="3372168"/>
            <a:ext cx="8187690" cy="3194685"/>
          </a:xfrm>
          <a:prstGeom prst="rect">
            <a:avLst/>
          </a:prstGeom>
        </p:spPr>
        <p:txBody>
          <a:bodyPr vert="horz" lIns="94760" tIns="47380" rIns="94760" bIns="4738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2" y="6743104"/>
            <a:ext cx="4434999" cy="354965"/>
          </a:xfrm>
          <a:prstGeom prst="rect">
            <a:avLst/>
          </a:prstGeom>
        </p:spPr>
        <p:txBody>
          <a:bodyPr vert="horz" lIns="94760" tIns="47380" rIns="94760" bIns="4738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797248" y="6743104"/>
            <a:ext cx="4434999" cy="354965"/>
          </a:xfrm>
          <a:prstGeom prst="rect">
            <a:avLst/>
          </a:prstGeom>
        </p:spPr>
        <p:txBody>
          <a:bodyPr vert="horz" lIns="94760" tIns="47380" rIns="94760" bIns="47380" rtlCol="0" anchor="b"/>
          <a:lstStyle>
            <a:lvl1pPr algn="r">
              <a:defRPr sz="1200"/>
            </a:lvl1pPr>
          </a:lstStyle>
          <a:p>
            <a:fld id="{77280773-25C4-4524-AB51-7F7B335FF2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5029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438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E0F8-2B5D-4E88-AF2C-D84D849FE3CC}" type="datetime1">
              <a:rPr lang="cs-CZ" smtClean="0"/>
              <a:t>24.4.2018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9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E974-4B77-44BC-B0B8-5243E6E39164}" type="datetime1">
              <a:rPr lang="cs-CZ" smtClean="0"/>
              <a:t>24.4.2018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58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563DC-D246-4E7C-ADAC-E89B3A4573E0}" type="datetime1">
              <a:rPr lang="cs-CZ" smtClean="0"/>
              <a:t>24.4.2018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9627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31840" y="6453336"/>
            <a:ext cx="3464024" cy="36512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346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00AB7-ACB3-4601-A18D-485227D6C6EE}" type="datetime1">
              <a:rPr lang="cs-CZ" smtClean="0"/>
              <a:t>24.4.2018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009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109F-1987-4F75-ADAA-FDF32AFB16E8}" type="datetime1">
              <a:rPr lang="cs-CZ" smtClean="0"/>
              <a:t>24.4.2018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8005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A59C-CDB5-4063-8888-FDFDBCD7EE75}" type="datetime1">
              <a:rPr lang="cs-CZ" smtClean="0"/>
              <a:t>24.4.2018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41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638AB-7D9C-4DAF-AD05-06830EF84318}" type="datetime1">
              <a:rPr lang="cs-CZ" smtClean="0"/>
              <a:t>24.4.2018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038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40BF-951D-4F22-84F3-F0ADCC90071E}" type="datetime1">
              <a:rPr lang="cs-CZ" smtClean="0"/>
              <a:t>24.4.2018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465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6B83F-466E-41F3-9DA4-98C3207891B5}" type="datetime1">
              <a:rPr lang="cs-CZ" smtClean="0"/>
              <a:t>24.4.2018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131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0E659-617D-4279-B3E5-8C78C7BD0C12}" type="datetime1">
              <a:rPr lang="cs-CZ" smtClean="0"/>
              <a:t>24.4.2018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617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395536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43ECF66-85C5-4DBC-A44F-12D97EEDE286}" type="datetime1">
              <a:rPr lang="cs-CZ" smtClean="0"/>
              <a:t>24.4.2018</a:t>
            </a:fld>
            <a:endParaRPr lang="cs-CZ" dirty="0"/>
          </a:p>
        </p:txBody>
      </p:sp>
      <p:pic>
        <p:nvPicPr>
          <p:cNvPr id="9" name="Picture 2" descr="C:\Users\0814\Desktop\logo_zakladni_varianta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7224"/>
            <a:ext cx="2376264" cy="31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197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B2E88-4CD0-4C45-84A4-B2099BD336F1}" type="datetime1">
              <a:rPr lang="cs-CZ" smtClean="0"/>
              <a:t>24.4.2018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3115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A9030-7353-4CCC-8831-1E3302016919}" type="datetime1">
              <a:rPr lang="cs-CZ" smtClean="0"/>
              <a:t>24.4.2018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9087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0782-AD66-4BFA-9C56-3E376B5A9E12}" type="datetime1">
              <a:rPr lang="cs-CZ" smtClean="0"/>
              <a:t>24.4.2018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316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C7EC-99F4-4F1E-8056-4F52942E30DF}" type="datetime1">
              <a:rPr lang="cs-CZ" smtClean="0"/>
              <a:t>24.4.2018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506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7E7F-9057-4681-984D-0F9B161B5E1C}" type="datetime1">
              <a:rPr lang="cs-CZ" smtClean="0"/>
              <a:t>24.4.2018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232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D1F26-D2E9-4569-A255-D668009F2FE7}" type="datetime1">
              <a:rPr lang="cs-CZ" smtClean="0"/>
              <a:t>24.4.2018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488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183D9-2C25-4832-A928-F2C84E3CE1A3}" type="datetime1">
              <a:rPr lang="cs-CZ" smtClean="0"/>
              <a:t>24.4.2018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757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D487-EE26-4311-813F-C2930F4FE48C}" type="datetime1">
              <a:rPr lang="cs-CZ" smtClean="0"/>
              <a:t>24.4.2018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885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4217-AE73-4E7F-AD7F-8783558C1FC6}" type="datetime1">
              <a:rPr lang="cs-CZ" smtClean="0"/>
              <a:t>24.4.2018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785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CD68-B20D-474B-BF7F-06724716BD69}" type="datetime1">
              <a:rPr lang="cs-CZ" smtClean="0"/>
              <a:t>24.4.2018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392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8C729-EE94-4C01-B417-680B51D3AFDA}" type="datetime1">
              <a:rPr lang="cs-CZ" smtClean="0"/>
              <a:t>24.4.2018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015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E1C7-0AB3-4D9B-9425-117BB12ADE15}" type="datetime1">
              <a:rPr lang="cs-CZ" smtClean="0"/>
              <a:t>24.4.2018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4754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4FCE-8B86-4F59-873D-CC5E1C3FBCA6}" type="datetime1">
              <a:rPr lang="cs-CZ" smtClean="0"/>
              <a:t>24.4.2018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6284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AC92-93AB-4DBC-8FCE-7B923D0BAB81}" type="datetime1">
              <a:rPr lang="cs-CZ" smtClean="0"/>
              <a:t>24.4.2018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0792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B506B-1EF7-4CBC-9668-E55702D17CC7}" type="datetime1">
              <a:rPr lang="cs-CZ" smtClean="0"/>
              <a:t>24.4.2018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192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BD135-83C1-4066-B2FD-E68430057C6D}" type="datetime1">
              <a:rPr lang="cs-CZ" smtClean="0"/>
              <a:t>24.4.2018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9677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B106F-6C8E-4F93-8B43-00026B6E7E8E}" type="datetime1">
              <a:rPr lang="cs-CZ" smtClean="0"/>
              <a:t>24.4.2018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32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33F2-1D63-4CA4-AC64-7BE685FFE592}" type="datetime1">
              <a:rPr lang="cs-CZ" smtClean="0"/>
              <a:t>24.4.2018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96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FAC4-3C49-4093-AA8E-DBDE269A89F6}" type="datetime1">
              <a:rPr lang="cs-CZ" smtClean="0"/>
              <a:t>24.4.2018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0586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8DB7-D111-4E5C-AE24-3928FDB0DFCD}" type="datetime1">
              <a:rPr lang="cs-CZ" smtClean="0"/>
              <a:t>24.4.2018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8285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B6EE-4C09-4FED-A599-B4A89A6F63FC}" type="datetime1">
              <a:rPr lang="cs-CZ" smtClean="0"/>
              <a:t>24.4.2018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430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747D-0B99-4EF8-B32F-D0A6DFB98F4E}" type="datetime1">
              <a:rPr lang="cs-CZ" smtClean="0"/>
              <a:t>24.4.2018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639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4C559-FD3C-4325-BF9B-4C3EBFF9AEC5}" type="datetime1">
              <a:rPr lang="cs-CZ" smtClean="0"/>
              <a:t>24.4.2018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97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903CC-91E1-4670-9867-B7E7B15653D4}" type="datetime1">
              <a:rPr lang="cs-CZ" smtClean="0"/>
              <a:t>24.4.2018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96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ABD2F-6A3A-4658-9FDE-10DC8D65E6B1}" type="datetime1">
              <a:rPr lang="cs-CZ" smtClean="0"/>
              <a:t>24.4.2018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750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15121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výstavby a rozvoje města</a:t>
            </a: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Ing. Petr Hybner</a:t>
            </a:r>
          </a:p>
          <a:p>
            <a:pPr marL="0" indent="0" algn="ctr"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investice 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48DB-94B2-4744-98D6-3DFBDF4E4F14}" type="datetime1">
              <a:rPr lang="cs-CZ" smtClean="0"/>
              <a:t>24.4.2018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467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5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Čp. 10 ul. Zahradní – 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rekonstrukce střechy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09" y="1451901"/>
            <a:ext cx="6520382" cy="489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3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Parkoviště ul. Zahradní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26"/>
          <a:stretch/>
        </p:blipFill>
        <p:spPr>
          <a:xfrm>
            <a:off x="788080" y="1484783"/>
            <a:ext cx="7567840" cy="464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3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AQUAPARK – oprava obkladů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7"/>
          <a:stretch/>
        </p:blipFill>
        <p:spPr>
          <a:xfrm>
            <a:off x="1331640" y="1418692"/>
            <a:ext cx="6480720" cy="436298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00" y="4437112"/>
            <a:ext cx="24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3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AQUAPARK – bazénová fólie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4" b="9444"/>
          <a:stretch/>
        </p:blipFill>
        <p:spPr>
          <a:xfrm>
            <a:off x="845840" y="1412776"/>
            <a:ext cx="7452320" cy="43937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2" t="33179" r="27646"/>
          <a:stretch/>
        </p:blipFill>
        <p:spPr>
          <a:xfrm>
            <a:off x="6372200" y="4209170"/>
            <a:ext cx="2314600" cy="227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3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0B91D-1EC7-42F4-8A6B-4EB0B5668D89}" type="datetime1">
              <a:rPr lang="cs-CZ" smtClean="0"/>
              <a:t>24.4.2018</a:t>
            </a:fld>
            <a:endParaRPr lang="cs-CZ" dirty="0"/>
          </a:p>
        </p:txBody>
      </p:sp>
      <p:sp>
        <p:nvSpPr>
          <p:cNvPr id="4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194421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sz="2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finanční</a:t>
            </a:r>
          </a:p>
          <a:p>
            <a:pPr marL="0" indent="0" algn="ctr">
              <a:buNone/>
            </a:pPr>
            <a:r>
              <a:rPr lang="cs-CZ" sz="2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správy majetku a bytového fondu</a:t>
            </a:r>
          </a:p>
          <a:p>
            <a:pPr marL="0" indent="0" algn="ctr">
              <a:buNone/>
            </a:pP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Ing. Štěpán Kostelník</a:t>
            </a:r>
          </a:p>
          <a:p>
            <a:pPr marL="0" indent="0" algn="ctr">
              <a:buNone/>
            </a:pPr>
            <a:r>
              <a:rPr lang="cs-CZ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ekonomiku </a:t>
            </a:r>
          </a:p>
        </p:txBody>
      </p:sp>
    </p:spTree>
    <p:extLst>
      <p:ext uri="{BB962C8B-B14F-4D97-AF65-F5344CB8AC3E}">
        <p14:creationId xmlns:p14="http://schemas.microsoft.com/office/powerpoint/2010/main" val="425127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5396837"/>
              </p:ext>
            </p:extLst>
          </p:nvPr>
        </p:nvGraphicFramePr>
        <p:xfrm>
          <a:off x="457200" y="1700809"/>
          <a:ext cx="8363272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708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Rozdělení </a:t>
            </a:r>
            <a:r>
              <a:rPr lang="cs-CZ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dotací v dotačním programu "Podpora kulturních akcí a </a:t>
            </a: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projektů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 </a:t>
            </a:r>
            <a:r>
              <a:rPr lang="cs-CZ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rok </a:t>
            </a: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2018„</a:t>
            </a:r>
          </a:p>
          <a:p>
            <a:pPr marL="0" indent="0" algn="ctr">
              <a:buNone/>
            </a:pPr>
            <a:r>
              <a:rPr lang="cs-CZ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(průběžná informace)</a:t>
            </a:r>
          </a:p>
          <a:p>
            <a:pPr marL="0" indent="0" algn="ctr">
              <a:buNone/>
            </a:pPr>
            <a:endParaRPr lang="cs-CZ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24.4.2018</a:t>
            </a:fld>
            <a:endParaRPr lang="cs-CZ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297570"/>
              </p:ext>
            </p:extLst>
          </p:nvPr>
        </p:nvGraphicFramePr>
        <p:xfrm>
          <a:off x="1403648" y="3501231"/>
          <a:ext cx="6408712" cy="2664072"/>
        </p:xfrm>
        <a:graphic>
          <a:graphicData uri="http://schemas.openxmlformats.org/drawingml/2006/table">
            <a:tbl>
              <a:tblPr/>
              <a:tblGrid>
                <a:gridCol w="4581133"/>
                <a:gridCol w="1827579"/>
              </a:tblGrid>
              <a:tr h="666018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Vyčleněno </a:t>
                      </a:r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finančních prostředků: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400 000 Kč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18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Počet </a:t>
                      </a:r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projednaných žádostí: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18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Výše </a:t>
                      </a:r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schválených dotací: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302 </a:t>
                      </a:r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000 Kč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18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Zbývá</a:t>
                      </a:r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98 </a:t>
                      </a:r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000 Kč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7211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/>
              <a:t>Přehled podpořených projektů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24.4.2018</a:t>
            </a:fld>
            <a:endParaRPr lang="cs-CZ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628537"/>
              </p:ext>
            </p:extLst>
          </p:nvPr>
        </p:nvGraphicFramePr>
        <p:xfrm>
          <a:off x="539552" y="1556793"/>
          <a:ext cx="7704856" cy="4790432"/>
        </p:xfrm>
        <a:graphic>
          <a:graphicData uri="http://schemas.openxmlformats.org/drawingml/2006/table">
            <a:tbl>
              <a:tblPr/>
              <a:tblGrid>
                <a:gridCol w="2960163"/>
                <a:gridCol w="3522221"/>
                <a:gridCol w="1222472"/>
              </a:tblGrid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Žadatel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Název projektu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Dotace v Kč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Divadelní spolek KLAS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Klášterecká divadelní jařina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26 000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Václav Rác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Rašovické country léto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Svobodná Jeseň, spolek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Dýňobraní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Svobodná Jeseň, spolek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Velikonoční tvoření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Stanislav </a:t>
                      </a:r>
                      <a:r>
                        <a:rPr lang="cs-CZ" sz="1400" b="0" i="0" u="none" strike="noStrike" dirty="0" err="1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Skirka</a:t>
                      </a:r>
                      <a:endParaRPr lang="cs-CZ" sz="1400" b="0" i="0" u="none" strike="noStrike" dirty="0">
                        <a:solidFill>
                          <a:srgbClr val="333333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Letňák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2018, Den hudby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Stanislav Kotous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Velké setkání - přehlídka harmonikářů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heligonkářů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z Čech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8 500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KOMORNÍ SOUBOR SEPTEM CANTET, spolek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Jarní setkání pěveckých sborů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17 500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Severočeská filharmonie Teplice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Koncert 54. ročníku Hudebního festivalu L. van Beethovena 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Fotbalový klub Rašovice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Sport spojuje generace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Pavel Cikán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ERA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Fest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Jiří Bauer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Country koza 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47 000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1697"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302 000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248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Informace o prodeji pozemků na IP Verne v lokalitě C</a:t>
            </a:r>
          </a:p>
          <a:p>
            <a:pPr marL="0" indent="0" algn="just">
              <a:buNone/>
            </a:pPr>
            <a:r>
              <a:rPr lang="cs-CZ" dirty="0" smtClean="0"/>
              <a:t>1/2006 </a:t>
            </a:r>
            <a:r>
              <a:rPr lang="cs-CZ" dirty="0"/>
              <a:t>rozhodlo zastupitelstvo o prodeji pozemků v lokalitě C 1 – C 4 o </a:t>
            </a:r>
            <a:r>
              <a:rPr lang="cs-CZ" dirty="0" smtClean="0"/>
              <a:t>výměře </a:t>
            </a:r>
            <a:r>
              <a:rPr lang="cs-CZ" dirty="0"/>
              <a:t>17,97 ha společnosti CENTREPOINT VERNE a.s., za kupní cenu ve výši 24,8 milionů Kč tj. 138 Kč/m</a:t>
            </a:r>
            <a:r>
              <a:rPr lang="cs-CZ" sz="2800" baseline="30000" dirty="0"/>
              <a:t>2</a:t>
            </a:r>
            <a:r>
              <a:rPr lang="cs-CZ" dirty="0"/>
              <a:t> a o uzavření smlouvy o smlouvě budoucí kupní na pozemky v lokalitě C 5 – C 6 o výměře </a:t>
            </a:r>
            <a:r>
              <a:rPr lang="cs-CZ" dirty="0" smtClean="0"/>
              <a:t>36,68 </a:t>
            </a:r>
            <a:r>
              <a:rPr lang="cs-CZ" dirty="0"/>
              <a:t>ha, za kupní cenu ve výši 114,50 Kč/m</a:t>
            </a:r>
            <a:r>
              <a:rPr lang="cs-CZ" sz="2800" baseline="30000" dirty="0"/>
              <a:t>2</a:t>
            </a:r>
            <a:r>
              <a:rPr lang="cs-CZ" dirty="0"/>
              <a:t> tj. cca 42 milionů Kč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24.4.2018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9135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7701" y="-171400"/>
            <a:ext cx="5256586" cy="7704858"/>
          </a:xfr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24.4.2018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996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MÚSS – výměna PVC na chodbě v 2. patře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01"/>
          <a:stretch/>
        </p:blipFill>
        <p:spPr>
          <a:xfrm>
            <a:off x="956009" y="1412776"/>
            <a:ext cx="7231981" cy="471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9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buFontTx/>
              <a:buChar char="-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3/2006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uzavřena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společností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CENTREPOINT VERNE a.s.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kupní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smlouva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 pozemky v lokalitě C 1–C 4</a:t>
            </a:r>
          </a:p>
          <a:p>
            <a:pPr algn="just">
              <a:buFontTx/>
              <a:buChar char="-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10/2007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uzavřena se společností CENTREPOINT VERNE a.s. kupní smlouva na převod pozemků v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lokalitě C 5-C 6</a:t>
            </a:r>
          </a:p>
          <a:p>
            <a:pPr algn="just">
              <a:buFontTx/>
              <a:buChar char="-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5/2012 částečně odstoupeno od kupní smlouvy, čímž město získalo zpět pozemky o výměře 14 ha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24.4.2018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4669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7724" y="-207404"/>
            <a:ext cx="5112570" cy="7776866"/>
          </a:xfr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24.4.2018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8025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92500" lnSpcReduction="20000"/>
          </a:bodyPr>
          <a:lstStyle/>
          <a:p>
            <a:pPr algn="just">
              <a:buFontTx/>
              <a:buChar char="-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9/2015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rozhodlo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zastupitelstvo o vyhlášení záměru prodeje pozemků o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výměře cca 12, 9 ha, a to za cenu ve výši minimálně 150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Kč/m</a:t>
            </a:r>
            <a:r>
              <a:rPr lang="cs-CZ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  <a:p>
            <a:pPr algn="just">
              <a:buFontTx/>
              <a:buChar char="-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12/2015 rozhodlo zastupitelstvo o schválení prodeje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pozemků o výměře cca 12, 9 ha, za kupní cenu ve výši 150 Kč/m</a:t>
            </a:r>
            <a:r>
              <a:rPr lang="cs-CZ" sz="28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společnosti CENTREPOINT VERNE a.s., 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FontTx/>
              <a:buChar char="-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1/2016 uzavřena kupní smlouva se společností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CENTREPOINT VERNE a.s.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, kupní cena ve výši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19.365.300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Kč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24.4.2018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9072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3708" y="-351420"/>
            <a:ext cx="5184576" cy="7992888"/>
          </a:xfr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24.4.2018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1931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1/2016 uzavřena kupní smlouva mezi společnostmi CENTREPOINT VERNE a.s. a BENTELER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Automotive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Klášterec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nad Ohří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s.r.o., pozemky o výměře 12,2677 ha</a:t>
            </a:r>
          </a:p>
          <a:p>
            <a:pPr algn="just">
              <a:buFontTx/>
              <a:buChar char="-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řeváděné pozemky byly již ve vlastnictví společnosti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CENTREPOINT VERNE a.s. 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24.4.2018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6962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Pozemky ve vlastnictví města Klášterce nad Ohří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24.4.2018</a:t>
            </a:fld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00809"/>
            <a:ext cx="762000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405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0" indent="0" algn="just">
              <a:buNone/>
            </a:pP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domácích i zahraničních firem podnikajících v nejrůznějších průmyslových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odvětvích  a více než 3.000 zaměstnanců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24.4.2018</a:t>
            </a:fld>
            <a:endParaRPr lang="cs-CZ" dirty="0"/>
          </a:p>
        </p:txBody>
      </p:sp>
      <p:pic>
        <p:nvPicPr>
          <p:cNvPr id="1026" name="Picture 2" descr="C:\Users\0398.RADNICE\AppData\Local\Microsoft\Windows\Temporary Internet Files\Content.Outlook\BXPAZ8FZ\DSC_46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8064896" cy="41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144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2880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komunikace a cestovního ruchu</a:t>
            </a:r>
          </a:p>
          <a:p>
            <a:pPr marL="0" indent="0" algn="ctr">
              <a:buNone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Vladimír Klíma</a:t>
            </a:r>
          </a:p>
          <a:p>
            <a:pPr marL="0" indent="0" algn="ctr"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komunikaci a cestovní ruch</a:t>
            </a:r>
          </a:p>
          <a:p>
            <a:pPr marL="0" indent="0" algn="ctr">
              <a:buNone/>
            </a:pPr>
            <a:endParaRPr lang="cs-CZ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6EBF-55F9-43B1-B5C6-D05095B0EC36}" type="datetime1">
              <a:rPr lang="cs-CZ" smtClean="0"/>
              <a:t>24.4.2018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781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Cena města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 kandidátů dle návrhů veřejnosti, ZM v červnu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VÃ½sledek obrÃ¡zku pro cena mÄsta klÃ¡Å¡ter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096" y="2267021"/>
            <a:ext cx="4965808" cy="385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48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Stavění májky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30. dubna od 15 hodin na náměstí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2" name="Picture 4" descr="VÃ½sledek obrÃ¡zku pro mÃ¡jka klÃ¡Å¡ter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454" y="2208118"/>
            <a:ext cx="5923092" cy="395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35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MÚSS - RECEPCE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7" b="10067"/>
          <a:stretch/>
        </p:blipFill>
        <p:spPr>
          <a:xfrm>
            <a:off x="1071203" y="1397583"/>
            <a:ext cx="7001594" cy="492941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9" t="11507" r="7456" b="11507"/>
          <a:stretch/>
        </p:blipFill>
        <p:spPr>
          <a:xfrm>
            <a:off x="371475" y="1599084"/>
            <a:ext cx="2754685" cy="25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Pietní akt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května od 15 hodin na hřbitově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 descr="VÃ½sledek obrÃ¡zku pro pietnÃ­ akt klÃ¡Å¡terec nad ohÅÃ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256241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09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Dnes je i zítra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prodeji v infocentru za 149 Kč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237731"/>
            <a:ext cx="518457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4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Prohlídky zámeckého parku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 Františkem Kroupou, od května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56" y="2183715"/>
            <a:ext cx="5913672" cy="394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8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Denní provoz infocenter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 května do září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659" y="2204864"/>
            <a:ext cx="561662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1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Ostrovské malířky v galerii Kryt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14. května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46" name="Picture 2" descr="Fotka uÅ¾ivatele MÄsto KlÃ¡Å¡terec nad OhÅÃ­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65" y="2328869"/>
            <a:ext cx="4275068" cy="284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otka uÅ¾ivatele MÄsto KlÃ¡Å¡terec nad OhÅÃ­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085" y="1700808"/>
            <a:ext cx="2873830" cy="410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95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Česko-německá výstava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 1. června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11429" r="1608" b="7019"/>
          <a:stretch/>
        </p:blipFill>
        <p:spPr bwMode="auto">
          <a:xfrm>
            <a:off x="897584" y="2204864"/>
            <a:ext cx="7841278" cy="368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9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Sochy ze sympozia 2016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darovány do příspěvkových organizací města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2" t="10370" r="10000" b="26561"/>
          <a:stretch/>
        </p:blipFill>
        <p:spPr>
          <a:xfrm>
            <a:off x="5230079" y="2276872"/>
            <a:ext cx="2470810" cy="368150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t="48466" r="29683" b="10672"/>
          <a:stretch/>
        </p:blipFill>
        <p:spPr>
          <a:xfrm>
            <a:off x="827584" y="2716427"/>
            <a:ext cx="4107542" cy="280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7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34D9-054C-44CC-95B4-531410F7001C}" type="datetime1">
              <a:rPr lang="cs-CZ" smtClean="0"/>
              <a:t>24.4.2018</a:t>
            </a:fld>
            <a:endParaRPr lang="cs-CZ" dirty="0"/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67544" y="2708920"/>
            <a:ext cx="8229600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sociálních věcí, školství a sportu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Mgr. Lenka Kodytková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139363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ŠKOLSTVÍ</a:t>
            </a:r>
          </a:p>
          <a:p>
            <a:pPr marL="0" indent="0">
              <a:buNone/>
            </a:pPr>
            <a:endParaRPr lang="cs-CZ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Zápis do prvních tříd ZŠ</a:t>
            </a:r>
          </a:p>
          <a:p>
            <a:pPr marL="400050" lvl="1" indent="0">
              <a:buNone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 zápisu se dostavilo 166 dětí, z toho je 24 odkladů školní docházky. Celkově bude otevřeno 6 prvních tříd a 1 třída přípravná.</a:t>
            </a:r>
          </a:p>
          <a:p>
            <a:pPr marL="0" indent="0">
              <a:buNone/>
            </a:pP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</a:t>
            </a:r>
          </a:p>
          <a:p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Zápis do MŠ</a:t>
            </a:r>
            <a:r>
              <a:rPr lang="cs-CZ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  </a:t>
            </a:r>
          </a:p>
          <a:p>
            <a:pPr marL="400050" lvl="1" indent="0">
              <a:buNone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a 4. května, do povinného předškolního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vzdělávání </a:t>
            </a: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nastoupí předběžně 109 dětí.</a:t>
            </a: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437112"/>
            <a:ext cx="2472678" cy="1854508"/>
          </a:xfrm>
        </p:spPr>
      </p:pic>
    </p:spTree>
    <p:extLst>
      <p:ext uri="{BB962C8B-B14F-4D97-AF65-F5344CB8AC3E}">
        <p14:creationId xmlns:p14="http://schemas.microsoft.com/office/powerpoint/2010/main" val="341448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9" t="5206" r="833" b="5942"/>
          <a:stretch/>
        </p:blipFill>
        <p:spPr>
          <a:xfrm>
            <a:off x="4400153" y="2327523"/>
            <a:ext cx="3480350" cy="410450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" t="1974" r="5393" b="4860"/>
          <a:stretch/>
        </p:blipFill>
        <p:spPr>
          <a:xfrm>
            <a:off x="1763688" y="2292102"/>
            <a:ext cx="2533650" cy="413385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Mateřská škola</a:t>
            </a:r>
          </a:p>
          <a:p>
            <a:pPr marL="0" indent="0">
              <a:buNone/>
            </a:pPr>
            <a:endParaRPr lang="cs-CZ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ročník výtvarné výstavy „Jak to vidí děti“ – téma Naše město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27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Rekonstrukce nádvoří ZÁMKU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7"/>
          <a:stretch/>
        </p:blipFill>
        <p:spPr>
          <a:xfrm>
            <a:off x="861687" y="1412776"/>
            <a:ext cx="7420625" cy="494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5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ZŠ Školní</a:t>
            </a:r>
          </a:p>
          <a:p>
            <a:pPr marL="0" indent="0">
              <a:buNone/>
            </a:pPr>
            <a:endParaRPr lang="cs-CZ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800" dirty="0"/>
              <a:t>Dne 28. 3. 2018 Mgr. Doris Homolková obdržela medaili MŠMT II. </a:t>
            </a:r>
            <a:r>
              <a:rPr lang="cs-CZ" sz="2800" dirty="0" smtClean="0"/>
              <a:t>stupně</a:t>
            </a:r>
            <a:endParaRPr lang="cs-CZ" sz="2800" dirty="0"/>
          </a:p>
          <a:p>
            <a:endParaRPr lang="cs-CZ" sz="2800" dirty="0"/>
          </a:p>
          <a:p>
            <a:endParaRPr lang="cs-CZ" sz="2800" dirty="0" smtClean="0"/>
          </a:p>
          <a:p>
            <a:endParaRPr lang="cs-CZ" sz="2800" dirty="0" smtClean="0"/>
          </a:p>
          <a:p>
            <a:endParaRPr lang="cs-CZ" sz="2800" dirty="0"/>
          </a:p>
          <a:p>
            <a:pPr marL="0" indent="0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36912"/>
            <a:ext cx="4767112" cy="31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8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ZŠ Školní</a:t>
            </a:r>
          </a:p>
          <a:p>
            <a:pPr marL="0" indent="0">
              <a:buNone/>
            </a:pPr>
            <a:endParaRPr lang="cs-CZ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800" dirty="0"/>
              <a:t>Žáci II. stupně se </a:t>
            </a:r>
            <a:r>
              <a:rPr lang="cs-CZ" sz="2800" dirty="0" smtClean="0"/>
              <a:t>17.4. seznámili </a:t>
            </a:r>
            <a:r>
              <a:rPr lang="cs-CZ" sz="2800" dirty="0"/>
              <a:t>s technikami </a:t>
            </a:r>
            <a:r>
              <a:rPr lang="cs-CZ" sz="2800" dirty="0" smtClean="0"/>
              <a:t>sebeobrany</a:t>
            </a:r>
          </a:p>
          <a:p>
            <a:endParaRPr lang="cs-CZ" sz="2800" dirty="0"/>
          </a:p>
          <a:p>
            <a:endParaRPr lang="cs-CZ" sz="2800" dirty="0" smtClean="0"/>
          </a:p>
          <a:p>
            <a:endParaRPr lang="cs-CZ" sz="2800" dirty="0" smtClean="0"/>
          </a:p>
          <a:p>
            <a:endParaRPr lang="cs-CZ" sz="2800" dirty="0"/>
          </a:p>
          <a:p>
            <a:pPr marL="0" indent="0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19" y="2780927"/>
            <a:ext cx="3383973" cy="253798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3" t="12673" r="18710" b="14313"/>
          <a:stretch/>
        </p:blipFill>
        <p:spPr>
          <a:xfrm>
            <a:off x="1259632" y="2780928"/>
            <a:ext cx="2952328" cy="252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4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ZŠ </a:t>
            </a:r>
            <a:r>
              <a:rPr lang="cs-CZ" sz="28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Petlérská</a:t>
            </a: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Krátká</a:t>
            </a:r>
          </a:p>
          <a:p>
            <a:pPr marL="0" indent="0">
              <a:buNone/>
            </a:pPr>
            <a:endParaRPr lang="cs-CZ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800" dirty="0" smtClean="0"/>
              <a:t>Noc s Andersenem</a:t>
            </a:r>
          </a:p>
          <a:p>
            <a:endParaRPr lang="cs-CZ" sz="2800" dirty="0"/>
          </a:p>
          <a:p>
            <a:pPr marL="0" indent="0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122113"/>
            <a:ext cx="3072341" cy="230425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286000"/>
            <a:ext cx="2855979" cy="214198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2"/>
          <a:stretch/>
        </p:blipFill>
        <p:spPr>
          <a:xfrm>
            <a:off x="3738364" y="4149080"/>
            <a:ext cx="4369816" cy="233603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3" r="15725"/>
          <a:stretch/>
        </p:blipFill>
        <p:spPr>
          <a:xfrm>
            <a:off x="6747987" y="2286000"/>
            <a:ext cx="1662220" cy="16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9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ZŠ Krátká</a:t>
            </a:r>
          </a:p>
          <a:p>
            <a:pPr marL="0" indent="0">
              <a:buNone/>
            </a:pPr>
            <a:endParaRPr lang="cs-CZ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Účast 2 šestičlenných týmů v přírodovědné </a:t>
            </a:r>
            <a:r>
              <a:rPr lang="cs-CZ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soutěži Zlatý list </a:t>
            </a:r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13. a 16. místo</a:t>
            </a:r>
            <a:endParaRPr lang="cs-CZ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1" y="2764532"/>
            <a:ext cx="3552825" cy="2667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64532"/>
            <a:ext cx="35528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1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ZŠ </a:t>
            </a:r>
            <a:r>
              <a:rPr lang="cs-CZ" sz="28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Petlérská</a:t>
            </a:r>
            <a:endParaRPr lang="cs-CZ" sz="28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800" dirty="0" smtClean="0"/>
              <a:t>S pohádkou do školy</a:t>
            </a:r>
            <a:endParaRPr lang="cs-CZ" sz="2800" dirty="0"/>
          </a:p>
          <a:p>
            <a:endParaRPr lang="cs-CZ" sz="2800" dirty="0" smtClean="0"/>
          </a:p>
          <a:p>
            <a:endParaRPr lang="cs-CZ" sz="2800" dirty="0"/>
          </a:p>
          <a:p>
            <a:pPr marL="0" indent="0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348880"/>
            <a:ext cx="3696072" cy="277205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348880"/>
            <a:ext cx="3754760" cy="281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5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ZŠ </a:t>
            </a:r>
            <a:r>
              <a:rPr lang="cs-CZ" sz="28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Petlérská</a:t>
            </a:r>
            <a:endParaRPr lang="cs-CZ" sz="28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Jarní přehlídka tvořivosti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7" r="3410" b="9948"/>
          <a:stretch/>
        </p:blipFill>
        <p:spPr>
          <a:xfrm>
            <a:off x="755576" y="2359732"/>
            <a:ext cx="3728442" cy="20348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359732"/>
            <a:ext cx="2675789" cy="200684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67" b="23194"/>
          <a:stretch/>
        </p:blipFill>
        <p:spPr>
          <a:xfrm>
            <a:off x="2463378" y="4509120"/>
            <a:ext cx="4217243" cy="19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0" b="19374"/>
          <a:stretch/>
        </p:blipFill>
        <p:spPr>
          <a:xfrm>
            <a:off x="433586" y="1556792"/>
            <a:ext cx="5868144" cy="2305050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ZŠ </a:t>
            </a:r>
            <a:r>
              <a:rPr lang="cs-CZ" sz="28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Petlérská</a:t>
            </a:r>
            <a:endParaRPr lang="cs-CZ" sz="28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2800" dirty="0"/>
          </a:p>
          <a:p>
            <a:pPr marL="0" indent="0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003" y="2348880"/>
            <a:ext cx="2516800" cy="356887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2" b="17179"/>
          <a:stretch/>
        </p:blipFill>
        <p:spPr>
          <a:xfrm>
            <a:off x="829630" y="3717032"/>
            <a:ext cx="5076056" cy="263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8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Městský ústav sociálních služeb</a:t>
            </a: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28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Kaple</a:t>
            </a:r>
          </a:p>
          <a:p>
            <a:endParaRPr lang="cs-CZ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14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24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Centrální koupelna</a:t>
            </a:r>
          </a:p>
          <a:p>
            <a:pPr marL="0" indent="0">
              <a:buNone/>
            </a:pPr>
            <a:endParaRPr lang="cs-CZ" sz="24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r">
              <a:buNone/>
            </a:pPr>
            <a:endParaRPr lang="cs-CZ"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5"/>
          <a:stretch/>
        </p:blipFill>
        <p:spPr>
          <a:xfrm>
            <a:off x="1403647" y="4170884"/>
            <a:ext cx="2982085" cy="193697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29"/>
          <a:stretch/>
        </p:blipFill>
        <p:spPr>
          <a:xfrm>
            <a:off x="2979956" y="1628800"/>
            <a:ext cx="3184088" cy="181663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916" y="3817543"/>
            <a:ext cx="2890664" cy="216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2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Městský ústav sociálních služeb</a:t>
            </a: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2400" dirty="0" smtClean="0"/>
              <a:t>Dne </a:t>
            </a:r>
            <a:r>
              <a:rPr lang="cs-CZ" sz="2400" dirty="0"/>
              <a:t>7.3. 2018 proběhlo MDŽ za účasti pana </a:t>
            </a:r>
            <a:r>
              <a:rPr lang="cs-CZ" sz="2400" dirty="0" smtClean="0"/>
              <a:t>starosty</a:t>
            </a:r>
          </a:p>
          <a:p>
            <a:r>
              <a:rPr lang="cs-CZ" sz="2400" dirty="0" smtClean="0"/>
              <a:t>Dne </a:t>
            </a:r>
            <a:r>
              <a:rPr lang="cs-CZ" sz="2400" dirty="0"/>
              <a:t>16. 3. 2018 Josefovská za účasti pana </a:t>
            </a:r>
            <a:r>
              <a:rPr lang="cs-CZ" sz="2400" dirty="0" smtClean="0"/>
              <a:t>místostarosty</a:t>
            </a:r>
          </a:p>
          <a:p>
            <a:r>
              <a:rPr lang="cs-CZ" sz="2400" dirty="0" smtClean="0"/>
              <a:t>Dne </a:t>
            </a:r>
            <a:r>
              <a:rPr lang="cs-CZ" sz="2400" dirty="0"/>
              <a:t>22. 3. 2018 navštívili naši klienti kino </a:t>
            </a:r>
            <a:r>
              <a:rPr lang="cs-CZ" sz="2400" dirty="0" err="1"/>
              <a:t>Egerie</a:t>
            </a:r>
            <a:r>
              <a:rPr lang="cs-CZ" sz="2400" dirty="0"/>
              <a:t> - film Zoufalé ženy dělají zoufalé </a:t>
            </a:r>
            <a:r>
              <a:rPr lang="cs-CZ" sz="2400" dirty="0" smtClean="0"/>
              <a:t>věci</a:t>
            </a:r>
          </a:p>
          <a:p>
            <a:r>
              <a:rPr lang="cs-CZ" sz="2400" dirty="0" smtClean="0"/>
              <a:t>Dne </a:t>
            </a:r>
            <a:r>
              <a:rPr lang="cs-CZ" sz="2400" dirty="0"/>
              <a:t>27. 3. proběhl Velikonoční jarmark</a:t>
            </a:r>
            <a:endParaRPr lang="cs-CZ" sz="24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r">
              <a:buNone/>
            </a:pPr>
            <a:endParaRPr lang="cs-CZ"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4"/>
          <a:stretch/>
        </p:blipFill>
        <p:spPr>
          <a:xfrm>
            <a:off x="1259632" y="3891211"/>
            <a:ext cx="3419872" cy="223495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460" y="3915256"/>
            <a:ext cx="2915816" cy="21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0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Sbírka použitého ošacení</a:t>
            </a: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6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 spolupráci s Diakonií Broumov</a:t>
            </a:r>
          </a:p>
          <a:p>
            <a:pPr marL="0" indent="0">
              <a:buNone/>
            </a:pPr>
            <a:endParaRPr lang="cs-CZ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24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0000" indent="0">
              <a:buNone/>
            </a:pPr>
            <a:r>
              <a:rPr lang="cs-CZ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Všem děkujeme</a:t>
            </a:r>
            <a:endParaRPr lang="cs-CZ"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7"/>
          <a:stretch/>
        </p:blipFill>
        <p:spPr>
          <a:xfrm>
            <a:off x="4139952" y="2217972"/>
            <a:ext cx="3456384" cy="382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1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Ul. Pod Stadionem úprava chodníku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9"/>
          <a:stretch/>
        </p:blipFill>
        <p:spPr>
          <a:xfrm>
            <a:off x="824046" y="1412776"/>
            <a:ext cx="7495907" cy="472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0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B30D-6401-429F-85D6-0B60686ADF90}" type="datetime1">
              <a:rPr lang="cs-CZ" smtClean="0"/>
              <a:t>24.4.2018</a:t>
            </a:fld>
            <a:endParaRPr lang="cs-CZ" dirty="0"/>
          </a:p>
        </p:txBody>
      </p:sp>
      <p:sp>
        <p:nvSpPr>
          <p:cNvPr id="4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29523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místního hospodářství, </a:t>
            </a:r>
          </a:p>
          <a:p>
            <a:pPr marL="0" indent="0" algn="ctr"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dopravy a životního prostředí</a:t>
            </a:r>
          </a:p>
          <a:p>
            <a:pPr marL="0" indent="0" algn="ctr">
              <a:buNone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Stanislav Pechouš</a:t>
            </a:r>
          </a:p>
          <a:p>
            <a:pPr marL="0" indent="0" algn="ctr"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místní hospodářství</a:t>
            </a:r>
          </a:p>
        </p:txBody>
      </p:sp>
    </p:spTree>
    <p:extLst>
      <p:ext uri="{BB962C8B-B14F-4D97-AF65-F5344CB8AC3E}">
        <p14:creationId xmlns:p14="http://schemas.microsoft.com/office/powerpoint/2010/main" val="299795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U:\OMH\Ivča\Úřední dokumenty\Fotky\2018\ZM\2018-04-26\Altán III. - lázeňský park\IMG_20180313_1102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77"/>
          <a:stretch/>
        </p:blipFill>
        <p:spPr bwMode="auto">
          <a:xfrm>
            <a:off x="5148064" y="4263347"/>
            <a:ext cx="3504034" cy="217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1020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Oprava altánů v lázeňském parku</a:t>
            </a:r>
          </a:p>
          <a:p>
            <a:pPr marL="0" indent="0" algn="ctr">
              <a:buNone/>
            </a:pPr>
            <a:r>
              <a:rPr lang="cs-CZ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Dřevěný altán v zadní části parku</a:t>
            </a: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U:\OMH\Ivča\Úřední dokumenty\Fotky\2018\ZM\2018-04-26\Altán III. - lázeňský park\DSCF52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50"/>
          <a:stretch/>
        </p:blipFill>
        <p:spPr bwMode="auto">
          <a:xfrm>
            <a:off x="5148064" y="1844824"/>
            <a:ext cx="3504034" cy="218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U:\OMH\Ivča\Úřední dokumenty\Fotky\2018\ZM\2018-04-26\Altán III. - lázeňský park\lázeňský park - zadní altá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4" r="10230"/>
          <a:stretch/>
        </p:blipFill>
        <p:spPr bwMode="auto">
          <a:xfrm>
            <a:off x="451123" y="1844824"/>
            <a:ext cx="4524376" cy="459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19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Oprava altánů v lázeňském parku</a:t>
            </a:r>
          </a:p>
          <a:p>
            <a:pPr marL="0" indent="0" algn="ctr">
              <a:buNone/>
            </a:pPr>
            <a:r>
              <a:rPr lang="cs-CZ" sz="24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Zděný altán v přední části parku</a:t>
            </a:r>
            <a:endParaRPr lang="cs-CZ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5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9" name="Picture 5" descr="U:\OMH\Ivča\Úřední dokumenty\Fotky\2018\ZM\2018-04-26\lázeňský park-altán k opravě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3285720" cy="438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:\OMH\Ivča\Úřední dokumenty\Fotky\2018\ZM\2018-04-26\PA1801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0" t="19513" r="21527"/>
          <a:stretch/>
        </p:blipFill>
        <p:spPr bwMode="auto">
          <a:xfrm>
            <a:off x="457200" y="1844823"/>
            <a:ext cx="4238625" cy="441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:\OMH\Ivča\Úřední dokumenty\Fotky\2018\ZM\2018-04-26\Altán I. - lázeňský park\Po opravě 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t="9875" r="1"/>
          <a:stretch/>
        </p:blipFill>
        <p:spPr bwMode="auto">
          <a:xfrm>
            <a:off x="4968069" y="1844823"/>
            <a:ext cx="3718731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U:\OMH\Ivča\Úřední dokumenty\Fotky\2018\ZM\2018-04-26\Altán I. - lázeňský park\Po opravě 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560" y="4183936"/>
            <a:ext cx="3698240" cy="207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26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1020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Podpora kompostování</a:t>
            </a:r>
          </a:p>
        </p:txBody>
      </p:sp>
      <p:pic>
        <p:nvPicPr>
          <p:cNvPr id="1026" name="Picture 2" descr="U:\OMH\Ivča\Úřední dokumenty\Fotky\2018\ZM\2018-04-26\DSCN5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360" y="3356992"/>
            <a:ext cx="390144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U:\OMH\Ivča\Úřední dokumenty\Fotky\2018\ZM\2018-04-26\DSCN56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21" y="1583040"/>
            <a:ext cx="390144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93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1020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Předsezónní práce v zámeckém parku</a:t>
            </a:r>
          </a:p>
        </p:txBody>
      </p:sp>
      <p:pic>
        <p:nvPicPr>
          <p:cNvPr id="3075" name="Picture 3" descr="U:\OMH\Ivča\Úřední dokumenty\Fotky\2018\ZM\2018-04-26\IMG_20180418_1611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" b="6430"/>
          <a:stretch/>
        </p:blipFill>
        <p:spPr bwMode="auto">
          <a:xfrm>
            <a:off x="457200" y="2235534"/>
            <a:ext cx="4567618" cy="342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:\OMH\Ivča\Úřední dokumenty\Fotky\2018\ZM\2018-04-26\IMG_20180418_1618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7"/>
          <a:stretch/>
        </p:blipFill>
        <p:spPr bwMode="auto">
          <a:xfrm>
            <a:off x="5359102" y="1586687"/>
            <a:ext cx="3357761" cy="472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38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1020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Výměna sedáků na autobusových zastávkách</a:t>
            </a:r>
          </a:p>
        </p:txBody>
      </p:sp>
      <p:pic>
        <p:nvPicPr>
          <p:cNvPr id="4098" name="Picture 2" descr="U:\OMH\Ivča\Úřední dokumenty\Fotky\2018\Mobiliář\2018-03-19_aquapark-autobusová zastávka\IMG_20180319_125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38" y="1860028"/>
            <a:ext cx="3282962" cy="437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23" t="23866" r="5592" b="24887"/>
          <a:stretch/>
        </p:blipFill>
        <p:spPr bwMode="auto">
          <a:xfrm>
            <a:off x="428278" y="2356481"/>
            <a:ext cx="4682781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00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:\OMH\Ivča\Úřední dokumenty\Fotky\2018\ZM\2018-04-26\bod 5.-výjezd z Luční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/>
          <a:stretch/>
        </p:blipFill>
        <p:spPr bwMode="auto">
          <a:xfrm>
            <a:off x="457199" y="1499997"/>
            <a:ext cx="4709868" cy="262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1020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Kontrola dopravního značení</a:t>
            </a:r>
          </a:p>
        </p:txBody>
      </p:sp>
      <p:pic>
        <p:nvPicPr>
          <p:cNvPr id="8195" name="Picture 3" descr="U:\OMH\Ivča\Úřední dokumenty\Fotky\2018\ZM\2018-04-26\bod 5.-výjezd z ul. U Poto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117" y="3789040"/>
            <a:ext cx="4630683" cy="257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84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1020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Blokové čištění města</a:t>
            </a:r>
          </a:p>
        </p:txBody>
      </p:sp>
      <p:pic>
        <p:nvPicPr>
          <p:cNvPr id="7" name="Picture 4" descr="U:\OMH\Jana\Foto blokového čištění 2018\IMG_52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3"/>
          <a:stretch/>
        </p:blipFill>
        <p:spPr bwMode="auto">
          <a:xfrm>
            <a:off x="5004048" y="2106798"/>
            <a:ext cx="3682752" cy="355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U:\OMH\Jana\Foto blokového čištění 2018\IMG_49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3" b="29526"/>
          <a:stretch/>
        </p:blipFill>
        <p:spPr bwMode="auto">
          <a:xfrm>
            <a:off x="457200" y="1418920"/>
            <a:ext cx="4400550" cy="241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U:\OMH\Jana\Foto blokového čištění 2018\IMG_516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" r="3135" b="34223"/>
          <a:stretch/>
        </p:blipFill>
        <p:spPr bwMode="auto">
          <a:xfrm>
            <a:off x="456456" y="3933056"/>
            <a:ext cx="4400550" cy="241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69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1020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Blokové čištění města</a:t>
            </a:r>
          </a:p>
        </p:txBody>
      </p:sp>
      <p:pic>
        <p:nvPicPr>
          <p:cNvPr id="11" name="Picture 5" descr="U:\OMH\Jana\Foto blokového čištění 2018\IMG_5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29586"/>
            <a:ext cx="4559808" cy="341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U:\OMH\Jana\Foto blokového čištění 2018\IMG_5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992" y="2924944"/>
            <a:ext cx="4559808" cy="341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09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1020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Nátěr zastávek na autobusovém nádraží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6" t="27255" r="18401" b="23413"/>
          <a:stretch/>
        </p:blipFill>
        <p:spPr bwMode="auto">
          <a:xfrm>
            <a:off x="539552" y="1556792"/>
            <a:ext cx="4248472" cy="276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U:\OMH\Ivča\Úřední dokumenty\Fotky\2018\IMG_20180423_105605_HD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363" r="38269" b="12152"/>
          <a:stretch/>
        </p:blipFill>
        <p:spPr bwMode="auto">
          <a:xfrm>
            <a:off x="4438328" y="3632778"/>
            <a:ext cx="4248472" cy="276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41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ZUŠ J. Á. Komenského – venkovní žebříky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4" b="24861"/>
          <a:stretch/>
        </p:blipFill>
        <p:spPr>
          <a:xfrm>
            <a:off x="611560" y="1484784"/>
            <a:ext cx="3851031" cy="41529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4" b="19445"/>
          <a:stretch/>
        </p:blipFill>
        <p:spPr>
          <a:xfrm>
            <a:off x="4588371" y="1484784"/>
            <a:ext cx="3851031" cy="516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Zimní stadion – oprava kompresoru a čerpadla NH3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4824"/>
            <a:ext cx="5868144" cy="44011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21805" r="23437" b="18333"/>
          <a:stretch/>
        </p:blipFill>
        <p:spPr>
          <a:xfrm>
            <a:off x="5940152" y="1525098"/>
            <a:ext cx="280096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3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ZŠ Školní – oprava střechy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1"/>
          <a:stretch/>
        </p:blipFill>
        <p:spPr>
          <a:xfrm>
            <a:off x="826152" y="1556792"/>
            <a:ext cx="7491696" cy="40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4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24.4.2018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Čp. 10 ul. Zahradní – výměna oken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99" y="1718808"/>
            <a:ext cx="5696993" cy="427274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090" y="1412776"/>
            <a:ext cx="2211710" cy="294894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212976"/>
            <a:ext cx="2409732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3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2393</TotalTime>
  <Words>935</Words>
  <Application>Microsoft Office PowerPoint</Application>
  <PresentationFormat>Předvádění na obrazovce (4:3)</PresentationFormat>
  <Paragraphs>264</Paragraphs>
  <Slides>59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3</vt:i4>
      </vt:variant>
      <vt:variant>
        <vt:lpstr>Nadpisy snímků</vt:lpstr>
      </vt:variant>
      <vt:variant>
        <vt:i4>59</vt:i4>
      </vt:variant>
    </vt:vector>
  </HeadingPairs>
  <TitlesOfParts>
    <vt:vector size="62" baseType="lpstr">
      <vt:lpstr>Motiv systému Office</vt:lpstr>
      <vt:lpstr>1_Vlastní návrh</vt:lpstr>
      <vt:lpstr>Vlastní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Zásady pro poskytování dotací  z rozpočtu města Klášterce nad Ohří</dc:title>
  <dc:creator>Dlouhá Veronika, Ing.</dc:creator>
  <cp:lastModifiedBy>Dragomirová Ivana Ing.</cp:lastModifiedBy>
  <cp:revision>240</cp:revision>
  <cp:lastPrinted>2018-04-24T09:09:34Z</cp:lastPrinted>
  <dcterms:created xsi:type="dcterms:W3CDTF">2016-08-10T07:20:46Z</dcterms:created>
  <dcterms:modified xsi:type="dcterms:W3CDTF">2018-04-24T10:28:35Z</dcterms:modified>
</cp:coreProperties>
</file>