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  <p:sldMasterId id="2147483648" r:id="rId2"/>
  </p:sldMasterIdLst>
  <p:notesMasterIdLst>
    <p:notesMasterId r:id="rId39"/>
  </p:notesMasterIdLst>
  <p:handoutMasterIdLst>
    <p:handoutMasterId r:id="rId40"/>
  </p:handoutMasterIdLst>
  <p:sldIdLst>
    <p:sldId id="260" r:id="rId3"/>
    <p:sldId id="393" r:id="rId4"/>
    <p:sldId id="400" r:id="rId5"/>
    <p:sldId id="399" r:id="rId6"/>
    <p:sldId id="395" r:id="rId7"/>
    <p:sldId id="396" r:id="rId8"/>
    <p:sldId id="394" r:id="rId9"/>
    <p:sldId id="397" r:id="rId10"/>
    <p:sldId id="391" r:id="rId11"/>
    <p:sldId id="386" r:id="rId12"/>
    <p:sldId id="402" r:id="rId13"/>
    <p:sldId id="273" r:id="rId14"/>
    <p:sldId id="274" r:id="rId15"/>
    <p:sldId id="383" r:id="rId16"/>
    <p:sldId id="384" r:id="rId17"/>
    <p:sldId id="385" r:id="rId18"/>
    <p:sldId id="283" r:id="rId19"/>
    <p:sldId id="401" r:id="rId20"/>
    <p:sldId id="293" r:id="rId21"/>
    <p:sldId id="375" r:id="rId22"/>
    <p:sldId id="376" r:id="rId23"/>
    <p:sldId id="344" r:id="rId24"/>
    <p:sldId id="345" r:id="rId25"/>
    <p:sldId id="378" r:id="rId26"/>
    <p:sldId id="379" r:id="rId27"/>
    <p:sldId id="380" r:id="rId28"/>
    <p:sldId id="381" r:id="rId29"/>
    <p:sldId id="382" r:id="rId30"/>
    <p:sldId id="303" r:id="rId31"/>
    <p:sldId id="308" r:id="rId32"/>
    <p:sldId id="377" r:id="rId33"/>
    <p:sldId id="312" r:id="rId34"/>
    <p:sldId id="313" r:id="rId35"/>
    <p:sldId id="332" r:id="rId36"/>
    <p:sldId id="333" r:id="rId37"/>
    <p:sldId id="334" r:id="rId38"/>
  </p:sldIdLst>
  <p:sldSz cx="9144000" cy="5143500" type="screen16x9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F6F3570-0E8D-3044-8923-EC784FBB2B48}">
          <p14:sldIdLst>
            <p14:sldId id="260"/>
            <p14:sldId id="393"/>
            <p14:sldId id="400"/>
            <p14:sldId id="399"/>
            <p14:sldId id="395"/>
            <p14:sldId id="396"/>
            <p14:sldId id="394"/>
            <p14:sldId id="397"/>
            <p14:sldId id="391"/>
            <p14:sldId id="386"/>
            <p14:sldId id="402"/>
            <p14:sldId id="273"/>
            <p14:sldId id="274"/>
            <p14:sldId id="383"/>
            <p14:sldId id="384"/>
            <p14:sldId id="385"/>
            <p14:sldId id="283"/>
            <p14:sldId id="401"/>
            <p14:sldId id="293"/>
            <p14:sldId id="375"/>
            <p14:sldId id="376"/>
            <p14:sldId id="344"/>
            <p14:sldId id="345"/>
            <p14:sldId id="378"/>
            <p14:sldId id="379"/>
            <p14:sldId id="380"/>
            <p14:sldId id="381"/>
            <p14:sldId id="382"/>
            <p14:sldId id="303"/>
            <p14:sldId id="308"/>
            <p14:sldId id="377"/>
            <p14:sldId id="312"/>
            <p14:sldId id="313"/>
            <p14:sldId id="332"/>
            <p14:sldId id="333"/>
            <p14:sldId id="33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54B"/>
    <a:srgbClr val="E621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347" autoAdjust="0"/>
    <p:restoredTop sz="96327" autoAdjust="0"/>
  </p:normalViewPr>
  <p:slideViewPr>
    <p:cSldViewPr snapToGrid="0">
      <p:cViewPr varScale="1">
        <p:scale>
          <a:sx n="142" d="100"/>
          <a:sy n="142" d="100"/>
        </p:scale>
        <p:origin x="312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106" d="100"/>
          <a:sy n="106" d="100"/>
        </p:scale>
        <p:origin x="4096" y="176"/>
      </p:cViewPr>
      <p:guideLst>
        <p:guide orient="horz" pos="3224"/>
        <p:guide pos="2236"/>
      </p:guideLst>
    </p:cSldViewPr>
  </p:notesViewPr>
  <p:gridSpacing cx="360045" cy="36004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cs-CZ" dirty="0">
              <a:latin typeface="Verdana" panose="020B0604030504040204" pitchFamily="34" charset="0"/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122E6ADE-9E6E-4580-A84F-A016B71C361C}" type="datetimeFigureOut">
              <a:rPr lang="cs-CZ" smtClean="0">
                <a:latin typeface="Verdana" panose="020B0604030504040204" pitchFamily="34" charset="0"/>
              </a:rPr>
              <a:t>29.04.2025</a:t>
            </a:fld>
            <a:endParaRPr lang="cs-CZ" dirty="0">
              <a:latin typeface="Verdana" panose="020B0604030504040204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cs-CZ" dirty="0">
              <a:latin typeface="Verdana" panose="020B060403050404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8FAB6985-44AF-4C6C-93F0-61D7A05D4C52}" type="slidenum">
              <a:rPr lang="cs-CZ" smtClean="0">
                <a:latin typeface="Verdana" panose="020B0604030504040204" pitchFamily="34" charset="0"/>
              </a:rPr>
              <a:t>‹#›</a:t>
            </a:fld>
            <a:endParaRPr lang="cs-CZ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0050796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223" userDrawn="1">
          <p15:clr>
            <a:srgbClr val="F26B43"/>
          </p15:clr>
        </p15:guide>
        <p15:guide id="2" pos="2236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 b="0" i="0">
                <a:latin typeface="Verdana" panose="020B060403050404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 b="0" i="0">
                <a:latin typeface="Verdana" panose="020B0604030504040204" pitchFamily="34" charset="0"/>
              </a:defRPr>
            </a:lvl1pPr>
          </a:lstStyle>
          <a:p>
            <a:fld id="{84A2E166-AF91-4A2F-9351-1D0B31BEC70C}" type="datetimeFigureOut">
              <a:rPr lang="cs-CZ" smtClean="0"/>
              <a:pPr/>
              <a:t>29.04.2025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 b="0" i="0">
                <a:latin typeface="Verdana" panose="020B060403050404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 b="0" i="0">
                <a:latin typeface="Verdana" panose="020B0604030504040204" pitchFamily="34" charset="0"/>
              </a:defRPr>
            </a:lvl1pPr>
          </a:lstStyle>
          <a:p>
            <a:fld id="{38B3A3D8-E44F-4594-AFB7-B23F203CCBF7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9259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223" userDrawn="1">
          <p15:clr>
            <a:srgbClr val="F26B43"/>
          </p15:clr>
        </p15:guide>
        <p15:guide id="2" pos="2236" userDrawn="1">
          <p15:clr>
            <a:srgbClr val="F26B43"/>
          </p15:clr>
        </p15:guide>
      </p15:sldGuideLst>
    </p:ext>
  </p:extLst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7B02B1F9-DD89-31D7-C411-24B0D65438A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92500" y="342000"/>
            <a:ext cx="5183188" cy="7920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5100">
                <a:latin typeface="Kyselka Headline Hedline" pitchFamily="2" charset="77"/>
              </a:defRPr>
            </a:lvl1pPr>
          </a:lstStyle>
          <a:p>
            <a:pPr lvl="0"/>
            <a:r>
              <a:rPr lang="en-GB" dirty="0" err="1"/>
              <a:t>Nadpis</a:t>
            </a:r>
            <a:endParaRPr lang="cs-CZ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4B92AF3F-CCF9-BE54-01C7-6BC4C5E006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92500" y="957600"/>
            <a:ext cx="5183188" cy="792000"/>
          </a:xfrm>
          <a:prstGeom prst="rect">
            <a:avLst/>
          </a:prstGeom>
        </p:spPr>
        <p:txBody>
          <a:bodyPr lIns="0" tIns="0" rIns="0" bIns="0"/>
          <a:lstStyle>
            <a:lvl1pPr>
              <a:defRPr sz="5100">
                <a:latin typeface="Kyselka Headline Hedline" pitchFamily="2" charset="77"/>
              </a:defRPr>
            </a:lvl1pPr>
          </a:lstStyle>
          <a:p>
            <a:pPr lvl="0"/>
            <a:r>
              <a:rPr lang="en-GB" dirty="0" err="1"/>
              <a:t>maximálně</a:t>
            </a:r>
            <a:endParaRPr lang="cs-CZ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5B19E1DA-3134-5FF3-FEC9-2EAA0A11FEB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92500" y="1572224"/>
            <a:ext cx="5183188" cy="792000"/>
          </a:xfrm>
          <a:prstGeom prst="rect">
            <a:avLst/>
          </a:prstGeom>
        </p:spPr>
        <p:txBody>
          <a:bodyPr lIns="0" tIns="0" rIns="0" bIns="0"/>
          <a:lstStyle>
            <a:lvl1pPr>
              <a:defRPr sz="5100">
                <a:latin typeface="Kyselka Headline Hedline" pitchFamily="2" charset="77"/>
              </a:defRPr>
            </a:lvl1pPr>
          </a:lstStyle>
          <a:p>
            <a:pPr lvl="0"/>
            <a:r>
              <a:rPr lang="en-GB" dirty="0" err="1"/>
              <a:t>pět</a:t>
            </a:r>
            <a:endParaRPr lang="cs-CZ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69F2D1D9-D209-EED3-4B95-F58A8E9FED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92500" y="2188800"/>
            <a:ext cx="5183188" cy="792000"/>
          </a:xfrm>
          <a:prstGeom prst="rect">
            <a:avLst/>
          </a:prstGeom>
        </p:spPr>
        <p:txBody>
          <a:bodyPr lIns="0" tIns="0" rIns="0" bIns="0"/>
          <a:lstStyle>
            <a:lvl1pPr>
              <a:defRPr sz="5100">
                <a:latin typeface="Kyselka Headline Hedline" pitchFamily="2" charset="77"/>
              </a:defRPr>
            </a:lvl1pPr>
          </a:lstStyle>
          <a:p>
            <a:pPr lvl="0"/>
            <a:r>
              <a:rPr lang="cs-CZ" dirty="0"/>
              <a:t>řádků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0414D66E-20D8-0116-8AB1-B07FFC9372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92500" y="2804400"/>
            <a:ext cx="5183188" cy="792000"/>
          </a:xfrm>
          <a:prstGeom prst="rect">
            <a:avLst/>
          </a:prstGeom>
        </p:spPr>
        <p:txBody>
          <a:bodyPr lIns="0" tIns="0" rIns="0" bIns="0"/>
          <a:lstStyle>
            <a:lvl1pPr>
              <a:defRPr sz="5100">
                <a:latin typeface="Kyselka Headline Hedline" pitchFamily="2" charset="77"/>
              </a:defRPr>
            </a:lvl1pPr>
          </a:lstStyle>
          <a:p>
            <a:pPr lvl="0"/>
            <a:r>
              <a:rPr lang="en-GB" dirty="0" err="1"/>
              <a:t>textu</a:t>
            </a:r>
            <a:endParaRPr lang="cs-CZ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4F58FDC9-E2AB-C592-EFBF-77F90A579F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92500" y="4076844"/>
            <a:ext cx="5183188" cy="258619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b="1">
                <a:latin typeface="+mn-lt"/>
              </a:defRPr>
            </a:lvl1pPr>
          </a:lstStyle>
          <a:p>
            <a:pPr lvl="0"/>
            <a:r>
              <a:rPr lang="en-GB" dirty="0" err="1"/>
              <a:t>Jméno</a:t>
            </a:r>
            <a:r>
              <a:rPr lang="en-GB" dirty="0"/>
              <a:t> a </a:t>
            </a:r>
            <a:r>
              <a:rPr lang="en-GB" dirty="0" err="1"/>
              <a:t>příjmení</a:t>
            </a:r>
            <a:endParaRPr lang="en-GB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08D9E0C3-8BA4-C6BA-BB77-2A7963B0AD5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92500" y="4392071"/>
            <a:ext cx="5183188" cy="258619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b="0">
                <a:latin typeface="+mn-lt"/>
              </a:defRPr>
            </a:lvl1pPr>
          </a:lstStyle>
          <a:p>
            <a:pPr lvl="0"/>
            <a:r>
              <a:rPr lang="en-GB" dirty="0" err="1"/>
              <a:t>pozice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53338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3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543D5B-30E2-7B24-7764-6EA943FAB3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5435600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2 řádky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DA10C0A5-79F1-0788-1869-006A710CBD7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586" y="1310958"/>
            <a:ext cx="5413374" cy="1157922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max</a:t>
            </a:r>
          </a:p>
          <a:p>
            <a:pPr lvl="0"/>
            <a:r>
              <a:rPr lang="cs-CZ" dirty="0"/>
              <a:t>4</a:t>
            </a:r>
          </a:p>
          <a:p>
            <a:pPr lvl="0"/>
            <a:r>
              <a:rPr lang="cs-CZ" dirty="0"/>
              <a:t>řádky</a:t>
            </a:r>
          </a:p>
        </p:txBody>
      </p:sp>
      <p:sp>
        <p:nvSpPr>
          <p:cNvPr id="8" name="Zástupný symbol pro obsah 3">
            <a:extLst>
              <a:ext uri="{FF2B5EF4-FFF2-40B4-BE49-F238E27FC236}">
                <a16:creationId xmlns:a16="http://schemas.microsoft.com/office/drawing/2014/main" id="{AD141978-DB7A-D59A-3DB9-BF0E348D86EA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119813" y="2679700"/>
            <a:ext cx="2555875" cy="197961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9" name="Zástupný symbol pro obsah 3">
            <a:extLst>
              <a:ext uri="{FF2B5EF4-FFF2-40B4-BE49-F238E27FC236}">
                <a16:creationId xmlns:a16="http://schemas.microsoft.com/office/drawing/2014/main" id="{9C4F3EAF-B5B1-3999-BE16-6092B3DF4753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68313" y="2679700"/>
            <a:ext cx="2555875" cy="197961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10" name="Zástupný symbol pro obsah 3">
            <a:extLst>
              <a:ext uri="{FF2B5EF4-FFF2-40B4-BE49-F238E27FC236}">
                <a16:creationId xmlns:a16="http://schemas.microsoft.com/office/drawing/2014/main" id="{E03B817D-A0A9-94B8-7CBC-79BA010BC43A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3263582" y="2679700"/>
            <a:ext cx="2640331" cy="197961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72796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3719" userDrawn="1">
          <p15:clr>
            <a:srgbClr val="FBAE40"/>
          </p15:clr>
        </p15:guide>
        <p15:guide id="5" pos="3855" userDrawn="1">
          <p15:clr>
            <a:srgbClr val="FBAE40"/>
          </p15:clr>
        </p15:guide>
        <p15:guide id="6" orient="horz" pos="1688" userDrawn="1">
          <p15:clr>
            <a:srgbClr val="FBAE40"/>
          </p15:clr>
        </p15:guide>
        <p15:guide id="7" pos="2041" userDrawn="1">
          <p15:clr>
            <a:srgbClr val="FBAE40"/>
          </p15:clr>
        </p15:guide>
        <p15:guide id="8" pos="1905" userDrawn="1">
          <p15:clr>
            <a:srgbClr val="FBAE40"/>
          </p15:clr>
        </p15:guide>
        <p15:guide id="9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Zástupný symbol pro obsah 3">
            <a:extLst>
              <a:ext uri="{FF2B5EF4-FFF2-40B4-BE49-F238E27FC236}">
                <a16:creationId xmlns:a16="http://schemas.microsoft.com/office/drawing/2014/main" id="{92661875-53A6-A83E-9438-BA99879C886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68313" y="2103438"/>
            <a:ext cx="3995737" cy="25558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19" name="Zástupný symbol pro obsah 3">
            <a:extLst>
              <a:ext uri="{FF2B5EF4-FFF2-40B4-BE49-F238E27FC236}">
                <a16:creationId xmlns:a16="http://schemas.microsoft.com/office/drawing/2014/main" id="{C3F09CF0-26FB-01BE-182B-36ED4F5FB45E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79950" y="2103438"/>
            <a:ext cx="3995739" cy="25558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20" name="Nadpis 1">
            <a:extLst>
              <a:ext uri="{FF2B5EF4-FFF2-40B4-BE49-F238E27FC236}">
                <a16:creationId xmlns:a16="http://schemas.microsoft.com/office/drawing/2014/main" id="{7DEB1EF6-1D6C-2723-C607-F11967A90B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99573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2 řádky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F14FFE75-5864-630F-AE65-493FD692A2B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9586" y="1310958"/>
            <a:ext cx="8186102" cy="578802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2 řádky</a:t>
            </a:r>
          </a:p>
        </p:txBody>
      </p:sp>
    </p:spTree>
    <p:extLst>
      <p:ext uri="{BB962C8B-B14F-4D97-AF65-F5344CB8AC3E}">
        <p14:creationId xmlns:p14="http://schemas.microsoft.com/office/powerpoint/2010/main" val="25207774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1325" userDrawn="1">
          <p15:clr>
            <a:srgbClr val="FBAE40"/>
          </p15:clr>
        </p15:guide>
        <p15:guide id="4" pos="2948" userDrawn="1">
          <p15:clr>
            <a:srgbClr val="FBAE40"/>
          </p15:clr>
        </p15:guide>
        <p15:guide id="5" pos="281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ástupný symbol pro obsah 3">
            <a:extLst>
              <a:ext uri="{FF2B5EF4-FFF2-40B4-BE49-F238E27FC236}">
                <a16:creationId xmlns:a16="http://schemas.microsoft.com/office/drawing/2014/main" id="{C3F09CF0-26FB-01BE-182B-36ED4F5FB45E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3708400" y="1311275"/>
            <a:ext cx="4967288" cy="26289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5334DB6-E929-D419-D302-7A5F8AFA8E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02418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max 2 řádky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6B06B1D1-40D1-536E-6C7D-3CC45B0E98A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08400" y="4080511"/>
            <a:ext cx="4967288" cy="578802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2 řádky</a:t>
            </a:r>
          </a:p>
        </p:txBody>
      </p:sp>
    </p:spTree>
    <p:extLst>
      <p:ext uri="{BB962C8B-B14F-4D97-AF65-F5344CB8AC3E}">
        <p14:creationId xmlns:p14="http://schemas.microsoft.com/office/powerpoint/2010/main" val="38871923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826" userDrawn="1">
          <p15:clr>
            <a:srgbClr val="FBAE40"/>
          </p15:clr>
        </p15:guide>
        <p15:guide id="6" orient="horz" pos="2482" userDrawn="1">
          <p15:clr>
            <a:srgbClr val="FBAE40"/>
          </p15:clr>
        </p15:guide>
        <p15:guide id="7" pos="2200" userDrawn="1">
          <p15:clr>
            <a:srgbClr val="FBAE40"/>
          </p15:clr>
        </p15:guide>
        <p15:guide id="8" pos="2336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Zástupný symbol pro obsah 2">
            <a:extLst>
              <a:ext uri="{FF2B5EF4-FFF2-40B4-BE49-F238E27FC236}">
                <a16:creationId xmlns:a16="http://schemas.microsoft.com/office/drawing/2014/main" id="{6E48E393-8974-F35B-3605-73F102BC5C80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8313" y="895986"/>
            <a:ext cx="5404167" cy="281275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System Font Regular"/>
              <a:buNone/>
              <a:defRPr sz="2000" b="1" i="0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/>
              <a:t>Subhealine</a:t>
            </a:r>
            <a:r>
              <a:rPr lang="cs-CZ" dirty="0"/>
              <a:t> 1 řádek</a:t>
            </a: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ED9CFCF6-ECEA-BBBE-415F-857903E7BE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5394007" cy="316532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r>
              <a:rPr lang="cs-CZ" dirty="0"/>
              <a:t> 1 řádek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458875-2961-E5D0-FC7B-ADF83A4122D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8313" y="1296988"/>
            <a:ext cx="3995737" cy="3362325"/>
          </a:xfrm>
          <a:prstGeom prst="rect">
            <a:avLst/>
          </a:prstGeom>
        </p:spPr>
        <p:txBody>
          <a:bodyPr lIns="0" tIns="0" rIns="0" bIns="0"/>
          <a:lstStyle>
            <a:lvl1pPr marL="198900" indent="-198900">
              <a:spcBef>
                <a:spcPts val="0"/>
              </a:spcBef>
              <a:buClr>
                <a:srgbClr val="00554B"/>
              </a:buClr>
              <a:buFont typeface="System Font Regular"/>
              <a:buChar char="—"/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 odrážky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8D8D315A-DC20-FCBF-2F55-4FAB92A03A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79950" y="1296988"/>
            <a:ext cx="3995738" cy="3362325"/>
          </a:xfrm>
          <a:prstGeom prst="rect">
            <a:avLst/>
          </a:prstGeom>
        </p:spPr>
        <p:txBody>
          <a:bodyPr lIns="0" tIns="0" rIns="0" bIns="0"/>
          <a:lstStyle>
            <a:lvl1pPr marL="198900" indent="-198900">
              <a:spcBef>
                <a:spcPts val="0"/>
              </a:spcBef>
              <a:buClr>
                <a:srgbClr val="00554B"/>
              </a:buClr>
              <a:buFont typeface="System Font Regular"/>
              <a:buChar char="—"/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 odrážky</a:t>
            </a:r>
          </a:p>
        </p:txBody>
      </p:sp>
    </p:spTree>
    <p:extLst>
      <p:ext uri="{BB962C8B-B14F-4D97-AF65-F5344CB8AC3E}">
        <p14:creationId xmlns:p14="http://schemas.microsoft.com/office/powerpoint/2010/main" val="5044078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12" userDrawn="1">
          <p15:clr>
            <a:srgbClr val="FBAE40"/>
          </p15:clr>
        </p15:guide>
        <p15:guide id="3" pos="2948" userDrawn="1">
          <p15:clr>
            <a:srgbClr val="FBAE40"/>
          </p15:clr>
        </p15:guide>
        <p15:guide id="4" orient="horz" pos="849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ástupný symbol pro obsah 3">
            <a:extLst>
              <a:ext uri="{FF2B5EF4-FFF2-40B4-BE49-F238E27FC236}">
                <a16:creationId xmlns:a16="http://schemas.microsoft.com/office/drawing/2014/main" id="{C3F09CF0-26FB-01BE-182B-36ED4F5FB45E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3671887" y="1311275"/>
            <a:ext cx="5003801" cy="3348038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9AD6DF5-E3B3-48C0-2F3A-32C49A074B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02418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max 2 řádky</a:t>
            </a:r>
          </a:p>
        </p:txBody>
      </p:sp>
    </p:spTree>
    <p:extLst>
      <p:ext uri="{BB962C8B-B14F-4D97-AF65-F5344CB8AC3E}">
        <p14:creationId xmlns:p14="http://schemas.microsoft.com/office/powerpoint/2010/main" val="15445392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826" userDrawn="1">
          <p15:clr>
            <a:srgbClr val="FBAE40"/>
          </p15:clr>
        </p15:guide>
        <p15:guide id="7" pos="2313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ástupný symbol pro obsah 3">
            <a:extLst>
              <a:ext uri="{FF2B5EF4-FFF2-40B4-BE49-F238E27FC236}">
                <a16:creationId xmlns:a16="http://schemas.microsoft.com/office/drawing/2014/main" id="{C3F09CF0-26FB-01BE-182B-36ED4F5FB45E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5651501" y="1311276"/>
            <a:ext cx="3024187" cy="3348038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23324E7-A451-EFB6-4999-1071901DDBBF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68312" y="4488156"/>
            <a:ext cx="3995737" cy="215924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Popiska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F51EB6B4-13A5-4185-5B18-A42450358E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02418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max 2 řádky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2B6B804D-7907-DFF8-DC41-96FC18CD829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8313" y="1250314"/>
            <a:ext cx="3995737" cy="3050223"/>
          </a:xfrm>
          <a:prstGeom prst="rect">
            <a:avLst/>
          </a:prstGeom>
        </p:spPr>
        <p:txBody>
          <a:bodyPr lIns="0" tIns="0" rIns="0" bIns="0"/>
          <a:lstStyle>
            <a:lvl1pPr marL="198900" indent="-198900">
              <a:spcBef>
                <a:spcPts val="0"/>
              </a:spcBef>
              <a:buClr>
                <a:srgbClr val="00554B"/>
              </a:buClr>
              <a:buFont typeface="System Font Regular"/>
              <a:buChar char="—"/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 odrážky</a:t>
            </a:r>
          </a:p>
        </p:txBody>
      </p:sp>
    </p:spTree>
    <p:extLst>
      <p:ext uri="{BB962C8B-B14F-4D97-AF65-F5344CB8AC3E}">
        <p14:creationId xmlns:p14="http://schemas.microsoft.com/office/powerpoint/2010/main" val="142273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826" userDrawn="1">
          <p15:clr>
            <a:srgbClr val="FBAE40"/>
          </p15:clr>
        </p15:guide>
        <p15:guide id="5" pos="2812" userDrawn="1">
          <p15:clr>
            <a:srgbClr val="FBAE40"/>
          </p15:clr>
        </p15:guide>
        <p15:guide id="6" pos="2948" userDrawn="1">
          <p15:clr>
            <a:srgbClr val="FBAE40"/>
          </p15:clr>
        </p15:guide>
        <p15:guide id="7" orient="horz" pos="2822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pro obsah 3">
            <a:extLst>
              <a:ext uri="{FF2B5EF4-FFF2-40B4-BE49-F238E27FC236}">
                <a16:creationId xmlns:a16="http://schemas.microsoft.com/office/drawing/2014/main" id="{F524BD77-476B-151D-A5B3-272B644544B6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8313" y="2103438"/>
            <a:ext cx="8207375" cy="25558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Foto/tabulka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2DE5BC3-0A57-8FE5-B70B-7ECFBE4E22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99573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2 řádky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0A201845-CFD7-61FC-F149-96BB48B2BF2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9586" y="1310958"/>
            <a:ext cx="8186102" cy="578802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2 řádky</a:t>
            </a:r>
          </a:p>
        </p:txBody>
      </p:sp>
    </p:spTree>
    <p:extLst>
      <p:ext uri="{BB962C8B-B14F-4D97-AF65-F5344CB8AC3E}">
        <p14:creationId xmlns:p14="http://schemas.microsoft.com/office/powerpoint/2010/main" val="28440745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5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931B4DB1-3C2E-DFEE-05C6-934CD9DC5B49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8313" y="895986"/>
            <a:ext cx="3995737" cy="281275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System Font Regular"/>
              <a:buNone/>
              <a:defRPr sz="2000" b="1" i="0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/>
              <a:t>Subhealine</a:t>
            </a:r>
            <a:r>
              <a:rPr lang="cs-CZ" dirty="0"/>
              <a:t> 1 řádek</a:t>
            </a:r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49F746D9-BB6C-DEB0-84EF-B7D84D606C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5394007" cy="316532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r>
              <a:rPr lang="cs-CZ" dirty="0"/>
              <a:t> 1 řádek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1A4BF6F1-063A-12D2-149B-96F455A7AB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8313" y="1296988"/>
            <a:ext cx="3995737" cy="3362325"/>
          </a:xfrm>
          <a:prstGeom prst="rect">
            <a:avLst/>
          </a:prstGeom>
        </p:spPr>
        <p:txBody>
          <a:bodyPr lIns="0" tIns="0" rIns="0" bIns="0"/>
          <a:lstStyle>
            <a:lvl1pPr marL="198900" indent="-198900">
              <a:spcBef>
                <a:spcPts val="0"/>
              </a:spcBef>
              <a:buClr>
                <a:srgbClr val="00554B"/>
              </a:buClr>
              <a:buFont typeface="System Font Regular"/>
              <a:buChar char="—"/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 odrážky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36DE297-6668-8CDE-706B-DF26C425C48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79950" y="1296988"/>
            <a:ext cx="3995738" cy="3362325"/>
          </a:xfrm>
          <a:prstGeom prst="rect">
            <a:avLst/>
          </a:prstGeom>
        </p:spPr>
        <p:txBody>
          <a:bodyPr lIns="0" tIns="0" rIns="0" bIns="0"/>
          <a:lstStyle>
            <a:lvl1pPr marL="198900" indent="-198900">
              <a:spcBef>
                <a:spcPts val="0"/>
              </a:spcBef>
              <a:buClr>
                <a:srgbClr val="00554B"/>
              </a:buClr>
              <a:buFont typeface="System Font Regular"/>
              <a:buChar char="—"/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 odrážky</a:t>
            </a:r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B445B135-9C4A-7260-60F1-4FD85DD1D1F9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4679950" y="895986"/>
            <a:ext cx="3995737" cy="281275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System Font Regular"/>
              <a:buNone/>
              <a:defRPr sz="2000" b="1" i="0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/>
              <a:t>Subhealine</a:t>
            </a:r>
            <a:r>
              <a:rPr lang="cs-CZ" dirty="0"/>
              <a:t> 1 řádek</a:t>
            </a:r>
          </a:p>
        </p:txBody>
      </p:sp>
    </p:spTree>
    <p:extLst>
      <p:ext uri="{BB962C8B-B14F-4D97-AF65-F5344CB8AC3E}">
        <p14:creationId xmlns:p14="http://schemas.microsoft.com/office/powerpoint/2010/main" val="2403402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12" userDrawn="1">
          <p15:clr>
            <a:srgbClr val="FBAE40"/>
          </p15:clr>
        </p15:guide>
        <p15:guide id="3" pos="2948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3">
            <a:extLst>
              <a:ext uri="{FF2B5EF4-FFF2-40B4-BE49-F238E27FC236}">
                <a16:creationId xmlns:a16="http://schemas.microsoft.com/office/drawing/2014/main" id="{40D3BF3F-FA6E-31BE-AC10-1E3919C8F100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8314" y="2679700"/>
            <a:ext cx="3995736" cy="197961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6" name="Zástupný symbol pro obsah 3">
            <a:extLst>
              <a:ext uri="{FF2B5EF4-FFF2-40B4-BE49-F238E27FC236}">
                <a16:creationId xmlns:a16="http://schemas.microsoft.com/office/drawing/2014/main" id="{673F1966-97F4-0F13-D545-5B5C80073455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679951" y="2679700"/>
            <a:ext cx="3995738" cy="197961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7543D5B-30E2-7B24-7764-6EA943FAB3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99573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2 řádky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DA10C0A5-79F1-0788-1869-006A710CBD7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586" y="1310958"/>
            <a:ext cx="8186102" cy="1157922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max</a:t>
            </a:r>
          </a:p>
          <a:p>
            <a:pPr lvl="0"/>
            <a:r>
              <a:rPr lang="cs-CZ" dirty="0"/>
              <a:t>4</a:t>
            </a:r>
          </a:p>
          <a:p>
            <a:pPr lvl="0"/>
            <a:r>
              <a:rPr lang="cs-CZ" dirty="0"/>
              <a:t>řádky</a:t>
            </a:r>
          </a:p>
        </p:txBody>
      </p:sp>
    </p:spTree>
    <p:extLst>
      <p:ext uri="{BB962C8B-B14F-4D97-AF65-F5344CB8AC3E}">
        <p14:creationId xmlns:p14="http://schemas.microsoft.com/office/powerpoint/2010/main" val="2878130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2948" userDrawn="1">
          <p15:clr>
            <a:srgbClr val="FBAE40"/>
          </p15:clr>
        </p15:guide>
        <p15:guide id="5" pos="2812" userDrawn="1">
          <p15:clr>
            <a:srgbClr val="FBAE40"/>
          </p15:clr>
        </p15:guide>
        <p15:guide id="6" orient="horz" pos="1688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2.jpg"/><Relationship Id="rId5" Type="http://schemas.openxmlformats.org/officeDocument/2006/relationships/slideLayout" Target="../slideLayouts/slideLayout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8440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b="0" i="0" kern="1200">
          <a:solidFill>
            <a:schemeClr val="bg1"/>
          </a:solidFill>
          <a:latin typeface="Kyselka Headline Hedline" pitchFamily="2" charset="77"/>
          <a:ea typeface="+mj-ea"/>
          <a:cs typeface="+mj-cs"/>
        </a:defRPr>
      </a:lvl1pPr>
    </p:titleStyle>
    <p:bodyStyle>
      <a:lvl1pPr marL="3175" indent="0" algn="l" defTabSz="5971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tabLst/>
        <a:defRPr lang="en-GB" sz="2400" b="0" i="0" kern="1200" dirty="0" smtClean="0">
          <a:solidFill>
            <a:schemeClr val="bg1"/>
          </a:solidFill>
          <a:latin typeface="+mn-lt"/>
          <a:ea typeface="+mn-ea"/>
          <a:cs typeface="+mn-cs"/>
        </a:defRPr>
      </a:lvl1pPr>
      <a:lvl2pPr marL="3175" indent="0" algn="l" defTabSz="5971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tabLst/>
        <a:defRPr lang="en-GB" sz="2400" b="1" i="0" kern="1200" dirty="0" smtClean="0">
          <a:solidFill>
            <a:schemeClr val="bg1"/>
          </a:solidFill>
          <a:latin typeface="+mn-lt"/>
          <a:ea typeface="+mn-ea"/>
          <a:cs typeface="+mn-cs"/>
        </a:defRPr>
      </a:lvl2pPr>
      <a:lvl3pPr marL="3175" indent="0" algn="l" defTabSz="5971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tabLst/>
        <a:defRPr lang="en-GB" sz="2400" b="0" i="0" kern="1200" dirty="0" smtClean="0">
          <a:solidFill>
            <a:schemeClr val="bg1"/>
          </a:solidFill>
          <a:latin typeface="+mn-lt"/>
          <a:ea typeface="+mn-ea"/>
          <a:cs typeface="+mn-cs"/>
        </a:defRPr>
      </a:lvl3pPr>
      <a:lvl4pPr marL="3175" indent="0" algn="l" defTabSz="5971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tabLst/>
        <a:defRPr lang="en-GB" sz="2400" b="0" i="0" kern="1200" dirty="0" smtClean="0">
          <a:solidFill>
            <a:schemeClr val="bg1"/>
          </a:solidFill>
          <a:latin typeface="+mn-lt"/>
          <a:ea typeface="+mn-ea"/>
          <a:cs typeface="+mn-cs"/>
        </a:defRPr>
      </a:lvl4pPr>
      <a:lvl5pPr marL="352425" indent="-342900" algn="l" defTabSz="597150" rtl="0" eaLnBrk="1" latinLnBrk="0" hangingPunct="1">
        <a:lnSpc>
          <a:spcPct val="100000"/>
        </a:lnSpc>
        <a:spcBef>
          <a:spcPts val="0"/>
        </a:spcBef>
        <a:buClr>
          <a:schemeClr val="bg1"/>
        </a:buClr>
        <a:buFont typeface="System Font Regular"/>
        <a:buChar char="—"/>
        <a:tabLst/>
        <a:defRPr lang="cs-CZ" sz="2400" b="0" i="0" kern="1200" dirty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00" userDrawn="1">
          <p15:clr>
            <a:srgbClr val="F26B43"/>
          </p15:clr>
        </p15:guide>
        <p15:guide id="2" orient="horz" pos="305" userDrawn="1">
          <p15:clr>
            <a:srgbClr val="F26B43"/>
          </p15:clr>
        </p15:guide>
        <p15:guide id="3" pos="5465" userDrawn="1">
          <p15:clr>
            <a:srgbClr val="F26B43"/>
          </p15:clr>
        </p15:guide>
        <p15:guide id="4" orient="horz" pos="2935" userDrawn="1">
          <p15:clr>
            <a:srgbClr val="F26B43"/>
          </p15:clr>
        </p15:guide>
        <p15:guide id="5" pos="295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559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4" r:id="rId2"/>
    <p:sldLayoutId id="2147483665" r:id="rId3"/>
    <p:sldLayoutId id="2147483666" r:id="rId4"/>
    <p:sldLayoutId id="2147483659" r:id="rId5"/>
    <p:sldLayoutId id="2147483652" r:id="rId6"/>
    <p:sldLayoutId id="2147483661" r:id="rId7"/>
    <p:sldLayoutId id="2147483662" r:id="rId8"/>
    <p:sldLayoutId id="2147483667" r:id="rId9"/>
  </p:sldLayoutIdLst>
  <p:txStyles>
    <p:titleStyle>
      <a:lvl1pPr algn="l" defTabSz="914400" rtl="0" eaLnBrk="1" latinLnBrk="0" hangingPunct="1">
        <a:spcBef>
          <a:spcPct val="0"/>
        </a:spcBef>
        <a:buNone/>
        <a:defRPr sz="5100" kern="1200">
          <a:solidFill>
            <a:schemeClr val="bg1"/>
          </a:solidFill>
          <a:latin typeface="Kyselka Headline Hedline" pitchFamily="2" charset="77"/>
          <a:ea typeface="Verdana" pitchFamily="34" charset="0"/>
          <a:cs typeface="Verdana" pitchFamily="34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2400" b="0" i="0" kern="1200">
          <a:solidFill>
            <a:srgbClr val="E6215A"/>
          </a:solidFill>
          <a:latin typeface="Verdana" panose="020B0604030504040204" pitchFamily="34" charset="0"/>
          <a:ea typeface="Verdana" pitchFamily="34" charset="0"/>
          <a:cs typeface="Verdana" pitchFamily="34" charset="0"/>
        </a:defRPr>
      </a:lvl1pPr>
      <a:lvl2pPr marL="4572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b="0" i="0" kern="1200">
          <a:solidFill>
            <a:srgbClr val="00554B"/>
          </a:solidFill>
          <a:latin typeface="Verdana" panose="020B0604030504040204" pitchFamily="34" charset="0"/>
          <a:ea typeface="Verdana" pitchFamily="34" charset="0"/>
          <a:cs typeface="Verdana" pitchFamily="34" charset="0"/>
        </a:defRPr>
      </a:lvl2pPr>
      <a:lvl3pPr marL="9144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b="0" i="0" kern="1200">
          <a:solidFill>
            <a:srgbClr val="00554B"/>
          </a:solidFill>
          <a:latin typeface="Verdana" panose="020B0604030504040204" pitchFamily="34" charset="0"/>
          <a:ea typeface="Verdana" pitchFamily="34" charset="0"/>
          <a:cs typeface="Verdan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00554B"/>
        </a:buClr>
        <a:buFont typeface="System Font Regular"/>
        <a:buChar char="—"/>
        <a:defRPr sz="2000" b="0" i="0" kern="1200">
          <a:solidFill>
            <a:srgbClr val="00554B"/>
          </a:solidFill>
          <a:latin typeface="Verdana" panose="020B0604030504040204" pitchFamily="34" charset="0"/>
          <a:ea typeface="Verdana" pitchFamily="34" charset="0"/>
          <a:cs typeface="Verdana" pitchFamily="34" charset="0"/>
        </a:defRPr>
      </a:lvl4pPr>
      <a:lvl5pPr marL="1828800" indent="0" algn="l" defTabSz="914400" rtl="0" eaLnBrk="1" latinLnBrk="0" hangingPunct="1">
        <a:spcBef>
          <a:spcPct val="20000"/>
        </a:spcBef>
        <a:buFont typeface="Arial" pitchFamily="34" charset="0"/>
        <a:buNone/>
        <a:defRPr sz="1600" b="0" i="0" kern="1200">
          <a:solidFill>
            <a:schemeClr val="tx1"/>
          </a:solidFill>
          <a:latin typeface="Verdana" panose="020B0604030504040204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295">
          <p15:clr>
            <a:srgbClr val="F26B43"/>
          </p15:clr>
        </p15:guide>
        <p15:guide id="3" pos="5465">
          <p15:clr>
            <a:srgbClr val="F26B43"/>
          </p15:clr>
        </p15:guide>
        <p15:guide id="4" orient="horz" pos="305">
          <p15:clr>
            <a:srgbClr val="F26B43"/>
          </p15:clr>
        </p15:guide>
        <p15:guide id="5" orient="horz" pos="293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FE9C100-7D5B-A5F8-2BA6-4A7F19A71D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Odbor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9AB97706-7943-7361-D67A-FBC9B77C87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výstavby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E4A1E118-AFE9-6CF3-571C-02956D6CB0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a rozvoje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2B3BC6DC-B6F8-CC29-9EC7-4591EADC7A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/>
              <a:t>města</a:t>
            </a: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4417F2B2-7E3F-D1FD-2734-9638201A7D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Mgr. Vojtěch Marvan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047E998F-7CF5-9165-F522-02AE023A8C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dirty="0"/>
              <a:t>radní pro investice</a:t>
            </a:r>
          </a:p>
        </p:txBody>
      </p:sp>
    </p:spTree>
    <p:extLst>
      <p:ext uri="{BB962C8B-B14F-4D97-AF65-F5344CB8AC3E}">
        <p14:creationId xmlns:p14="http://schemas.microsoft.com/office/powerpoint/2010/main" val="38746735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DA6D6-7C78-F514-F9D4-333A1A9D6B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8018DB1-196A-5AF4-0EFD-BC00E1B2D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Park „STŘED“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F09DB46-73A2-FE85-5856-7D4A5D376A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SILNICE TOPOLANY a.s.</a:t>
            </a:r>
          </a:p>
          <a:p>
            <a:r>
              <a:rPr lang="cs-CZ" dirty="0"/>
              <a:t>3.278.417 Kč vč. DPH</a:t>
            </a:r>
          </a:p>
        </p:txBody>
      </p:sp>
      <p:pic>
        <p:nvPicPr>
          <p:cNvPr id="4" name="Obrázek 3" descr="Obsah obrázku venku, tráva, obloha, hora&#10;&#10;Obsah vygenerovaný umělou inteligencí může být nesprávný.">
            <a:extLst>
              <a:ext uri="{FF2B5EF4-FFF2-40B4-BE49-F238E27FC236}">
                <a16:creationId xmlns:a16="http://schemas.microsoft.com/office/drawing/2014/main" id="{7E15CADB-1BA8-DE99-C9AB-BE2F6708FE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687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4210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823E8-3810-ACF6-1B7A-35F564A7DC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85D1C6-7849-C232-E978-45289CDFE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Rekonstrukce ul. Nad Tunýlkem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A65BAFC-F1D5-577B-FCD5-C52A98BDCC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fr-FR" dirty="0"/>
              <a:t>Lama Construction s.r.o.</a:t>
            </a:r>
            <a:endParaRPr lang="cs-CZ" dirty="0"/>
          </a:p>
          <a:p>
            <a:r>
              <a:rPr lang="cs-CZ" dirty="0"/>
              <a:t>5.345.916 Kč vč. DPH</a:t>
            </a:r>
          </a:p>
        </p:txBody>
      </p:sp>
      <p:pic>
        <p:nvPicPr>
          <p:cNvPr id="3" name="Obrázek 2" descr="Obsah obrázku venku, obloha, mrak, strom&#10;&#10;Obsah vygenerovaný umělou inteligencí může být nesprávný.">
            <a:extLst>
              <a:ext uri="{FF2B5EF4-FFF2-40B4-BE49-F238E27FC236}">
                <a16:creationId xmlns:a16="http://schemas.microsoft.com/office/drawing/2014/main" id="{F87769DB-6FC0-8826-3810-55E6234A05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687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2152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FE9C100-7D5B-A5F8-2BA6-4A7F19A71D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Odbor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9AB97706-7943-7361-D67A-FBC9B77C87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komunikace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E4A1E118-AFE9-6CF3-571C-02956D6CB0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/>
              <a:t>a cestovního</a:t>
            </a:r>
            <a:endParaRPr lang="cs-CZ" dirty="0"/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2B3BC6DC-B6F8-CC29-9EC7-4591EADC7A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/>
              <a:t>ruchu</a:t>
            </a: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4417F2B2-7E3F-D1FD-2734-9638201A7D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Mgr. Vojtěch Marvan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047E998F-7CF5-9165-F522-02AE023A8C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dirty="0"/>
              <a:t>radní pro komunikaci a cestovní ruch</a:t>
            </a:r>
          </a:p>
        </p:txBody>
      </p:sp>
    </p:spTree>
    <p:extLst>
      <p:ext uri="{BB962C8B-B14F-4D97-AF65-F5344CB8AC3E}">
        <p14:creationId xmlns:p14="http://schemas.microsoft.com/office/powerpoint/2010/main" val="6412768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AA49C50-460C-A7B6-A00F-AF86BBD1B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Společně</a:t>
            </a:r>
            <a:br>
              <a:rPr lang="cs-CZ" dirty="0"/>
            </a:br>
            <a:r>
              <a:rPr lang="cs-CZ" dirty="0"/>
              <a:t>napříč generacemi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4E08114-70F5-7070-5CA2-EB68B0C1649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Přeshraniční projekt s obcí </a:t>
            </a:r>
            <a:r>
              <a:rPr lang="cs-CZ" dirty="0" err="1"/>
              <a:t>Grossrückerswalde</a:t>
            </a:r>
            <a:endParaRPr lang="cs-CZ" dirty="0"/>
          </a:p>
          <a:p>
            <a:r>
              <a:rPr lang="cs-CZ" dirty="0"/>
              <a:t>Vaření regionálních produktů 29.04.2025</a:t>
            </a:r>
          </a:p>
        </p:txBody>
      </p:sp>
      <p:pic>
        <p:nvPicPr>
          <p:cNvPr id="5" name="Zástupný obsah 4" descr="Obsah obrázku oblečení, osoba, interiér, stůl&#10;&#10;Obsah vygenerovaný umělou inteligencí může být nesprávný.">
            <a:extLst>
              <a:ext uri="{FF2B5EF4-FFF2-40B4-BE49-F238E27FC236}">
                <a16:creationId xmlns:a16="http://schemas.microsoft.com/office/drawing/2014/main" id="{79E2D0A9-B236-F021-B4A0-C4FED3B6378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86" y="2101730"/>
            <a:ext cx="3407833" cy="2555875"/>
          </a:xfrm>
        </p:spPr>
      </p:pic>
      <p:pic>
        <p:nvPicPr>
          <p:cNvPr id="7" name="Obrázek 6" descr="Obsah obrázku oblečení, osoba, interiér, zeď&#10;&#10;Obsah vygenerovaný umělou inteligencí může být nesprávný.">
            <a:extLst>
              <a:ext uri="{FF2B5EF4-FFF2-40B4-BE49-F238E27FC236}">
                <a16:creationId xmlns:a16="http://schemas.microsoft.com/office/drawing/2014/main" id="{0E737DD0-5858-02C3-6DB7-91A6545A27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555" y="2101605"/>
            <a:ext cx="3832084" cy="25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1257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CA665-C808-0B11-2D3C-6F64170B59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2F6836F5-81F6-CBA9-2863-55636A6F8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Stavění májky</a:t>
            </a:r>
            <a:br>
              <a:rPr lang="cs-CZ" dirty="0"/>
            </a:br>
            <a:r>
              <a:rPr lang="cs-CZ" dirty="0"/>
              <a:t>30.04.2025 od 15:00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0C889F2-FF61-EB08-86EA-0B8C639A10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Ve spolupráci se Střelci Klášterec a hasiči</a:t>
            </a:r>
          </a:p>
          <a:p>
            <a:r>
              <a:rPr lang="cs-CZ" dirty="0"/>
              <a:t>Vystoupení bubeníků ze ZUŠ</a:t>
            </a:r>
          </a:p>
        </p:txBody>
      </p:sp>
      <p:pic>
        <p:nvPicPr>
          <p:cNvPr id="6" name="Zástupný obsah 5" descr="Obsah obrázku venku, boty, oblečení, obloha&#10;&#10;Obsah vygenerovaný umělou inteligencí může být nesprávný.">
            <a:extLst>
              <a:ext uri="{FF2B5EF4-FFF2-40B4-BE49-F238E27FC236}">
                <a16:creationId xmlns:a16="http://schemas.microsoft.com/office/drawing/2014/main" id="{D8DF926D-03A1-30C9-F313-9FC7E756AFA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86" y="2103500"/>
            <a:ext cx="3833812" cy="2555875"/>
          </a:xfrm>
        </p:spPr>
      </p:pic>
      <p:pic>
        <p:nvPicPr>
          <p:cNvPr id="10" name="Obrázek 9" descr="Obsah obrázku venku, obloha, hodiny, věž&#10;&#10;Obsah vygenerovaný umělou inteligencí může být nesprávný.">
            <a:extLst>
              <a:ext uri="{FF2B5EF4-FFF2-40B4-BE49-F238E27FC236}">
                <a16:creationId xmlns:a16="http://schemas.microsoft.com/office/drawing/2014/main" id="{38DAF6C3-51D2-CAF3-5266-52F0C46FFC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316" y="2103375"/>
            <a:ext cx="3834000" cy="25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874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B66462-D4ED-384F-9A0E-EAB0AC80A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3B122E77-C2D4-D049-2623-8387C3E0C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5838358" cy="684000"/>
          </a:xfrm>
        </p:spPr>
        <p:txBody>
          <a:bodyPr/>
          <a:lstStyle/>
          <a:p>
            <a:r>
              <a:rPr lang="cs-CZ" dirty="0"/>
              <a:t>Pietní akt</a:t>
            </a:r>
            <a:br>
              <a:rPr lang="cs-CZ" dirty="0"/>
            </a:br>
            <a:r>
              <a:rPr lang="cs-CZ" dirty="0"/>
              <a:t>07.05.2025 od 15:00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925CF9A-A13C-B3F9-032A-A8C56D454D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K 80. výročí 2. světové války</a:t>
            </a:r>
          </a:p>
          <a:p>
            <a:r>
              <a:rPr lang="cs-CZ" dirty="0"/>
              <a:t>Spolupráce se zámkem, ZUŠ, Skauty a Zahradnictví Mana</a:t>
            </a:r>
          </a:p>
        </p:txBody>
      </p:sp>
      <p:pic>
        <p:nvPicPr>
          <p:cNvPr id="5" name="Zástupný obsah 4" descr="Obsah obrázku venku, tráva, obloha, dům&#10;&#10;Obsah vygenerovaný umělou inteligencí může být nesprávný.">
            <a:extLst>
              <a:ext uri="{FF2B5EF4-FFF2-40B4-BE49-F238E27FC236}">
                <a16:creationId xmlns:a16="http://schemas.microsoft.com/office/drawing/2014/main" id="{E7791BCC-DAF1-397A-4FD1-82232E0E565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86" y="2101730"/>
            <a:ext cx="3394573" cy="2555875"/>
          </a:xfrm>
        </p:spPr>
      </p:pic>
      <p:pic>
        <p:nvPicPr>
          <p:cNvPr id="9" name="Obrázek 8" descr="Obsah obrázku venku, tráva, obloha, lidé&#10;&#10;Obsah vygenerovaný umělou inteligencí může být nesprávný.">
            <a:extLst>
              <a:ext uri="{FF2B5EF4-FFF2-40B4-BE49-F238E27FC236}">
                <a16:creationId xmlns:a16="http://schemas.microsoft.com/office/drawing/2014/main" id="{00F694CA-9E9D-89A2-3838-661C9E1FCA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60" r="19191"/>
          <a:stretch/>
        </p:blipFill>
        <p:spPr>
          <a:xfrm>
            <a:off x="3991442" y="2101730"/>
            <a:ext cx="3541748" cy="25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1355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D25ED8-B79A-E460-A7A8-861A4E119B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BC77CEE-43DA-17D4-BE44-24065C78C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458728" cy="684000"/>
          </a:xfrm>
        </p:spPr>
        <p:txBody>
          <a:bodyPr/>
          <a:lstStyle/>
          <a:p>
            <a:r>
              <a:rPr lang="cs-CZ" dirty="0"/>
              <a:t>Galerie Kryt</a:t>
            </a:r>
            <a:br>
              <a:rPr lang="cs-CZ" dirty="0"/>
            </a:br>
            <a:r>
              <a:rPr lang="cs-CZ" dirty="0"/>
              <a:t>Motýla jsem tu neviděl a velikonoční dílny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9B8DCC8-0D61-A462-9E4C-47241B05755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Výstava k 80. výročí 2. světové války</a:t>
            </a:r>
          </a:p>
          <a:p>
            <a:r>
              <a:rPr lang="cs-CZ" dirty="0"/>
              <a:t>Spolupráce se Židovským muzeem</a:t>
            </a:r>
          </a:p>
        </p:txBody>
      </p:sp>
      <p:pic>
        <p:nvPicPr>
          <p:cNvPr id="6" name="Zástupný obsah 5" descr="Obsah obrázku oblečení, text, osoba, boty&#10;&#10;Obsah vygenerovaný umělou inteligencí může být nesprávný.">
            <a:extLst>
              <a:ext uri="{FF2B5EF4-FFF2-40B4-BE49-F238E27FC236}">
                <a16:creationId xmlns:a16="http://schemas.microsoft.com/office/drawing/2014/main" id="{4376C836-97BE-6567-AFD6-42E09FCDE22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86" y="2103437"/>
            <a:ext cx="3833812" cy="2555875"/>
          </a:xfrm>
        </p:spPr>
      </p:pic>
      <p:pic>
        <p:nvPicPr>
          <p:cNvPr id="1026" name="Picture 2" descr="Může jít o obrázek 4 lidé, studující lidé, kniha, krajka a text">
            <a:extLst>
              <a:ext uri="{FF2B5EF4-FFF2-40B4-BE49-F238E27FC236}">
                <a16:creationId xmlns:a16="http://schemas.microsoft.com/office/drawing/2014/main" id="{443FF2D1-0CC4-469A-2E35-A57FE4E94F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50" b="36741"/>
          <a:stretch/>
        </p:blipFill>
        <p:spPr bwMode="auto">
          <a:xfrm>
            <a:off x="4429778" y="2101730"/>
            <a:ext cx="3597517" cy="25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93803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FE9C100-7D5B-A5F8-2BA6-4A7F19A71D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Odbor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9AB97706-7943-7361-D67A-FBC9B77C87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finanční</a:t>
            </a: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4417F2B2-7E3F-D1FD-2734-9638201A7D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Ing. Jiří </a:t>
            </a:r>
            <a:r>
              <a:rPr lang="cs-CZ" dirty="0" err="1"/>
              <a:t>Mudroňka</a:t>
            </a:r>
            <a:endParaRPr lang="cs-CZ" dirty="0"/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047E998F-7CF5-9165-F522-02AE023A8C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dirty="0"/>
              <a:t>radní pro ekonomiku</a:t>
            </a:r>
          </a:p>
        </p:txBody>
      </p:sp>
    </p:spTree>
    <p:extLst>
      <p:ext uri="{BB962C8B-B14F-4D97-AF65-F5344CB8AC3E}">
        <p14:creationId xmlns:p14="http://schemas.microsoft.com/office/powerpoint/2010/main" val="25916060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489655D-0043-8EB0-934A-09D990727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Rozbor hospodaření </a:t>
            </a:r>
            <a:br>
              <a:rPr lang="cs-CZ" dirty="0"/>
            </a:br>
            <a:r>
              <a:rPr lang="cs-CZ" dirty="0"/>
              <a:t>k 31.03.2025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A3F15C8-5BEC-682C-857B-D2841F8F2C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DBD1FF8-1717-BA58-D970-1EDF1A351701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0628BC12-B128-8DCF-16DC-99B67D6B94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853" y="1348167"/>
            <a:ext cx="8394834" cy="3122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2794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FE9C100-7D5B-A5F8-2BA6-4A7F19A71D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Odbor správy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9AB97706-7943-7361-D67A-FBC9B77C87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majetku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E4A1E118-AFE9-6CF3-571C-02956D6CB0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a bytového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2B3BC6DC-B6F8-CC29-9EC7-4591EADC7A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/>
              <a:t>fondu</a:t>
            </a: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4417F2B2-7E3F-D1FD-2734-9638201A7D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Mgr. Pavla Zemančíková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047E998F-7CF5-9165-F522-02AE023A8C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dirty="0"/>
              <a:t>radní pro správu majetku</a:t>
            </a:r>
          </a:p>
        </p:txBody>
      </p:sp>
    </p:spTree>
    <p:extLst>
      <p:ext uri="{BB962C8B-B14F-4D97-AF65-F5344CB8AC3E}">
        <p14:creationId xmlns:p14="http://schemas.microsoft.com/office/powerpoint/2010/main" val="3658649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F5E0765-8314-2AA2-F553-D19FB9EC6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Nový SKATEPARK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A232B71-F54B-8399-536D-FB6D6CA14F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en-US" sz="1650" dirty="0"/>
              <a:t>Mystic Constructions </a:t>
            </a:r>
            <a:r>
              <a:rPr lang="en-US" sz="1650" dirty="0" err="1"/>
              <a:t>spol</a:t>
            </a:r>
            <a:r>
              <a:rPr lang="en-US" sz="1650" dirty="0"/>
              <a:t>. s </a:t>
            </a:r>
            <a:r>
              <a:rPr lang="en-US" sz="1650" dirty="0" err="1"/>
              <a:t>r.o</a:t>
            </a:r>
            <a:r>
              <a:rPr lang="en-US" sz="1650" dirty="0"/>
              <a:t>.</a:t>
            </a:r>
            <a:endParaRPr lang="cs-CZ" sz="1650" dirty="0"/>
          </a:p>
          <a:p>
            <a:r>
              <a:rPr lang="cs-CZ" sz="1650" dirty="0"/>
              <a:t>12.987.828 Kč vč. DPH</a:t>
            </a:r>
          </a:p>
        </p:txBody>
      </p:sp>
      <p:pic>
        <p:nvPicPr>
          <p:cNvPr id="6" name="Obrázek 5" descr="Obsah obrázku venku, skatepark, Individuální sporty, strom&#10;&#10;Obsah vygenerovaný umělou inteligencí může být nesprávný.">
            <a:extLst>
              <a:ext uri="{FF2B5EF4-FFF2-40B4-BE49-F238E27FC236}">
                <a16:creationId xmlns:a16="http://schemas.microsoft.com/office/drawing/2014/main" id="{225FDC87-F3D4-A5BF-64B3-80A53A7769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800" y="1161918"/>
            <a:ext cx="4800000" cy="3600000"/>
          </a:xfrm>
          <a:prstGeom prst="rect">
            <a:avLst/>
          </a:prstGeom>
        </p:spPr>
      </p:pic>
      <p:pic>
        <p:nvPicPr>
          <p:cNvPr id="9" name="Obrázek 8" descr="Obsah obrázku venku, obloha, území, strom&#10;&#10;Obsah vygenerovaný umělou inteligencí může být nesprávný.">
            <a:extLst>
              <a:ext uri="{FF2B5EF4-FFF2-40B4-BE49-F238E27FC236}">
                <a16:creationId xmlns:a16="http://schemas.microsoft.com/office/drawing/2014/main" id="{C1205E6D-B315-90CA-92CB-6E63D0901D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13" y="2241918"/>
            <a:ext cx="3360000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3209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870DF2-C49A-E444-7BF9-0B46A5DFC4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E9E30AC-04B5-8A51-86D4-72CB43DBE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2" y="414988"/>
            <a:ext cx="7400341" cy="607696"/>
          </a:xfrm>
        </p:spPr>
        <p:txBody>
          <a:bodyPr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cs-CZ" dirty="0"/>
              <a:t>Pronájem bytu </a:t>
            </a:r>
            <a:br>
              <a:rPr lang="cs-CZ" dirty="0"/>
            </a:br>
            <a:r>
              <a:rPr lang="cs-CZ" dirty="0"/>
              <a:t>Olšová 573/14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3DA0EA4-C591-F365-2AAB-36D789ACFF9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2988" y="1163782"/>
            <a:ext cx="8186102" cy="147828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sz="1400" dirty="0"/>
              <a:t>- 1+1 (výměra 40,09 m</a:t>
            </a:r>
            <a:r>
              <a:rPr lang="cs-CZ" sz="1400" baseline="30000" dirty="0"/>
              <a:t>2</a:t>
            </a:r>
            <a:r>
              <a:rPr lang="cs-CZ" sz="1400" dirty="0"/>
              <a:t>)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sz="1400" dirty="0"/>
              <a:t>- kauce ve výši 5.000 Kč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sz="1400" dirty="0"/>
              <a:t>- m</a:t>
            </a:r>
            <a:r>
              <a:rPr lang="cs-CZ" sz="1400" dirty="0">
                <a:cs typeface="Times New Roman" panose="02020603050405020304" pitchFamily="18" charset="0"/>
              </a:rPr>
              <a:t>inimální výše nabídkové ceny nájemného </a:t>
            </a:r>
            <a:r>
              <a:rPr lang="cs-CZ" sz="1400" dirty="0"/>
              <a:t>2.485 Kč/měsíc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sz="1400" dirty="0"/>
              <a:t>- nabídky do 07.05.2025 do 12.00 hod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3CDC2C61-7D75-3645-A7A5-25E29E37B4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48526" y="2285997"/>
            <a:ext cx="2767896" cy="2491077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47B03EB3-21F7-FE27-D898-B6140F7C37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37368" y="2285998"/>
            <a:ext cx="2521722" cy="2491077"/>
          </a:xfrm>
          <a:prstGeom prst="rect">
            <a:avLst/>
          </a:prstGeom>
        </p:spPr>
      </p:pic>
      <p:pic>
        <p:nvPicPr>
          <p:cNvPr id="2" name="Obrázek 1" descr="Obsah obrázku interiér, zeď, Skříňky, podlaha&#10;&#10;Obsah vygenerovaný umělou inteligencí může být nesprávný.">
            <a:extLst>
              <a:ext uri="{FF2B5EF4-FFF2-40B4-BE49-F238E27FC236}">
                <a16:creationId xmlns:a16="http://schemas.microsoft.com/office/drawing/2014/main" id="{8739764C-0E91-BC0E-4262-CF0AC6A46F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77" r="-3" b="10809"/>
          <a:stretch/>
        </p:blipFill>
        <p:spPr>
          <a:xfrm>
            <a:off x="450753" y="2285997"/>
            <a:ext cx="2676827" cy="2491077"/>
          </a:xfrm>
          <a:prstGeom prst="rect">
            <a:avLst/>
          </a:prstGeom>
          <a:noFill/>
        </p:spPr>
      </p:pic>
      <p:pic>
        <p:nvPicPr>
          <p:cNvPr id="6" name="Obrázek 5" descr="Obsah obrázku interiér, zeď, Domácí spotřebič, Skříňky&#10;&#10;Obsah vygenerovaný umělou inteligencí může být nesprávný.">
            <a:extLst>
              <a:ext uri="{FF2B5EF4-FFF2-40B4-BE49-F238E27FC236}">
                <a16:creationId xmlns:a16="http://schemas.microsoft.com/office/drawing/2014/main" id="{F5A1579F-5774-E60E-A70A-E4144F2946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53" y="2285996"/>
            <a:ext cx="2676825" cy="2491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8640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5DEFC1-6B3D-589C-2C4C-E3D68E1A4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56FAF83-823D-46EE-664D-EF58DE3E9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2" y="414988"/>
            <a:ext cx="7400341" cy="607696"/>
          </a:xfrm>
        </p:spPr>
        <p:txBody>
          <a:bodyPr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cs-CZ" dirty="0"/>
              <a:t>Pronájem bytu </a:t>
            </a:r>
            <a:br>
              <a:rPr lang="cs-CZ"/>
            </a:br>
            <a:r>
              <a:rPr lang="cs-CZ"/>
              <a:t>Královéhradecká </a:t>
            </a:r>
            <a:r>
              <a:rPr lang="cs-CZ" dirty="0"/>
              <a:t>420/33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BA780CC-CF0B-17AE-57A3-2D7DF1A4F96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2988" y="1163782"/>
            <a:ext cx="8186102" cy="147828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sz="1400" dirty="0"/>
              <a:t>- 0+1 - garsonka (výměra 19,44 m</a:t>
            </a:r>
            <a:r>
              <a:rPr lang="cs-CZ" sz="1400" baseline="30000" dirty="0"/>
              <a:t>2</a:t>
            </a:r>
            <a:r>
              <a:rPr lang="cs-CZ" sz="1400" dirty="0"/>
              <a:t>)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sz="1400" dirty="0"/>
              <a:t>- kauce ve výši 5.000 Kč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sz="1400" dirty="0"/>
              <a:t>- m</a:t>
            </a:r>
            <a:r>
              <a:rPr lang="cs-CZ" sz="1400" dirty="0">
                <a:cs typeface="Times New Roman" panose="02020603050405020304" pitchFamily="18" charset="0"/>
              </a:rPr>
              <a:t>inimální výše nabídkové ceny nájemného </a:t>
            </a:r>
            <a:r>
              <a:rPr lang="cs-CZ" sz="1400" dirty="0"/>
              <a:t>1.205 Kč/měsíc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sz="1400" dirty="0"/>
              <a:t>- nabídky do 21.05.2025 do 12.00 hod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70B3B253-8CC5-B949-3D4A-1D8BE92F20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2170" y="2285997"/>
            <a:ext cx="2794251" cy="2491077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EC750039-7CA7-39C1-9167-CA27232B38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11011" y="2285998"/>
            <a:ext cx="2548079" cy="2491077"/>
          </a:xfrm>
          <a:prstGeom prst="rect">
            <a:avLst/>
          </a:prstGeom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04AE5AE3-113C-95EB-0905-50A7483BE9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36" b="15036"/>
          <a:stretch/>
        </p:blipFill>
        <p:spPr>
          <a:xfrm>
            <a:off x="450753" y="2285997"/>
            <a:ext cx="2676827" cy="24910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319058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F5E0765-8314-2AA2-F553-D19FB9EC6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4024174" cy="684000"/>
          </a:xfrm>
        </p:spPr>
        <p:txBody>
          <a:bodyPr/>
          <a:lstStyle/>
          <a:p>
            <a:r>
              <a:rPr lang="cs-CZ" sz="2200" dirty="0"/>
              <a:t>Opravy po zatékání</a:t>
            </a:r>
            <a:br>
              <a:rPr lang="cs-CZ" sz="2200" dirty="0"/>
            </a:br>
            <a:r>
              <a:rPr lang="cs-CZ" sz="2200" dirty="0"/>
              <a:t>Budovatelská 486</a:t>
            </a:r>
            <a:br>
              <a:rPr lang="cs-CZ" sz="2000" dirty="0"/>
            </a:br>
            <a:endParaRPr lang="cs-CZ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A232B71-F54B-8399-536D-FB6D6CA14F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31913" y="1278836"/>
            <a:ext cx="4512365" cy="1239078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cs-CZ" sz="1400" dirty="0"/>
              <a:t>výměna osvětlení v části objektu</a:t>
            </a:r>
          </a:p>
          <a:p>
            <a:pPr marL="342900" indent="-342900">
              <a:buFontTx/>
              <a:buChar char="-"/>
            </a:pPr>
            <a:r>
              <a:rPr lang="cs-CZ" sz="1400" dirty="0"/>
              <a:t>oprava a výmalba zdiva a stropu </a:t>
            </a:r>
          </a:p>
        </p:txBody>
      </p:sp>
      <p:pic>
        <p:nvPicPr>
          <p:cNvPr id="3" name="Obrázek 2" descr="Obsah obrázku interiér, zeď, Podlahová krytina, budova&#10;&#10;Obsah vygenerovaný umělou inteligencí může být nesprávný.">
            <a:extLst>
              <a:ext uri="{FF2B5EF4-FFF2-40B4-BE49-F238E27FC236}">
                <a16:creationId xmlns:a16="http://schemas.microsoft.com/office/drawing/2014/main" id="{BB08D300-B951-B242-384A-A8A378D107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051" y="1331843"/>
            <a:ext cx="3822010" cy="3538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2490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6E0A16-5951-5C7A-00E9-A96E17D8BBE3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r>
              <a:rPr lang="cs-CZ" dirty="0"/>
              <a:t>TJ Klášterec nad Ohří, z.s.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E153D81-6029-2B8A-25A1-E6F22D166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Budovatelská 486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CCE4805-BD18-0FAB-A3B6-969D74C163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296989"/>
            <a:ext cx="3995737" cy="379412"/>
          </a:xfrm>
        </p:spPr>
        <p:txBody>
          <a:bodyPr/>
          <a:lstStyle/>
          <a:p>
            <a:r>
              <a:rPr lang="cs-CZ" sz="1800" dirty="0"/>
              <a:t> stolní tenisti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3" name="Obrázek 2" descr="Obsah obrázku interiér, zeď, strop, omítka&#10;&#10;Obsah vygenerovaný umělou inteligencí může být nesprávný.">
            <a:extLst>
              <a:ext uri="{FF2B5EF4-FFF2-40B4-BE49-F238E27FC236}">
                <a16:creationId xmlns:a16="http://schemas.microsoft.com/office/drawing/2014/main" id="{5524D4A7-AC66-8E02-0821-76F668F77F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13" y="1676401"/>
            <a:ext cx="2377990" cy="2963517"/>
          </a:xfrm>
          <a:prstGeom prst="rect">
            <a:avLst/>
          </a:prstGeom>
        </p:spPr>
      </p:pic>
      <p:pic>
        <p:nvPicPr>
          <p:cNvPr id="9" name="Obrázek 8" descr="Obsah obrázku interiér, strop, Podlahová krytina, zeď&#10;&#10;Obsah vygenerovaný umělou inteligencí může být nesprávný.">
            <a:extLst>
              <a:ext uri="{FF2B5EF4-FFF2-40B4-BE49-F238E27FC236}">
                <a16:creationId xmlns:a16="http://schemas.microsoft.com/office/drawing/2014/main" id="{5CA6D664-83B4-CDDB-B16B-8440A00DED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7636" y="1676401"/>
            <a:ext cx="2445832" cy="2963517"/>
          </a:xfrm>
          <a:prstGeom prst="rect">
            <a:avLst/>
          </a:prstGeom>
        </p:spPr>
      </p:pic>
      <p:pic>
        <p:nvPicPr>
          <p:cNvPr id="11" name="Obrázek 10" descr="Obsah obrázku nábytek, stůl na stolní tenis, stůl, ping pong&#10;&#10;Obsah vygenerovaný umělou inteligencí může být nesprávný.">
            <a:extLst>
              <a:ext uri="{FF2B5EF4-FFF2-40B4-BE49-F238E27FC236}">
                <a16:creationId xmlns:a16="http://schemas.microsoft.com/office/drawing/2014/main" id="{8631527C-83FC-4C77-C60A-8BD9C3A6184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2480" y="1676401"/>
            <a:ext cx="2582408" cy="2963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5110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7A446D-7EC1-EBF3-5C9B-EC647002D4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C57E15-2F6C-7213-FF49-2B3E242D4DFC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r>
              <a:rPr lang="cs-CZ" dirty="0"/>
              <a:t>TJ Klášterec nad Ohří, z.s.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E5275E7-5E1E-BC15-435C-5379C5D5F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Budovatelská 486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A501B50-2D83-FDB6-06AA-83B353F2DA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296989"/>
            <a:ext cx="3995737" cy="379412"/>
          </a:xfrm>
        </p:spPr>
        <p:txBody>
          <a:bodyPr/>
          <a:lstStyle/>
          <a:p>
            <a:r>
              <a:rPr lang="cs-CZ" sz="1800" dirty="0"/>
              <a:t> šachisti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 descr="Obsah obrázku interiér, nábytek, zeď, podlaha&#10;&#10;Obsah vygenerovaný umělou inteligencí může být nesprávný.">
            <a:extLst>
              <a:ext uri="{FF2B5EF4-FFF2-40B4-BE49-F238E27FC236}">
                <a16:creationId xmlns:a16="http://schemas.microsoft.com/office/drawing/2014/main" id="{3547015C-7A8A-F0F3-F3B5-67815EE5F1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67" y="1676400"/>
            <a:ext cx="2395882" cy="2963517"/>
          </a:xfrm>
          <a:prstGeom prst="rect">
            <a:avLst/>
          </a:prstGeom>
        </p:spPr>
      </p:pic>
      <p:pic>
        <p:nvPicPr>
          <p:cNvPr id="10" name="Obrázek 9" descr="Obsah obrázku interiér, oblečení, nábytek, židle&#10;&#10;Obsah vygenerovaný umělou inteligencí může být nesprávný.">
            <a:extLst>
              <a:ext uri="{FF2B5EF4-FFF2-40B4-BE49-F238E27FC236}">
                <a16:creationId xmlns:a16="http://schemas.microsoft.com/office/drawing/2014/main" id="{30F827C8-7DCB-74D8-5214-CA27441BDD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3750" y="1676399"/>
            <a:ext cx="2714928" cy="2963517"/>
          </a:xfrm>
          <a:prstGeom prst="rect">
            <a:avLst/>
          </a:prstGeom>
        </p:spPr>
      </p:pic>
      <p:pic>
        <p:nvPicPr>
          <p:cNvPr id="13" name="Obrázek 12" descr="Obsah obrázku interiér, nábytek, oblečení, osoba&#10;&#10;Obsah vygenerovaný umělou inteligencí může být nesprávný.">
            <a:extLst>
              <a:ext uri="{FF2B5EF4-FFF2-40B4-BE49-F238E27FC236}">
                <a16:creationId xmlns:a16="http://schemas.microsoft.com/office/drawing/2014/main" id="{5AEAB478-6D9A-42EE-CDE0-CE66AF3439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2480" y="1676400"/>
            <a:ext cx="2714928" cy="2963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5935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AB59B-8AD8-6ABA-A3FE-A5C10FA4B4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92B68CA-89C1-B946-F7AB-274F96D1D5DA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r>
              <a:rPr lang="cs-CZ" dirty="0"/>
              <a:t>Světlo Kadaň, z.s.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239734F-557C-C0FD-3B3A-CA101747B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Budovatelská 486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E0C9FBF-2ED0-9E01-49FC-B8DD14B368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296989"/>
            <a:ext cx="8066087" cy="281275"/>
          </a:xfrm>
        </p:spPr>
        <p:txBody>
          <a:bodyPr/>
          <a:lstStyle/>
          <a:p>
            <a:r>
              <a:rPr lang="cs-CZ" sz="1800" dirty="0"/>
              <a:t> poradna pro závislosti a ambulantní léčba 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3" name="Obrázek 2" descr="Obsah obrázku interiér, zeď, nábytek, podlaha&#10;&#10;Obsah vygenerovaný umělou inteligencí může být nesprávný.">
            <a:extLst>
              <a:ext uri="{FF2B5EF4-FFF2-40B4-BE49-F238E27FC236}">
                <a16:creationId xmlns:a16="http://schemas.microsoft.com/office/drawing/2014/main" id="{95F3D41F-661B-26B7-EEFF-69349ACAD1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13" y="1697992"/>
            <a:ext cx="3264009" cy="2963517"/>
          </a:xfrm>
          <a:prstGeom prst="rect">
            <a:avLst/>
          </a:prstGeom>
        </p:spPr>
      </p:pic>
      <p:pic>
        <p:nvPicPr>
          <p:cNvPr id="9" name="Obrázek 8" descr="Obsah obrázku interiér, interiérový design, okno, zeď&#10;&#10;Obsah vygenerovaný umělou inteligencí může být nesprávný.">
            <a:extLst>
              <a:ext uri="{FF2B5EF4-FFF2-40B4-BE49-F238E27FC236}">
                <a16:creationId xmlns:a16="http://schemas.microsoft.com/office/drawing/2014/main" id="{FA1605A3-465B-C3B6-5DD0-355CB5CF64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191" y="1697991"/>
            <a:ext cx="3340169" cy="2963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1147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AD0957-C89A-03FD-7F5B-AA22F810E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31663D-5A81-D2CD-7237-BBF327F84B26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r>
              <a:rPr lang="cs-CZ" dirty="0"/>
              <a:t>Kenderová Kateřina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FBA7E0B-93C3-CA8D-6FF7-A29059240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Budovatelská 486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F72BB00-43D8-4641-D29D-5368E7B5433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296989"/>
            <a:ext cx="8066087" cy="281275"/>
          </a:xfrm>
        </p:spPr>
        <p:txBody>
          <a:bodyPr/>
          <a:lstStyle/>
          <a:p>
            <a:r>
              <a:rPr lang="cs-CZ" sz="1800" dirty="0"/>
              <a:t> poradenská a konzultační činnost Biorezonance </a:t>
            </a:r>
            <a:r>
              <a:rPr lang="cs-CZ" sz="1800" dirty="0" err="1"/>
              <a:t>Bicom</a:t>
            </a:r>
            <a:r>
              <a:rPr lang="cs-CZ" sz="1800" dirty="0"/>
              <a:t> 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FCD6312-AAC7-97D7-0AAF-FB231EF46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8987" y="1673200"/>
            <a:ext cx="1639335" cy="1633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ázek 2" descr="Obsah obrázku boty, nábytek, interiér, židle&#10;&#10;Obsah vygenerovaný umělou inteligencí může být nesprávný.">
            <a:extLst>
              <a:ext uri="{FF2B5EF4-FFF2-40B4-BE49-F238E27FC236}">
                <a16:creationId xmlns:a16="http://schemas.microsoft.com/office/drawing/2014/main" id="{A89B5079-27B7-06EB-D792-CFAC41C10E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1673201"/>
            <a:ext cx="2703443" cy="3055311"/>
          </a:xfrm>
          <a:prstGeom prst="rect">
            <a:avLst/>
          </a:prstGeom>
        </p:spPr>
      </p:pic>
      <p:pic>
        <p:nvPicPr>
          <p:cNvPr id="8" name="Obrázek 7" descr="Obsah obrázku zeď, interiér, interiérový design, nábytek&#10;&#10;Obsah vygenerovaný umělou inteligencí může být nesprávný.">
            <a:extLst>
              <a:ext uri="{FF2B5EF4-FFF2-40B4-BE49-F238E27FC236}">
                <a16:creationId xmlns:a16="http://schemas.microsoft.com/office/drawing/2014/main" id="{28829384-B596-373D-64C9-B11039B9F6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678" y="1673200"/>
            <a:ext cx="2818778" cy="3055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8827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10761-D9EB-D7AB-7906-C338C48C8E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E58B5D-9567-745D-B68B-B770A5EFE358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r>
              <a:rPr lang="cs-CZ" dirty="0"/>
              <a:t>Dobrovolní záchranáři Klášterec, z.s.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B5B35E4-6A2C-A2E9-2ED8-2DB93D94D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Budovatelská 486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DEEBF1C-0ECB-4FA7-1B3F-C6BD3ED891A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296989"/>
            <a:ext cx="8066087" cy="1505846"/>
          </a:xfrm>
        </p:spPr>
        <p:txBody>
          <a:bodyPr/>
          <a:lstStyle/>
          <a:p>
            <a:r>
              <a:rPr lang="cs-CZ" sz="1800" dirty="0"/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pronajaté prostory využívají jako kancelář pro členy spolku (členské schůze, vzdělávání členů – přednášky, nácviky a simulace), dále k pořádání kurzů první pomoci a uskladnění materiálu a pomůcek používaného k zajištění zdravotnických asistencí</a:t>
            </a:r>
            <a:endParaRPr lang="cs-CZ" sz="18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F9DBAB87-F20F-664E-302A-2BEA16DCA452}"/>
              </a:ext>
            </a:extLst>
          </p:cNvPr>
          <p:cNvSpPr txBox="1">
            <a:spLocks/>
          </p:cNvSpPr>
          <p:nvPr/>
        </p:nvSpPr>
        <p:spPr>
          <a:xfrm>
            <a:off x="468313" y="2802835"/>
            <a:ext cx="5404167" cy="281275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System Font Regular"/>
              <a:buNone/>
              <a:defRPr sz="2000" b="1" i="0" kern="1200">
                <a:solidFill>
                  <a:srgbClr val="00554B"/>
                </a:solidFill>
                <a:latin typeface="Verdana" panose="020B0604030504040204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0554B"/>
                </a:solidFill>
                <a:latin typeface="Verdana" panose="020B0604030504040204" pitchFamily="34" charset="0"/>
                <a:ea typeface="Verdana" pitchFamily="34" charset="0"/>
                <a:cs typeface="Verdana" pitchFamily="34" charset="0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0" i="0" kern="1200">
                <a:solidFill>
                  <a:srgbClr val="00554B"/>
                </a:solidFill>
                <a:latin typeface="Verdana" panose="020B0604030504040204" pitchFamily="34" charset="0"/>
                <a:ea typeface="Verdana" pitchFamily="34" charset="0"/>
                <a:cs typeface="Verdana" pitchFamily="34" charset="0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Clr>
                <a:srgbClr val="00554B"/>
              </a:buClr>
              <a:buFont typeface="System Font Regular"/>
              <a:buNone/>
              <a:defRPr sz="2000" b="0" i="0" kern="1200">
                <a:solidFill>
                  <a:srgbClr val="00554B"/>
                </a:solidFill>
                <a:latin typeface="Verdana" panose="020B0604030504040204" pitchFamily="34" charset="0"/>
                <a:ea typeface="Verdana" pitchFamily="34" charset="0"/>
                <a:cs typeface="Verdana" pitchFamily="34" charset="0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Verdana" panose="020B0604030504040204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Sádriková Jana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BDD6777F-1959-00A5-2A06-D0D74778C09B}"/>
              </a:ext>
            </a:extLst>
          </p:cNvPr>
          <p:cNvSpPr txBox="1">
            <a:spLocks/>
          </p:cNvSpPr>
          <p:nvPr/>
        </p:nvSpPr>
        <p:spPr>
          <a:xfrm>
            <a:off x="468313" y="3084110"/>
            <a:ext cx="8000773" cy="984307"/>
          </a:xfrm>
          <a:prstGeom prst="rect">
            <a:avLst/>
          </a:prstGeom>
        </p:spPr>
        <p:txBody>
          <a:bodyPr lIns="0" tIns="0" rIns="0" bIns="0"/>
          <a:lstStyle>
            <a:lvl1pPr marL="198900" indent="-198900" algn="l" defTabSz="914400" rtl="0" eaLnBrk="1" latinLnBrk="0" hangingPunct="1">
              <a:spcBef>
                <a:spcPts val="0"/>
              </a:spcBef>
              <a:buClr>
                <a:srgbClr val="00554B"/>
              </a:buClr>
              <a:buFont typeface="System Font Regular"/>
              <a:buChar char="—"/>
              <a:defRPr sz="2000" b="0" i="0" kern="1200">
                <a:solidFill>
                  <a:srgbClr val="00554B"/>
                </a:solidFill>
                <a:latin typeface="Verdana" panose="020B0604030504040204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0554B"/>
                </a:solidFill>
                <a:latin typeface="Verdana" panose="020B0604030504040204" pitchFamily="34" charset="0"/>
                <a:ea typeface="Verdana" pitchFamily="34" charset="0"/>
                <a:cs typeface="Verdana" pitchFamily="34" charset="0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0" i="0" kern="1200">
                <a:solidFill>
                  <a:srgbClr val="00554B"/>
                </a:solidFill>
                <a:latin typeface="Verdana" panose="020B0604030504040204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00554B"/>
              </a:buClr>
              <a:buFont typeface="System Font Regular"/>
              <a:buChar char="—"/>
              <a:defRPr sz="2000" b="0" i="0" kern="1200">
                <a:solidFill>
                  <a:srgbClr val="00554B"/>
                </a:solidFill>
                <a:latin typeface="Verdana" panose="020B0604030504040204" pitchFamily="34" charset="0"/>
                <a:ea typeface="Verdana" pitchFamily="34" charset="0"/>
                <a:cs typeface="Verdana" pitchFamily="34" charset="0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0" i="0" kern="1200">
                <a:solidFill>
                  <a:schemeClr val="tx1"/>
                </a:solidFill>
                <a:latin typeface="Verdana" panose="020B0604030504040204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800" dirty="0"/>
              <a:t> </a:t>
            </a:r>
            <a:r>
              <a:rPr lang="cs-CZ" sz="1800" dirty="0">
                <a:ea typeface="Calibri" panose="020F0502020204030204" pitchFamily="34" charset="0"/>
                <a:cs typeface="Aptos" panose="020B0004020202020204" pitchFamily="34" charset="0"/>
              </a:rPr>
              <a:t>pronajaté prostory využívá jako malířský ateliér</a:t>
            </a:r>
          </a:p>
          <a:p>
            <a:r>
              <a:rPr lang="cs-CZ" sz="1800" dirty="0"/>
              <a:t> pořádá zde malířské kurzy</a:t>
            </a:r>
          </a:p>
          <a:p>
            <a:pPr marL="0" indent="0">
              <a:buFont typeface="System Font Regular"/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15619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20C7B-A8D4-E86B-66F8-AEE0922F2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24B9204-569D-70F5-AE97-B81E5C750A19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r>
              <a:rPr lang="cs-CZ" dirty="0"/>
              <a:t>Vitouš Roman – Vizab security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105EAE4-B6EF-7F3A-4380-04DD52B3F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Budovatelská 486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CCF0C96-FA5F-23AF-DF6C-B3133D491C1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296989"/>
            <a:ext cx="8066087" cy="882994"/>
          </a:xfrm>
        </p:spPr>
        <p:txBody>
          <a:bodyPr/>
          <a:lstStyle/>
          <a:p>
            <a:r>
              <a:rPr lang="cs-CZ" sz="1800" dirty="0"/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pronajaté prostory využívají jako kancelář a služebnu výjezdu</a:t>
            </a:r>
          </a:p>
          <a:p>
            <a:r>
              <a:rPr lang="cs-CZ" sz="1800" dirty="0"/>
              <a:t> neprodávají jen alarmy a kamery, nabízejí bezpečí</a:t>
            </a: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7CC47972-30B7-5836-3764-C88C99D953FE}"/>
              </a:ext>
            </a:extLst>
          </p:cNvPr>
          <p:cNvSpPr txBox="1">
            <a:spLocks/>
          </p:cNvSpPr>
          <p:nvPr/>
        </p:nvSpPr>
        <p:spPr>
          <a:xfrm>
            <a:off x="463232" y="2571750"/>
            <a:ext cx="5404167" cy="281275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System Font Regular"/>
              <a:buNone/>
              <a:defRPr sz="2000" b="1" i="0" kern="1200">
                <a:solidFill>
                  <a:srgbClr val="00554B"/>
                </a:solidFill>
                <a:latin typeface="Verdana" panose="020B0604030504040204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0554B"/>
                </a:solidFill>
                <a:latin typeface="Verdana" panose="020B0604030504040204" pitchFamily="34" charset="0"/>
                <a:ea typeface="Verdana" pitchFamily="34" charset="0"/>
                <a:cs typeface="Verdana" pitchFamily="34" charset="0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0" i="0" kern="1200">
                <a:solidFill>
                  <a:srgbClr val="00554B"/>
                </a:solidFill>
                <a:latin typeface="Verdana" panose="020B0604030504040204" pitchFamily="34" charset="0"/>
                <a:ea typeface="Verdana" pitchFamily="34" charset="0"/>
                <a:cs typeface="Verdana" pitchFamily="34" charset="0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Clr>
                <a:srgbClr val="00554B"/>
              </a:buClr>
              <a:buFont typeface="System Font Regular"/>
              <a:buNone/>
              <a:defRPr sz="2000" b="0" i="0" kern="1200">
                <a:solidFill>
                  <a:srgbClr val="00554B"/>
                </a:solidFill>
                <a:latin typeface="Verdana" panose="020B0604030504040204" pitchFamily="34" charset="0"/>
                <a:ea typeface="Verdana" pitchFamily="34" charset="0"/>
                <a:cs typeface="Verdana" pitchFamily="34" charset="0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Verdana" panose="020B0604030504040204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BOK &amp; LK s.r.o.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1D23DA5B-BA44-C3FB-05AC-ADA6FE6CD869}"/>
              </a:ext>
            </a:extLst>
          </p:cNvPr>
          <p:cNvSpPr txBox="1">
            <a:spLocks/>
          </p:cNvSpPr>
          <p:nvPr/>
        </p:nvSpPr>
        <p:spPr>
          <a:xfrm>
            <a:off x="463232" y="3017491"/>
            <a:ext cx="8066087" cy="882994"/>
          </a:xfrm>
          <a:prstGeom prst="rect">
            <a:avLst/>
          </a:prstGeom>
        </p:spPr>
        <p:txBody>
          <a:bodyPr lIns="0" tIns="0" rIns="0" bIns="0"/>
          <a:lstStyle>
            <a:lvl1pPr marL="198900" indent="-198900" algn="l" defTabSz="914400" rtl="0" eaLnBrk="1" latinLnBrk="0" hangingPunct="1">
              <a:spcBef>
                <a:spcPts val="0"/>
              </a:spcBef>
              <a:buClr>
                <a:srgbClr val="00554B"/>
              </a:buClr>
              <a:buFont typeface="System Font Regular"/>
              <a:buChar char="—"/>
              <a:defRPr sz="2000" b="0" i="0" kern="1200">
                <a:solidFill>
                  <a:srgbClr val="00554B"/>
                </a:solidFill>
                <a:latin typeface="Verdana" panose="020B0604030504040204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0554B"/>
                </a:solidFill>
                <a:latin typeface="Verdana" panose="020B0604030504040204" pitchFamily="34" charset="0"/>
                <a:ea typeface="Verdana" pitchFamily="34" charset="0"/>
                <a:cs typeface="Verdana" pitchFamily="34" charset="0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0" i="0" kern="1200">
                <a:solidFill>
                  <a:srgbClr val="00554B"/>
                </a:solidFill>
                <a:latin typeface="Verdana" panose="020B0604030504040204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00554B"/>
              </a:buClr>
              <a:buFont typeface="System Font Regular"/>
              <a:buChar char="—"/>
              <a:defRPr sz="2000" b="0" i="0" kern="1200">
                <a:solidFill>
                  <a:srgbClr val="00554B"/>
                </a:solidFill>
                <a:latin typeface="Verdana" panose="020B0604030504040204" pitchFamily="34" charset="0"/>
                <a:ea typeface="Verdana" pitchFamily="34" charset="0"/>
                <a:cs typeface="Verdana" pitchFamily="34" charset="0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0" i="0" kern="1200">
                <a:solidFill>
                  <a:schemeClr val="tx1"/>
                </a:solidFill>
                <a:latin typeface="Verdana" panose="020B0604030504040204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800" dirty="0"/>
              <a:t> </a:t>
            </a:r>
            <a:r>
              <a:rPr lang="cs-CZ" sz="1800" dirty="0">
                <a:ea typeface="Calibri" panose="020F0502020204030204" pitchFamily="34" charset="0"/>
                <a:cs typeface="Aptos" panose="020B0004020202020204" pitchFamily="34" charset="0"/>
              </a:rPr>
              <a:t>prádelna a čistírna oděvů</a:t>
            </a:r>
          </a:p>
        </p:txBody>
      </p:sp>
    </p:spTree>
    <p:extLst>
      <p:ext uri="{BB962C8B-B14F-4D97-AF65-F5344CB8AC3E}">
        <p14:creationId xmlns:p14="http://schemas.microsoft.com/office/powerpoint/2010/main" val="42408136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FE9C100-7D5B-A5F8-2BA6-4A7F19A71D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Odbor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9AB97706-7943-7361-D67A-FBC9B77C87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sociálních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E4A1E118-AFE9-6CF3-571C-02956D6CB0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věcí, školství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2B3BC6DC-B6F8-CC29-9EC7-4591EADC7A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/>
              <a:t>a sportu</a:t>
            </a: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4417F2B2-7E3F-D1FD-2734-9638201A7D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Mgr. Pavla Zemančíková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047E998F-7CF5-9165-F522-02AE023A8C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dirty="0"/>
              <a:t>radní pro školství</a:t>
            </a:r>
          </a:p>
        </p:txBody>
      </p:sp>
    </p:spTree>
    <p:extLst>
      <p:ext uri="{BB962C8B-B14F-4D97-AF65-F5344CB8AC3E}">
        <p14:creationId xmlns:p14="http://schemas.microsoft.com/office/powerpoint/2010/main" val="1518775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121270-6D1D-9544-6CB4-C407C64F6D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2505396-8080-C242-419D-277369C87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Obnova povrchu komunikace ul. V. Řezáče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D649DC9-A378-8697-FAFE-AD13F4673B2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SILNICE TOPOLANY a.s.</a:t>
            </a:r>
          </a:p>
          <a:p>
            <a:r>
              <a:rPr lang="cs-CZ" dirty="0"/>
              <a:t>705.009 Kč vč. DPH</a:t>
            </a:r>
          </a:p>
        </p:txBody>
      </p:sp>
      <p:pic>
        <p:nvPicPr>
          <p:cNvPr id="4" name="Obrázek 3" descr="Obsah obrázku venku, rostlina, okno, strom&#10;&#10;Obsah vygenerovaný umělou inteligencí může být nesprávný.">
            <a:extLst>
              <a:ext uri="{FF2B5EF4-FFF2-40B4-BE49-F238E27FC236}">
                <a16:creationId xmlns:a16="http://schemas.microsoft.com/office/drawing/2014/main" id="{5A5B929D-06A0-6FCF-73E8-F6C5E6E3F3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687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2279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6B40F42-CE3B-2087-30ED-D0A7F36B1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049311" cy="684000"/>
          </a:xfrm>
        </p:spPr>
        <p:txBody>
          <a:bodyPr/>
          <a:lstStyle/>
          <a:p>
            <a:r>
              <a:rPr lang="cs-CZ" dirty="0"/>
              <a:t>Zápis do prvních ročníků základních škol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C0A156A-6A77-E81D-AF0B-735B0E1BE6D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8313" y="1250314"/>
            <a:ext cx="7719406" cy="3050223"/>
          </a:xfrm>
        </p:spPr>
        <p:txBody>
          <a:bodyPr/>
          <a:lstStyle/>
          <a:p>
            <a:r>
              <a:rPr lang="cs-CZ" dirty="0"/>
              <a:t> ZŠ Krátká: 80 dětí + 4 OŠD</a:t>
            </a:r>
          </a:p>
          <a:p>
            <a:r>
              <a:rPr lang="cs-CZ" dirty="0"/>
              <a:t> ZŠ Školní:	28 dětí + 1 OŠD</a:t>
            </a:r>
          </a:p>
          <a:p>
            <a:r>
              <a:rPr lang="cs-CZ" dirty="0"/>
              <a:t> ZŠ </a:t>
            </a:r>
            <a:r>
              <a:rPr lang="cs-CZ" dirty="0" err="1"/>
              <a:t>Petlérská</a:t>
            </a:r>
            <a:r>
              <a:rPr lang="cs-CZ" dirty="0"/>
              <a:t>: 39 dětí + 22 OŠD</a:t>
            </a:r>
          </a:p>
          <a:p>
            <a:endParaRPr lang="cs-CZ" dirty="0"/>
          </a:p>
          <a:p>
            <a:r>
              <a:rPr lang="cs-CZ" dirty="0"/>
              <a:t> Děti s odkladem školní docházky (OŠD) – 16 PT a 4 PS </a:t>
            </a:r>
          </a:p>
          <a:p>
            <a:pPr marL="180975" indent="-180975"/>
            <a:r>
              <a:rPr lang="cs-CZ" dirty="0"/>
              <a:t> Děti, které k </a:t>
            </a:r>
            <a:r>
              <a:rPr lang="cs-CZ"/>
              <a:t>zápisu nepřišly - spolupráce </a:t>
            </a:r>
            <a:r>
              <a:rPr lang="cs-CZ" dirty="0"/>
              <a:t>se sociálními </a:t>
            </a:r>
            <a:r>
              <a:rPr lang="cs-CZ"/>
              <a:t>pracovnicemi odboru 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38279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64B1AF-01A0-6F8E-0663-DE9D79BE9D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F309526-1D5A-2FDF-922E-4EACAAB9F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049311" cy="684000"/>
          </a:xfrm>
        </p:spPr>
        <p:txBody>
          <a:bodyPr/>
          <a:lstStyle/>
          <a:p>
            <a:r>
              <a:rPr lang="cs-CZ" dirty="0"/>
              <a:t>Zápis k povinnému předškolnímu vzdělávání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87343BA-E149-5BBD-B87C-0D7377C5683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8313" y="1250314"/>
            <a:ext cx="7719406" cy="3050223"/>
          </a:xfrm>
        </p:spPr>
        <p:txBody>
          <a:bodyPr/>
          <a:lstStyle/>
          <a:p>
            <a:r>
              <a:rPr lang="cs-CZ" dirty="0"/>
              <a:t> 5. a 6. května, 9.30 – 11.30 a 12.30 – 15.30 hod</a:t>
            </a:r>
          </a:p>
          <a:p>
            <a:r>
              <a:rPr lang="cs-CZ" dirty="0"/>
              <a:t> Náhradní termín 12. května, 10 – 12, 13 – 16 hod</a:t>
            </a:r>
          </a:p>
          <a:p>
            <a:r>
              <a:rPr lang="cs-CZ" dirty="0"/>
              <a:t> Vždy na ředitelství MŠ Lípová</a:t>
            </a:r>
          </a:p>
          <a:p>
            <a:endParaRPr lang="cs-CZ" dirty="0"/>
          </a:p>
          <a:p>
            <a:r>
              <a:rPr lang="cs-CZ" dirty="0"/>
              <a:t> Povinnost pro děti narozené 01.09.2019 – 31.08.2020 (cca 128 dětí + cizinci)</a:t>
            </a:r>
          </a:p>
          <a:p>
            <a:r>
              <a:rPr lang="cs-CZ" dirty="0"/>
              <a:t> Lze plnit zapsáním do přípravné třídy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05923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848CCAA-407A-C577-6699-30F050A0A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6274514" cy="684000"/>
          </a:xfrm>
        </p:spPr>
        <p:txBody>
          <a:bodyPr/>
          <a:lstStyle/>
          <a:p>
            <a:r>
              <a:rPr lang="cs-CZ" dirty="0"/>
              <a:t>Klášterec nad Ohří: město diverzity a vzdělání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253E44F-730A-E619-D98C-E7F289C233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9585" y="1310958"/>
            <a:ext cx="7698133" cy="1809170"/>
          </a:xfrm>
        </p:spPr>
        <p:txBody>
          <a:bodyPr/>
          <a:lstStyle/>
          <a:p>
            <a:r>
              <a:rPr lang="cs-CZ" dirty="0"/>
              <a:t>- Projekt MV ČR na rok 2025</a:t>
            </a:r>
          </a:p>
          <a:p>
            <a:r>
              <a:rPr lang="cs-CZ" dirty="0"/>
              <a:t>- Spolufinancování z prostředků UNHCR</a:t>
            </a:r>
          </a:p>
          <a:p>
            <a:r>
              <a:rPr lang="cs-CZ" dirty="0"/>
              <a:t>- Dotace 969 tis. Kč</a:t>
            </a:r>
          </a:p>
          <a:p>
            <a:r>
              <a:rPr lang="cs-CZ" dirty="0"/>
              <a:t>- Spolupráce s Development CFF </a:t>
            </a:r>
            <a:r>
              <a:rPr lang="cs-CZ" dirty="0" err="1"/>
              <a:t>z.s</a:t>
            </a:r>
            <a:r>
              <a:rPr lang="cs-CZ" dirty="0"/>
              <a:t>. a DDM Volňásek</a:t>
            </a:r>
          </a:p>
          <a:p>
            <a:r>
              <a:rPr lang="cs-CZ" dirty="0"/>
              <a:t>- Integrace cizinců na lokální úrovni</a:t>
            </a:r>
          </a:p>
          <a:p>
            <a:r>
              <a:rPr lang="cs-CZ" dirty="0"/>
              <a:t>- Aktivity pro dospělé, děti a rodiny</a:t>
            </a:r>
          </a:p>
          <a:p>
            <a:endParaRPr lang="cs-CZ" dirty="0"/>
          </a:p>
        </p:txBody>
      </p:sp>
      <p:pic>
        <p:nvPicPr>
          <p:cNvPr id="5" name="Zástupný obsah 4" descr="Obsah obrázku text, Písmo, snímek obrazovky, logo&#10;&#10;Obsah vygenerovaný umělou inteligencí může být nesprávný.">
            <a:extLst>
              <a:ext uri="{FF2B5EF4-FFF2-40B4-BE49-F238E27FC236}">
                <a16:creationId xmlns:a16="http://schemas.microsoft.com/office/drawing/2014/main" id="{BB14BDF4-63BA-2306-F29B-D05F61F6B36E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4062" y="3332098"/>
            <a:ext cx="2555875" cy="1121054"/>
          </a:xfrm>
        </p:spPr>
      </p:pic>
      <p:pic>
        <p:nvPicPr>
          <p:cNvPr id="3" name="Zástupný obsah 2" descr="Obsah obrázku text, Písmo, logo, Grafika&#10;&#10;Obsah vygenerovaný umělou inteligencí může být nesprávný.">
            <a:extLst>
              <a:ext uri="{FF2B5EF4-FFF2-40B4-BE49-F238E27FC236}">
                <a16:creationId xmlns:a16="http://schemas.microsoft.com/office/drawing/2014/main" id="{EEC9EDD7-3C66-3E27-73AE-D8A01356BE47}"/>
              </a:ext>
            </a:extLst>
          </p:cNvPr>
          <p:cNvPicPr>
            <a:picLocks noGrp="1" noChangeAspect="1"/>
          </p:cNvPicPr>
          <p:nvPr>
            <p:ph sz="half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13" y="3430374"/>
            <a:ext cx="2555875" cy="1022778"/>
          </a:xfrm>
        </p:spPr>
      </p:pic>
    </p:spTree>
    <p:extLst>
      <p:ext uri="{BB962C8B-B14F-4D97-AF65-F5344CB8AC3E}">
        <p14:creationId xmlns:p14="http://schemas.microsoft.com/office/powerpoint/2010/main" val="40452124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FE9C100-7D5B-A5F8-2BA6-4A7F19A71D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Odbor místního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9AB97706-7943-7361-D67A-FBC9B77C87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hospodářství,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E4A1E118-AFE9-6CF3-571C-02956D6CB0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dopravy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2B3BC6DC-B6F8-CC29-9EC7-4591EADC7A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/>
              <a:t>a životního</a:t>
            </a: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4417F2B2-7E3F-D1FD-2734-9638201A7D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Ing. Jiří Jaroš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047E998F-7CF5-9165-F522-02AE023A8C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dirty="0"/>
              <a:t>radní pro místní hospodářství</a:t>
            </a:r>
          </a:p>
        </p:txBody>
      </p:sp>
      <p:sp>
        <p:nvSpPr>
          <p:cNvPr id="2" name="Text Placeholder 62">
            <a:extLst>
              <a:ext uri="{FF2B5EF4-FFF2-40B4-BE49-F238E27FC236}">
                <a16:creationId xmlns:a16="http://schemas.microsoft.com/office/drawing/2014/main" id="{89C2B216-BC4D-D8BA-0D41-893AC73C228B}"/>
              </a:ext>
            </a:extLst>
          </p:cNvPr>
          <p:cNvSpPr txBox="1">
            <a:spLocks/>
          </p:cNvSpPr>
          <p:nvPr/>
        </p:nvSpPr>
        <p:spPr>
          <a:xfrm>
            <a:off x="3492500" y="2779277"/>
            <a:ext cx="5183188" cy="792000"/>
          </a:xfrm>
          <a:prstGeom prst="rect">
            <a:avLst/>
          </a:prstGeom>
        </p:spPr>
        <p:txBody>
          <a:bodyPr lIns="0" tIns="0" rIns="0" bIns="0"/>
          <a:lstStyle>
            <a:lvl1pPr marL="3175" indent="0" algn="l" defTabSz="5971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lang="en-GB" sz="5100" b="0" i="0" kern="1200">
                <a:solidFill>
                  <a:schemeClr val="bg1"/>
                </a:solidFill>
                <a:latin typeface="Kyselka Headline Hedline" pitchFamily="2" charset="77"/>
                <a:ea typeface="+mn-ea"/>
                <a:cs typeface="+mn-cs"/>
              </a:defRPr>
            </a:lvl1pPr>
            <a:lvl2pPr marL="3175" indent="0" algn="l" defTabSz="5971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lang="en-GB" sz="2400" b="1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5971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lang="en-GB" sz="2400" b="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3175" indent="0" algn="l" defTabSz="5971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lang="en-GB" sz="2400" b="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352425" indent="-342900" algn="l" defTabSz="59715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Font typeface="System Font Regular"/>
              <a:buChar char="—"/>
              <a:tabLst/>
              <a:defRPr lang="cs-CZ" sz="2400" b="0" i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prostředí</a:t>
            </a:r>
          </a:p>
        </p:txBody>
      </p:sp>
    </p:spTree>
    <p:extLst>
      <p:ext uri="{BB962C8B-B14F-4D97-AF65-F5344CB8AC3E}">
        <p14:creationId xmlns:p14="http://schemas.microsoft.com/office/powerpoint/2010/main" val="42244838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AA49C50-460C-A7B6-A00F-AF86BBD1B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Autovraky</a:t>
            </a:r>
          </a:p>
        </p:txBody>
      </p:sp>
      <p:pic>
        <p:nvPicPr>
          <p:cNvPr id="3" name="Obrázek 2" descr="Obsah obrázku vozidlo, Pozemní vozidlo, venku, kolo&#10;&#10;Obsah vygenerovaný umělou inteligencí může být nesprávný.">
            <a:extLst>
              <a:ext uri="{FF2B5EF4-FFF2-40B4-BE49-F238E27FC236}">
                <a16:creationId xmlns:a16="http://schemas.microsoft.com/office/drawing/2014/main" id="{E87E50CC-B6EC-63E0-227C-5A74097760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13" y="1305983"/>
            <a:ext cx="4052587" cy="3039440"/>
          </a:xfrm>
          <a:prstGeom prst="rect">
            <a:avLst/>
          </a:prstGeom>
        </p:spPr>
      </p:pic>
      <p:pic>
        <p:nvPicPr>
          <p:cNvPr id="7" name="Obrázek 6" descr="Obsah obrázku vozidlo, venku, Pozemní vozidlo, obloha&#10;&#10;Obsah vygenerovaný umělou inteligencí může být nesprávný.">
            <a:extLst>
              <a:ext uri="{FF2B5EF4-FFF2-40B4-BE49-F238E27FC236}">
                <a16:creationId xmlns:a16="http://schemas.microsoft.com/office/drawing/2014/main" id="{754D8EF7-C9DF-8954-A2DD-DF41A73417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0665" y="1305983"/>
            <a:ext cx="4052587" cy="303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255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F5E0765-8314-2AA2-F553-D19FB9EC6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3024187" cy="426584"/>
          </a:xfrm>
        </p:spPr>
        <p:txBody>
          <a:bodyPr/>
          <a:lstStyle/>
          <a:p>
            <a:r>
              <a:rPr lang="cs-CZ" dirty="0"/>
              <a:t>Zimní údržba</a:t>
            </a:r>
          </a:p>
        </p:txBody>
      </p:sp>
      <p:pic>
        <p:nvPicPr>
          <p:cNvPr id="3" name="Obrázek 2" descr="Obsah obrázku venku, sníh, vozidlo, Pozemní vozidlo&#10;&#10;Obsah vygenerovaný umělou inteligencí může být nesprávný.">
            <a:extLst>
              <a:ext uri="{FF2B5EF4-FFF2-40B4-BE49-F238E27FC236}">
                <a16:creationId xmlns:a16="http://schemas.microsoft.com/office/drawing/2014/main" id="{C85F5E67-EEFB-8D2A-DE1E-A7BBBB625C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391" y="1850446"/>
            <a:ext cx="4888663" cy="2428108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AA3490A2-DF74-A920-4223-6E274D236CB0}"/>
              </a:ext>
            </a:extLst>
          </p:cNvPr>
          <p:cNvSpPr txBox="1"/>
          <p:nvPr/>
        </p:nvSpPr>
        <p:spPr>
          <a:xfrm>
            <a:off x="424319" y="864044"/>
            <a:ext cx="82953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solidFill>
                  <a:srgbClr val="00554B"/>
                </a:solidFill>
              </a:rPr>
              <a:t>Celkové náklady: 2.925.380 Kč vč. DPH</a:t>
            </a:r>
          </a:p>
          <a:p>
            <a:r>
              <a:rPr lang="cs-CZ" sz="2000" dirty="0">
                <a:solidFill>
                  <a:srgbClr val="00554B"/>
                </a:solidFill>
              </a:rPr>
              <a:t>Spotřeba posypové soli: 192 t</a:t>
            </a:r>
          </a:p>
          <a:p>
            <a:r>
              <a:rPr lang="cs-CZ" sz="2000" dirty="0">
                <a:solidFill>
                  <a:srgbClr val="00554B"/>
                </a:solidFill>
              </a:rPr>
              <a:t>Uklizeno komunikací: 1.660 km 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1CFAFC2F-33E3-55C6-0B64-FB885843BD24}"/>
              </a:ext>
            </a:extLst>
          </p:cNvPr>
          <p:cNvSpPr txBox="1"/>
          <p:nvPr/>
        </p:nvSpPr>
        <p:spPr>
          <a:xfrm>
            <a:off x="424319" y="2152482"/>
            <a:ext cx="34676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solidFill>
                  <a:srgbClr val="00554B"/>
                </a:solidFill>
              </a:rPr>
              <a:t>Marius </a:t>
            </a:r>
            <a:r>
              <a:rPr lang="cs-CZ" sz="2000" dirty="0" err="1">
                <a:solidFill>
                  <a:srgbClr val="00554B"/>
                </a:solidFill>
              </a:rPr>
              <a:t>Pedersen</a:t>
            </a:r>
            <a:r>
              <a:rPr lang="cs-CZ" sz="2000" dirty="0">
                <a:solidFill>
                  <a:srgbClr val="00554B"/>
                </a:solidFill>
              </a:rPr>
              <a:t> a.s.</a:t>
            </a:r>
          </a:p>
          <a:p>
            <a:r>
              <a:rPr lang="cs-CZ" sz="2000" dirty="0">
                <a:solidFill>
                  <a:srgbClr val="00554B"/>
                </a:solidFill>
              </a:rPr>
              <a:t>Klášterecká Kyselka s.r.o.</a:t>
            </a:r>
          </a:p>
        </p:txBody>
      </p:sp>
    </p:spTree>
    <p:extLst>
      <p:ext uri="{BB962C8B-B14F-4D97-AF65-F5344CB8AC3E}">
        <p14:creationId xmlns:p14="http://schemas.microsoft.com/office/powerpoint/2010/main" val="17997353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E153D81-6029-2B8A-25A1-E6F22D166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545129"/>
            <a:ext cx="8141613" cy="350857"/>
          </a:xfrm>
        </p:spPr>
        <p:txBody>
          <a:bodyPr/>
          <a:lstStyle/>
          <a:p>
            <a:r>
              <a:rPr lang="cs-CZ" dirty="0"/>
              <a:t>Dřeviny v zámeckém parku – obnova cedulek</a:t>
            </a:r>
          </a:p>
        </p:txBody>
      </p:sp>
      <p:pic>
        <p:nvPicPr>
          <p:cNvPr id="3" name="Obrázek 2" descr="Obsah obrázku strom, rostlina, venku, chobot&#10;&#10;Obsah vygenerovaný umělou inteligencí může být nesprávný.">
            <a:extLst>
              <a:ext uri="{FF2B5EF4-FFF2-40B4-BE49-F238E27FC236}">
                <a16:creationId xmlns:a16="http://schemas.microsoft.com/office/drawing/2014/main" id="{254A5B69-9EE9-25D3-6502-9D81011A6D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9659" y="1622137"/>
            <a:ext cx="3099551" cy="1799256"/>
          </a:xfrm>
          <a:prstGeom prst="rect">
            <a:avLst/>
          </a:prstGeom>
        </p:spPr>
      </p:pic>
      <p:pic>
        <p:nvPicPr>
          <p:cNvPr id="6" name="Obrázek 5" descr="Obsah obrázku text, venku, rostlina, větev&#10;&#10;Obsah vygenerovaný umělou inteligencí může být nesprávný.">
            <a:extLst>
              <a:ext uri="{FF2B5EF4-FFF2-40B4-BE49-F238E27FC236}">
                <a16:creationId xmlns:a16="http://schemas.microsoft.com/office/drawing/2014/main" id="{4E57274D-963D-8A3B-81F5-BB69DCCAC9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832" y="971989"/>
            <a:ext cx="1750336" cy="3099552"/>
          </a:xfrm>
          <a:prstGeom prst="rect">
            <a:avLst/>
          </a:prstGeom>
        </p:spPr>
      </p:pic>
      <p:pic>
        <p:nvPicPr>
          <p:cNvPr id="8" name="Obrázek 7" descr="Obsah obrázku rostlina, strom, venku, chobot&#10;&#10;Obsah vygenerovaný umělou inteligencí může být nesprávný.">
            <a:extLst>
              <a:ext uri="{FF2B5EF4-FFF2-40B4-BE49-F238E27FC236}">
                <a16:creationId xmlns:a16="http://schemas.microsoft.com/office/drawing/2014/main" id="{1C123CFD-865B-5CB1-3ABE-952B649FC0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937" y="971987"/>
            <a:ext cx="1750336" cy="3099554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5BFF8C2D-D7E1-0A62-3BB1-09142721A8C7}"/>
              </a:ext>
            </a:extLst>
          </p:cNvPr>
          <p:cNvSpPr txBox="1"/>
          <p:nvPr/>
        </p:nvSpPr>
        <p:spPr>
          <a:xfrm>
            <a:off x="534443" y="4071541"/>
            <a:ext cx="59704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00554B"/>
                </a:solidFill>
              </a:rPr>
              <a:t>COLOR 3P – 51.000 Kč vč. DPH </a:t>
            </a:r>
          </a:p>
          <a:p>
            <a:r>
              <a:rPr lang="cs-CZ" dirty="0">
                <a:solidFill>
                  <a:srgbClr val="00554B"/>
                </a:solidFill>
              </a:rPr>
              <a:t>Klášterecká Kyselka s.r.o.</a:t>
            </a:r>
          </a:p>
        </p:txBody>
      </p:sp>
    </p:spTree>
    <p:extLst>
      <p:ext uri="{BB962C8B-B14F-4D97-AF65-F5344CB8AC3E}">
        <p14:creationId xmlns:p14="http://schemas.microsoft.com/office/powerpoint/2010/main" val="468210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6DCB7B-6FEE-66E9-198A-6D21636DFF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CA9348B-2E36-1BFE-5CBA-4878D4CB6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Obnova povrchu komunikace v obci HRADIŠTĚ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C2EE8DD-F2D2-1C86-B66A-D8EB6830FEA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SILNICE TOPOLANY a.s.</a:t>
            </a:r>
          </a:p>
          <a:p>
            <a:r>
              <a:rPr lang="cs-CZ" dirty="0"/>
              <a:t>715.753 Kč vč. DPH</a:t>
            </a:r>
          </a:p>
        </p:txBody>
      </p:sp>
      <p:pic>
        <p:nvPicPr>
          <p:cNvPr id="3" name="Obrázek 2" descr="Obsah obrázku venku, budova, rostlina, obloha&#10;&#10;Obsah vygenerovaný umělou inteligencí může být nesprávný.">
            <a:extLst>
              <a:ext uri="{FF2B5EF4-FFF2-40B4-BE49-F238E27FC236}">
                <a16:creationId xmlns:a16="http://schemas.microsoft.com/office/drawing/2014/main" id="{FEFADEFD-F103-9996-067A-3649B15171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687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504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F1464C-1B23-9C64-0D5D-A6F41DD1F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08A20B4-3CF1-2E54-EA27-7EF52AE80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Cyklotrasa </a:t>
            </a:r>
            <a:r>
              <a:rPr lang="cs-CZ" dirty="0" err="1"/>
              <a:t>Prunéřov</a:t>
            </a:r>
            <a:r>
              <a:rPr lang="cs-CZ" dirty="0"/>
              <a:t> – I. P. Verne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C43BB20-1A17-E9DB-C703-1DB984650B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O.C. </a:t>
            </a:r>
            <a:r>
              <a:rPr lang="cs-CZ" dirty="0" err="1"/>
              <a:t>Company</a:t>
            </a:r>
            <a:r>
              <a:rPr lang="cs-CZ" dirty="0"/>
              <a:t> s.r.o.</a:t>
            </a:r>
          </a:p>
          <a:p>
            <a:r>
              <a:rPr lang="cs-CZ" dirty="0"/>
              <a:t>211.811 Kč vč. DPH</a:t>
            </a:r>
          </a:p>
        </p:txBody>
      </p:sp>
      <p:pic>
        <p:nvPicPr>
          <p:cNvPr id="3" name="Obrázek 2" descr="Obsah obrázku venku, strom, rostlina, plot&#10;&#10;Obsah vygenerovaný umělou inteligencí může být nesprávný.">
            <a:extLst>
              <a:ext uri="{FF2B5EF4-FFF2-40B4-BE49-F238E27FC236}">
                <a16:creationId xmlns:a16="http://schemas.microsoft.com/office/drawing/2014/main" id="{7AB9F297-611A-3EE4-4475-B58B422B35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687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7391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BE1EE3-F457-12FD-36F0-156618858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C9AD014-D9DE-ABE4-5522-0A9E2481C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SAUNA – nový dřevěný plot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9D89D75-DE36-48BE-20B9-9475C5A9320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Daniel </a:t>
            </a:r>
            <a:r>
              <a:rPr lang="cs-CZ" dirty="0" err="1"/>
              <a:t>Jenčuš</a:t>
            </a:r>
            <a:endParaRPr lang="cs-CZ" dirty="0"/>
          </a:p>
          <a:p>
            <a:r>
              <a:rPr lang="cs-CZ" dirty="0"/>
              <a:t>219.900 Kč vč. DPH</a:t>
            </a:r>
          </a:p>
        </p:txBody>
      </p:sp>
      <p:pic>
        <p:nvPicPr>
          <p:cNvPr id="3" name="Obrázek 2" descr="Obsah obrázku strom, venku, plavecký bazén, bazén&#10;&#10;Obsah vygenerovaný umělou inteligencí může být nesprávný.">
            <a:extLst>
              <a:ext uri="{FF2B5EF4-FFF2-40B4-BE49-F238E27FC236}">
                <a16:creationId xmlns:a16="http://schemas.microsoft.com/office/drawing/2014/main" id="{078B014B-E87D-4B7D-C7D6-033F45B496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687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2162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9F5702-17A7-946B-2357-D54900346C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AF1BE46-96D7-7EB1-E404-8D0CBE505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AQUAPARK – oprava obkladů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F793BF1-420B-45CA-ED32-F1E4D86A712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HOME WEST CZ s.r.o.</a:t>
            </a:r>
          </a:p>
          <a:p>
            <a:r>
              <a:rPr lang="cs-CZ" dirty="0"/>
              <a:t>631.620 Kč vč. DPH</a:t>
            </a:r>
          </a:p>
        </p:txBody>
      </p:sp>
      <p:pic>
        <p:nvPicPr>
          <p:cNvPr id="3" name="Obrázek 2" descr="Obsah obrázku venku, cement, Kompozitní materiál, území&#10;&#10;Obsah vygenerovaný umělou inteligencí může být nesprávný.">
            <a:extLst>
              <a:ext uri="{FF2B5EF4-FFF2-40B4-BE49-F238E27FC236}">
                <a16:creationId xmlns:a16="http://schemas.microsoft.com/office/drawing/2014/main" id="{29ACBFCC-4812-CEE4-D23C-49EFBCBB74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687" y="1098988"/>
            <a:ext cx="4800000" cy="3600000"/>
          </a:xfrm>
          <a:prstGeom prst="rect">
            <a:avLst/>
          </a:prstGeom>
        </p:spPr>
      </p:pic>
      <p:pic>
        <p:nvPicPr>
          <p:cNvPr id="8" name="Obrázek 7" descr="Obsah obrázku venku, obloha, Kompozitní materiál, loď&#10;&#10;Obsah vygenerovaný umělou inteligencí může být nesprávný.">
            <a:extLst>
              <a:ext uri="{FF2B5EF4-FFF2-40B4-BE49-F238E27FC236}">
                <a16:creationId xmlns:a16="http://schemas.microsoft.com/office/drawing/2014/main" id="{F3AA9A49-09FA-C5FE-94BB-FE881C9D85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13" y="2178988"/>
            <a:ext cx="3360000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3051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847EEB-C673-9F5B-19FA-2FE66E122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0CC158C-263D-F5B9-78A3-CF7BCD5B2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ZÁMEK obnova fasád nádvoří a věže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1AC1C7B-FD02-4E44-E101-50E58FBD51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sz="1900" dirty="0"/>
              <a:t>HP STAV – Jan </a:t>
            </a:r>
            <a:r>
              <a:rPr lang="cs-CZ" sz="1900" dirty="0" err="1"/>
              <a:t>Perout</a:t>
            </a:r>
            <a:r>
              <a:rPr lang="cs-CZ" sz="1900" dirty="0"/>
              <a:t> s.r.o. </a:t>
            </a:r>
          </a:p>
          <a:p>
            <a:r>
              <a:rPr lang="cs-CZ" sz="1900" dirty="0"/>
              <a:t>3.494.691 Kč vč. DPH</a:t>
            </a:r>
          </a:p>
        </p:txBody>
      </p:sp>
      <p:pic>
        <p:nvPicPr>
          <p:cNvPr id="3" name="Obrázek 2" descr="Obsah obrázku venku, obloha, město, okno&#10;&#10;Obsah vygenerovaný umělou inteligencí může být nesprávný.">
            <a:extLst>
              <a:ext uri="{FF2B5EF4-FFF2-40B4-BE49-F238E27FC236}">
                <a16:creationId xmlns:a16="http://schemas.microsoft.com/office/drawing/2014/main" id="{896BF7EF-829D-566C-FEC1-79FECB8F65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687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1193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F5E0765-8314-2AA2-F553-D19FB9EC6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FVE I. etapa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A232B71-F54B-8399-536D-FB6D6CA14F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 err="1"/>
              <a:t>Skypartners</a:t>
            </a:r>
            <a:r>
              <a:rPr lang="cs-CZ" dirty="0"/>
              <a:t> s.r.o.</a:t>
            </a:r>
          </a:p>
          <a:p>
            <a:r>
              <a:rPr lang="cs-CZ" dirty="0"/>
              <a:t>31.400.495 Kč vč. DPH</a:t>
            </a:r>
          </a:p>
          <a:p>
            <a:endParaRPr lang="cs-CZ" dirty="0"/>
          </a:p>
        </p:txBody>
      </p:sp>
      <p:pic>
        <p:nvPicPr>
          <p:cNvPr id="4" name="Obrázek 3" descr="Obsah obrázku venku, obloha, Solární energie, Solární panel&#10;&#10;Obsah vygenerovaný umělou inteligencí může být nesprávný.">
            <a:extLst>
              <a:ext uri="{FF2B5EF4-FFF2-40B4-BE49-F238E27FC236}">
                <a16:creationId xmlns:a16="http://schemas.microsoft.com/office/drawing/2014/main" id="{9880076A-4B1A-C936-A8B5-F3AD0A2378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687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960403"/>
      </p:ext>
    </p:extLst>
  </p:cSld>
  <p:clrMapOvr>
    <a:masterClrMapping/>
  </p:clrMapOvr>
</p:sld>
</file>

<file path=ppt/theme/theme1.xml><?xml version="1.0" encoding="utf-8"?>
<a:theme xmlns:a="http://schemas.openxmlformats.org/drawingml/2006/main" name="Cov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lides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1995</TotalTime>
  <Words>821</Words>
  <Application>Microsoft Office PowerPoint</Application>
  <PresentationFormat>Předvádění na obrazovce (16:9)</PresentationFormat>
  <Paragraphs>146</Paragraphs>
  <Slides>36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36</vt:i4>
      </vt:variant>
    </vt:vector>
  </HeadingPairs>
  <TitlesOfParts>
    <vt:vector size="44" baseType="lpstr">
      <vt:lpstr>Arial</vt:lpstr>
      <vt:lpstr>Calibri</vt:lpstr>
      <vt:lpstr>Kyselka Headline Hedline</vt:lpstr>
      <vt:lpstr>System Font Regular</vt:lpstr>
      <vt:lpstr>Times New Roman</vt:lpstr>
      <vt:lpstr>Verdana</vt:lpstr>
      <vt:lpstr>Cover</vt:lpstr>
      <vt:lpstr>Slides</vt:lpstr>
      <vt:lpstr>Prezentace aplikace PowerPoint</vt:lpstr>
      <vt:lpstr>Nový SKATEPARK</vt:lpstr>
      <vt:lpstr>Obnova povrchu komunikace ul. V. Řezáče</vt:lpstr>
      <vt:lpstr>Obnova povrchu komunikace v obci HRADIŠTĚ</vt:lpstr>
      <vt:lpstr>Cyklotrasa Prunéřov – I. P. Verne</vt:lpstr>
      <vt:lpstr>SAUNA – nový dřevěný plot</vt:lpstr>
      <vt:lpstr>AQUAPARK – oprava obkladů</vt:lpstr>
      <vt:lpstr>ZÁMEK obnova fasád nádvoří a věže</vt:lpstr>
      <vt:lpstr>FVE I. etapa</vt:lpstr>
      <vt:lpstr>Park „STŘED“</vt:lpstr>
      <vt:lpstr>Rekonstrukce ul. Nad Tunýlkem</vt:lpstr>
      <vt:lpstr>Prezentace aplikace PowerPoint</vt:lpstr>
      <vt:lpstr>Společně napříč generacemi</vt:lpstr>
      <vt:lpstr>Stavění májky 30.04.2025 od 15:00</vt:lpstr>
      <vt:lpstr>Pietní akt 07.05.2025 od 15:00</vt:lpstr>
      <vt:lpstr>Galerie Kryt Motýla jsem tu neviděl a velikonoční dílny</vt:lpstr>
      <vt:lpstr>Prezentace aplikace PowerPoint</vt:lpstr>
      <vt:lpstr>Rozbor hospodaření  k 31.03.2025</vt:lpstr>
      <vt:lpstr>Prezentace aplikace PowerPoint</vt:lpstr>
      <vt:lpstr>Pronájem bytu  Olšová 573/14</vt:lpstr>
      <vt:lpstr>Pronájem bytu  Královéhradecká 420/33</vt:lpstr>
      <vt:lpstr>Opravy po zatékání Budovatelská 486 </vt:lpstr>
      <vt:lpstr>Budovatelská 486</vt:lpstr>
      <vt:lpstr>Budovatelská 486</vt:lpstr>
      <vt:lpstr>Budovatelská 486</vt:lpstr>
      <vt:lpstr>Budovatelská 486</vt:lpstr>
      <vt:lpstr>Budovatelská 486</vt:lpstr>
      <vt:lpstr>Budovatelská 486</vt:lpstr>
      <vt:lpstr>Prezentace aplikace PowerPoint</vt:lpstr>
      <vt:lpstr>Zápis do prvních ročníků základních škol</vt:lpstr>
      <vt:lpstr>Zápis k povinnému předškolnímu vzdělávání</vt:lpstr>
      <vt:lpstr>Klášterec nad Ohří: město diverzity a vzdělání</vt:lpstr>
      <vt:lpstr>Prezentace aplikace PowerPoint</vt:lpstr>
      <vt:lpstr>Autovraky</vt:lpstr>
      <vt:lpstr>Zimní údržba</vt:lpstr>
      <vt:lpstr>Dřeviny v zámeckém parku – obnova cedulek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Pavel Endršt</dc:creator>
  <cp:lastModifiedBy>Staňková Jaroslava Ing.</cp:lastModifiedBy>
  <cp:revision>158</cp:revision>
  <cp:lastPrinted>2025-04-23T13:48:21Z</cp:lastPrinted>
  <dcterms:created xsi:type="dcterms:W3CDTF">2018-10-31T08:36:17Z</dcterms:created>
  <dcterms:modified xsi:type="dcterms:W3CDTF">2025-04-29T05:10:58Z</dcterms:modified>
</cp:coreProperties>
</file>