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46"/>
  </p:notesMasterIdLst>
  <p:handoutMasterIdLst>
    <p:handoutMasterId r:id="rId47"/>
  </p:handoutMasterIdLst>
  <p:sldIdLst>
    <p:sldId id="256" r:id="rId4"/>
    <p:sldId id="660" r:id="rId5"/>
    <p:sldId id="661" r:id="rId6"/>
    <p:sldId id="662" r:id="rId7"/>
    <p:sldId id="663" r:id="rId8"/>
    <p:sldId id="664" r:id="rId9"/>
    <p:sldId id="276" r:id="rId10"/>
    <p:sldId id="665" r:id="rId11"/>
    <p:sldId id="666" r:id="rId12"/>
    <p:sldId id="667" r:id="rId13"/>
    <p:sldId id="668" r:id="rId14"/>
    <p:sldId id="642" r:id="rId15"/>
    <p:sldId id="644" r:id="rId16"/>
    <p:sldId id="646" r:id="rId17"/>
    <p:sldId id="648" r:id="rId18"/>
    <p:sldId id="650" r:id="rId19"/>
    <p:sldId id="652" r:id="rId20"/>
    <p:sldId id="654" r:id="rId21"/>
    <p:sldId id="257" r:id="rId22"/>
    <p:sldId id="671" r:id="rId23"/>
    <p:sldId id="676" r:id="rId24"/>
    <p:sldId id="672" r:id="rId25"/>
    <p:sldId id="677" r:id="rId26"/>
    <p:sldId id="673" r:id="rId27"/>
    <p:sldId id="670" r:id="rId28"/>
    <p:sldId id="669" r:id="rId29"/>
    <p:sldId id="632" r:id="rId30"/>
    <p:sldId id="674" r:id="rId31"/>
    <p:sldId id="675" r:id="rId32"/>
    <p:sldId id="262" r:id="rId33"/>
    <p:sldId id="633" r:id="rId34"/>
    <p:sldId id="636" r:id="rId35"/>
    <p:sldId id="637" r:id="rId36"/>
    <p:sldId id="639" r:id="rId37"/>
    <p:sldId id="638" r:id="rId38"/>
    <p:sldId id="640" r:id="rId39"/>
    <p:sldId id="603" r:id="rId40"/>
    <p:sldId id="655" r:id="rId41"/>
    <p:sldId id="656" r:id="rId42"/>
    <p:sldId id="657" r:id="rId43"/>
    <p:sldId id="658" r:id="rId44"/>
    <p:sldId id="659" r:id="rId45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9771" autoAdjust="0"/>
  </p:normalViewPr>
  <p:slideViewPr>
    <p:cSldViewPr>
      <p:cViewPr>
        <p:scale>
          <a:sx n="106" d="100"/>
          <a:sy n="106" d="100"/>
        </p:scale>
        <p:origin x="-176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8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689\Documents\P&#344;&#205;SP&#282;VKOV&#201;%20ORGANIZACE\GRAF%20-%20po&#269;ty%20d&#283;t&#23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689\Documents\P&#344;&#205;SP&#282;VKOV&#201;%20ORGANIZACE\GRAF%20-%20po&#269;ty%20d&#283;t&#23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689\Documents\P&#344;&#205;SP&#282;VKOV&#201;%20ORGANIZACE\GRAF%20-%20po&#269;ty%20d&#283;t&#23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689\Documents\P&#344;&#205;SP&#282;VKOV&#201;%20ORGANIZACE\GRAF%20-%20po&#269;ty%20d&#283;t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DĚTÍ V MATEŘSKÉ ŠKOLE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092520506275889E-2"/>
          <c:y val="0.1424561597586686"/>
          <c:w val="0.88755195963458244"/>
          <c:h val="0.61005192965138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hodnoty!$B$6</c:f>
              <c:strCache>
                <c:ptCount val="1"/>
                <c:pt idx="0">
                  <c:v>počet dětí v MŠ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hodnoty!$C$4:$F$4</c:f>
              <c:strCache>
                <c:ptCount val="4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</c:strCache>
            </c:strRef>
          </c:cat>
          <c:val>
            <c:numRef>
              <c:f>hodnoty!$C$6:$F$6</c:f>
              <c:numCache>
                <c:formatCode>General</c:formatCode>
                <c:ptCount val="4"/>
                <c:pt idx="0">
                  <c:v>477</c:v>
                </c:pt>
                <c:pt idx="1">
                  <c:v>436</c:v>
                </c:pt>
                <c:pt idx="2">
                  <c:v>446</c:v>
                </c:pt>
                <c:pt idx="3">
                  <c:v>438</c:v>
                </c:pt>
              </c:numCache>
            </c:numRef>
          </c:val>
        </c:ser>
        <c:ser>
          <c:idx val="2"/>
          <c:order val="1"/>
          <c:tx>
            <c:strRef>
              <c:f>hodnoty!$B$7</c:f>
              <c:strCache>
                <c:ptCount val="1"/>
                <c:pt idx="0">
                  <c:v>počet přijatých dětí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hodnoty!$C$4:$F$4</c:f>
              <c:strCache>
                <c:ptCount val="4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</c:strCache>
            </c:strRef>
          </c:cat>
          <c:val>
            <c:numRef>
              <c:f>hodnoty!$C$7:$F$7</c:f>
              <c:numCache>
                <c:formatCode>General</c:formatCode>
                <c:ptCount val="4"/>
                <c:pt idx="0">
                  <c:v>119</c:v>
                </c:pt>
                <c:pt idx="1">
                  <c:v>82</c:v>
                </c:pt>
                <c:pt idx="2">
                  <c:v>133</c:v>
                </c:pt>
                <c:pt idx="3">
                  <c:v>111</c:v>
                </c:pt>
              </c:numCache>
            </c:numRef>
          </c:val>
        </c:ser>
        <c:ser>
          <c:idx val="1"/>
          <c:order val="2"/>
          <c:tx>
            <c:strRef>
              <c:f>hodnoty!$B$5</c:f>
              <c:strCache>
                <c:ptCount val="1"/>
                <c:pt idx="0">
                  <c:v>z toho 3 roky po prosinci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0103647861328063E-17"/>
                  <c:y val="4.05762015612335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3.68793985003026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4.05762015612335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hodnoty!$C$4:$F$4</c:f>
              <c:strCache>
                <c:ptCount val="4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</c:strCache>
            </c:strRef>
          </c:cat>
          <c:val>
            <c:numRef>
              <c:f>hodnoty!$C$5:$F$5</c:f>
              <c:numCache>
                <c:formatCode>General</c:formatCode>
                <c:ptCount val="4"/>
                <c:pt idx="0">
                  <c:v>32</c:v>
                </c:pt>
                <c:pt idx="1">
                  <c:v>31</c:v>
                </c:pt>
                <c:pt idx="2">
                  <c:v>42</c:v>
                </c:pt>
                <c:pt idx="3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66880"/>
        <c:axId val="43068416"/>
      </c:barChart>
      <c:catAx>
        <c:axId val="43066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068416"/>
        <c:crosses val="autoZero"/>
        <c:auto val="1"/>
        <c:lblAlgn val="ctr"/>
        <c:lblOffset val="100"/>
        <c:noMultiLvlLbl val="0"/>
      </c:catAx>
      <c:valAx>
        <c:axId val="4306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0668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5548011129397306E-2"/>
          <c:y val="0.84176007692651345"/>
          <c:w val="0.9"/>
          <c:h val="4.8463404118734107E-2"/>
        </c:manualLayout>
      </c:layout>
      <c:overlay val="0"/>
      <c:txPr>
        <a:bodyPr/>
        <a:lstStyle/>
        <a:p>
          <a:pPr>
            <a:defRPr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ŽÁKŮ NA ZÁKLADNÍCH ŠKOLÁCH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5214822285145398E-2"/>
          <c:y val="0.15257183266414792"/>
          <c:w val="0.87851259971813855"/>
          <c:h val="0.54104234375403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hodnoty!$C$11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(hodnoty!$A$12:$B$12,hodnoty!$A$14:$B$14,hodnoty!$A$16:$B$16)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(hodnoty!$C$12,hodnoty!$C$14,hodnoty!$C$16)</c:f>
              <c:numCache>
                <c:formatCode>General</c:formatCode>
                <c:ptCount val="3"/>
                <c:pt idx="0">
                  <c:v>584</c:v>
                </c:pt>
                <c:pt idx="1">
                  <c:v>436</c:v>
                </c:pt>
                <c:pt idx="2">
                  <c:v>279</c:v>
                </c:pt>
              </c:numCache>
            </c:numRef>
          </c:val>
        </c:ser>
        <c:ser>
          <c:idx val="4"/>
          <c:order val="1"/>
          <c:tx>
            <c:strRef>
              <c:f>hodnoty!$D$11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(hodnoty!$A$12:$B$12,hodnoty!$A$14:$B$14,hodnoty!$A$16:$B$16)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(hodnoty!$D$12,hodnoty!$D$14,hodnoty!$D$16)</c:f>
              <c:numCache>
                <c:formatCode>General</c:formatCode>
                <c:ptCount val="3"/>
                <c:pt idx="0">
                  <c:v>591</c:v>
                </c:pt>
                <c:pt idx="1">
                  <c:v>426</c:v>
                </c:pt>
                <c:pt idx="2">
                  <c:v>271</c:v>
                </c:pt>
              </c:numCache>
            </c:numRef>
          </c:val>
        </c:ser>
        <c:ser>
          <c:idx val="3"/>
          <c:order val="2"/>
          <c:tx>
            <c:strRef>
              <c:f>hodnoty!$E$11</c:f>
              <c:strCache>
                <c:ptCount val="1"/>
                <c:pt idx="0">
                  <c:v>2017/2018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(hodnoty!$A$12:$B$12,hodnoty!$A$14:$B$14,hodnoty!$A$16:$B$16)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(hodnoty!$E$12,hodnoty!$E$14,hodnoty!$E$16)</c:f>
              <c:numCache>
                <c:formatCode>General</c:formatCode>
                <c:ptCount val="3"/>
                <c:pt idx="0">
                  <c:v>596</c:v>
                </c:pt>
                <c:pt idx="1">
                  <c:v>439</c:v>
                </c:pt>
                <c:pt idx="2">
                  <c:v>250</c:v>
                </c:pt>
              </c:numCache>
            </c:numRef>
          </c:val>
        </c:ser>
        <c:ser>
          <c:idx val="1"/>
          <c:order val="3"/>
          <c:tx>
            <c:strRef>
              <c:f>hodnoty!$F$11</c:f>
              <c:strCache>
                <c:ptCount val="1"/>
                <c:pt idx="0">
                  <c:v>2018/2019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(hodnoty!$A$12:$B$12,hodnoty!$A$14:$B$14,hodnoty!$A$16:$B$16)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(hodnoty!$F$12,hodnoty!$F$14,hodnoty!$F$16)</c:f>
              <c:numCache>
                <c:formatCode>General</c:formatCode>
                <c:ptCount val="3"/>
                <c:pt idx="0">
                  <c:v>614</c:v>
                </c:pt>
                <c:pt idx="1">
                  <c:v>439</c:v>
                </c:pt>
                <c:pt idx="2">
                  <c:v>259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47"/>
        <c:axId val="43144704"/>
        <c:axId val="43146240"/>
      </c:barChart>
      <c:catAx>
        <c:axId val="43144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146240"/>
        <c:crosses val="autoZero"/>
        <c:auto val="1"/>
        <c:lblAlgn val="ctr"/>
        <c:lblOffset val="100"/>
        <c:noMultiLvlLbl val="0"/>
      </c:catAx>
      <c:valAx>
        <c:axId val="43146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144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2238470191226093E-2"/>
          <c:y val="0.82940843712262402"/>
          <c:w val="0.87299432398536403"/>
          <c:h val="6.4750979894354549E-2"/>
        </c:manualLayout>
      </c:layout>
      <c:overlay val="0"/>
      <c:txPr>
        <a:bodyPr/>
        <a:lstStyle/>
        <a:p>
          <a:pPr>
            <a:def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 algn="r">
              <a:defRPr sz="1600"/>
            </a:pPr>
            <a:r>
              <a:rPr lang="en-US" sz="1600"/>
              <a:t>POČET </a:t>
            </a:r>
            <a:r>
              <a:rPr lang="cs-CZ" sz="1600"/>
              <a:t>ŽÁKŮ</a:t>
            </a:r>
            <a:r>
              <a:rPr lang="en-US" sz="1600"/>
              <a:t> V 1. TŘÍDÁCH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1477835209249153E-2"/>
          <c:y val="0.14390007467703514"/>
          <c:w val="0.87253034474985103"/>
          <c:h val="0.5763332447541841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hodnoty!$C$11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(hodnoty!$A$13:$B$13,hodnoty!$A$15:$B$15,hodnoty!$A$17:$B$17)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(hodnoty!$C$13,hodnoty!$C$15,hodnoty!$C$17)</c:f>
              <c:numCache>
                <c:formatCode>General</c:formatCode>
                <c:ptCount val="3"/>
                <c:pt idx="0">
                  <c:v>76</c:v>
                </c:pt>
                <c:pt idx="1">
                  <c:v>57</c:v>
                </c:pt>
                <c:pt idx="2">
                  <c:v>30</c:v>
                </c:pt>
              </c:numCache>
            </c:numRef>
          </c:val>
        </c:ser>
        <c:ser>
          <c:idx val="3"/>
          <c:order val="1"/>
          <c:tx>
            <c:strRef>
              <c:f>hodnoty!$D$11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cat>
            <c:strRef>
              <c:f>(hodnoty!$A$13:$B$13,hodnoty!$A$15:$B$15,hodnoty!$A$17:$B$17)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(hodnoty!$D$13,hodnoty!$D$15,hodnoty!$D$17)</c:f>
              <c:numCache>
                <c:formatCode>General</c:formatCode>
                <c:ptCount val="3"/>
                <c:pt idx="0">
                  <c:v>69</c:v>
                </c:pt>
                <c:pt idx="1">
                  <c:v>59</c:v>
                </c:pt>
                <c:pt idx="2">
                  <c:v>24</c:v>
                </c:pt>
              </c:numCache>
            </c:numRef>
          </c:val>
        </c:ser>
        <c:ser>
          <c:idx val="5"/>
          <c:order val="2"/>
          <c:tx>
            <c:strRef>
              <c:f>hodnoty!$E$11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cat>
            <c:strRef>
              <c:f>(hodnoty!$A$13:$B$13,hodnoty!$A$15:$B$15,hodnoty!$A$17:$B$17)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(hodnoty!$E$13,hodnoty!$E$15,hodnoty!$E$17)</c:f>
              <c:numCache>
                <c:formatCode>General</c:formatCode>
                <c:ptCount val="3"/>
                <c:pt idx="0">
                  <c:v>77</c:v>
                </c:pt>
                <c:pt idx="1">
                  <c:v>48</c:v>
                </c:pt>
                <c:pt idx="2">
                  <c:v>24</c:v>
                </c:pt>
              </c:numCache>
            </c:numRef>
          </c:val>
        </c:ser>
        <c:ser>
          <c:idx val="0"/>
          <c:order val="3"/>
          <c:tx>
            <c:strRef>
              <c:f>hodnoty!$F$11</c:f>
              <c:strCache>
                <c:ptCount val="1"/>
                <c:pt idx="0">
                  <c:v>2018/2019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(hodnoty!$A$13:$B$13,hodnoty!$A$15:$B$15,hodnoty!$A$17:$B$17)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(hodnoty!$F$13,hodnoty!$F$15,hodnoty!$F$17)</c:f>
              <c:numCache>
                <c:formatCode>General</c:formatCode>
                <c:ptCount val="3"/>
                <c:pt idx="0">
                  <c:v>83</c:v>
                </c:pt>
                <c:pt idx="1">
                  <c:v>40</c:v>
                </c:pt>
                <c:pt idx="2">
                  <c:v>33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489152"/>
        <c:axId val="43490688"/>
      </c:barChart>
      <c:catAx>
        <c:axId val="43489152"/>
        <c:scaling>
          <c:orientation val="minMax"/>
        </c:scaling>
        <c:delete val="0"/>
        <c:axPos val="b"/>
        <c:majorTickMark val="out"/>
        <c:minorTickMark val="none"/>
        <c:tickLblPos val="nextTo"/>
        <c:crossAx val="43490688"/>
        <c:crosses val="autoZero"/>
        <c:auto val="1"/>
        <c:lblAlgn val="ctr"/>
        <c:lblOffset val="100"/>
        <c:noMultiLvlLbl val="0"/>
      </c:catAx>
      <c:valAx>
        <c:axId val="4349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4891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527336843630744"/>
          <c:y val="0.85223754252765971"/>
          <c:w val="0.83526090527027674"/>
          <c:h val="5.221415131741986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cs-CZ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CELKOVÝ</a:t>
            </a:r>
            <a:r>
              <a:rPr lang="cs-CZ" sz="16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POČET ŽÁKŮ NA ZÁKLADNÍCH ŠKOLÁCH</a:t>
            </a:r>
            <a:endParaRPr lang="en-US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643080044442298"/>
          <c:y val="0.15980837058212496"/>
          <c:w val="0.83630948585414555"/>
          <c:h val="0.62190376341059195"/>
        </c:manualLayout>
      </c:layout>
      <c:lineChart>
        <c:grouping val="standard"/>
        <c:varyColors val="0"/>
        <c:ser>
          <c:idx val="0"/>
          <c:order val="0"/>
          <c:tx>
            <c:strRef>
              <c:f>hodnoty!$A$18:$B$18</c:f>
              <c:strCache>
                <c:ptCount val="1"/>
                <c:pt idx="0">
                  <c:v>CELKEM počet žáků</c:v>
                </c:pt>
              </c:strCache>
            </c:strRef>
          </c:tx>
          <c:dLbls>
            <c:dLbl>
              <c:idx val="3"/>
              <c:layout>
                <c:manualLayout>
                  <c:x val="-7.0249488752556238E-2"/>
                  <c:y val="-1.064825341243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hodnoty!$C$11:$F$11</c:f>
              <c:strCache>
                <c:ptCount val="4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 </c:v>
                </c:pt>
              </c:strCache>
            </c:strRef>
          </c:cat>
          <c:val>
            <c:numRef>
              <c:f>hodnoty!$C$18:$F$18</c:f>
              <c:numCache>
                <c:formatCode>General</c:formatCode>
                <c:ptCount val="4"/>
                <c:pt idx="0">
                  <c:v>1299</c:v>
                </c:pt>
                <c:pt idx="1">
                  <c:v>1288</c:v>
                </c:pt>
                <c:pt idx="2">
                  <c:v>1285</c:v>
                </c:pt>
                <c:pt idx="3">
                  <c:v>1312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81280"/>
        <c:axId val="43682816"/>
      </c:lineChart>
      <c:catAx>
        <c:axId val="43681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682816"/>
        <c:crosses val="autoZero"/>
        <c:auto val="1"/>
        <c:lblAlgn val="ctr"/>
        <c:lblOffset val="100"/>
        <c:noMultiLvlLbl val="0"/>
      </c:catAx>
      <c:valAx>
        <c:axId val="43682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6812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7975427918136001"/>
          <c:y val="0.8863568543374315"/>
          <c:w val="0.28302710014008986"/>
          <c:h val="7.375055362750757E-2"/>
        </c:manualLayout>
      </c:layout>
      <c:overlay val="0"/>
      <c:txPr>
        <a:bodyPr/>
        <a:lstStyle/>
        <a:p>
          <a:pPr>
            <a:def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6" rIns="94752" bIns="4737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52" tIns="47376" rIns="94752" bIns="4737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45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79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35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0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96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2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19.9.2018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19.9.2018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19.9.2018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19.9.2018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19.9.2018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ROZBOR HOSPODAŘENÍ MĚSTA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30.06. – porovnání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86024"/>
              </p:ext>
            </p:extLst>
          </p:nvPr>
        </p:nvGraphicFramePr>
        <p:xfrm>
          <a:off x="827585" y="2132854"/>
          <a:ext cx="7560838" cy="3744415"/>
        </p:xfrm>
        <a:graphic>
          <a:graphicData uri="http://schemas.openxmlformats.org/drawingml/2006/table">
            <a:tbl>
              <a:tblPr firstRow="1" firstCol="1" bandRow="1"/>
              <a:tblGrid>
                <a:gridCol w="2392831"/>
                <a:gridCol w="1722669"/>
                <a:gridCol w="1722669"/>
                <a:gridCol w="1722669"/>
              </a:tblGrid>
              <a:tr h="8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</a:t>
                      </a: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30.06.2018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100.329,8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118.399,8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122.881,3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096,7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4.667,2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4.752,9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23.816,6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371,0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959,9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725,2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13.436,8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18.402,5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139.968,4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136.874,8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146.996,6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91.657,3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102.577,6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110.458,2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8.875,1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</a:t>
                      </a: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872,5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28.521,5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100.532,4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122.450,1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138.979,7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39.436,0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14.424,7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8.016,8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-39.436,0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-14.424,7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-8.016,8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Zhodnocování rezerv </a:t>
            </a:r>
            <a:b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 budoucí výdaje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27584" y="1484784"/>
            <a:ext cx="7560840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Komerční banka: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Smlouva o termínovaném účtu s</a:t>
            </a: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</a:t>
            </a:r>
            <a:r>
              <a:rPr lang="pt-BR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ndexovou sazbou</a:t>
            </a:r>
            <a:endParaRPr lang="cs-CZ" sz="2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výše vkladu: 30.000.000 Kč, obnova k 25. dni v měsíci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úroková sazba: PRIBOR 1M - 0,45 % p. a. (aktuálně 0,9 %)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sz="2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</a:t>
            </a:r>
            <a:r>
              <a:rPr lang="en-US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&amp;</a:t>
            </a: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 banka:</a:t>
            </a:r>
            <a:endParaRPr lang="cs-CZ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Vklad </a:t>
            </a:r>
            <a:r>
              <a:rPr lang="cs-CZ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 </a:t>
            </a:r>
            <a:r>
              <a:rPr lang="cs-CZ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3měsíční </a:t>
            </a:r>
            <a:r>
              <a:rPr lang="cs-CZ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výpovědní lhůtou</a:t>
            </a:r>
            <a:endParaRPr lang="cs-CZ" sz="2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výše </a:t>
            </a:r>
            <a:r>
              <a:rPr lang="cs-CZ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vkladu: 30.000.000 </a:t>
            </a:r>
            <a:r>
              <a:rPr lang="cs-CZ" sz="2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Kč</a:t>
            </a:r>
            <a:endParaRPr lang="cs-CZ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úroková sazba: </a:t>
            </a:r>
            <a:r>
              <a:rPr lang="cs-CZ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0,9 % 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a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338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19.9.2018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</a:t>
            </a: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Štěpán Kostelník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správu majetku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0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Prodej 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bytových jednotek v ulici Boženy Němcové - vestavby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55576" y="1700808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letech 1996 – 1997 město realizovalo výstavbu 15 bytových jednotek, a to jako vestavby na stávajících bytových domech v lokalitě Boženy Němcové</a:t>
            </a: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vybudování získalo město investiční dotaci ze státního rozpočtu na výstavbu nájemních bytů, podmínkou dotace byla 20 letá nezcizitelnost vybudovaných bytů</a:t>
            </a: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jednotlivými nájemníky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byly uzavřeny smlouvy o smlouvách budoucích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kupních</a:t>
            </a: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1/2018 došlo k výmazu zástavního práva k jednotlivým bytovým jednotkám od poskytovatele dotace</a:t>
            </a: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zastupitelstvem města ve 2/2018 schváleno 14 bytových jednotek k prodeji </a:t>
            </a:r>
          </a:p>
          <a:p>
            <a:pPr marL="285750" lvl="0" indent="-285750"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následně uzavřeny kupní smlouvy s kupujícími a všech 14 kupních smluv vloženo do katastru nemovitostí</a:t>
            </a:r>
          </a:p>
          <a:p>
            <a:pPr lvl="0"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36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Zahradní ulice č. p. 26</a:t>
            </a:r>
            <a:endParaRPr lang="cs-CZ" sz="25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pic>
        <p:nvPicPr>
          <p:cNvPr id="1026" name="Picture 2" descr="C:\Users\0398.RADNICE\AppData\Local\Microsoft\Windows\Temporary Internet Files\Content.Outlook\BXPAZ8FZ\cp26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7241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0398.RADNICE\Pictures\2015-04-15\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7240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22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pic>
        <p:nvPicPr>
          <p:cNvPr id="2050" name="Picture 2" descr="C:\Users\0398.RADNICE\AppData\Local\Microsoft\Windows\Temporary Internet Files\Content.Outlook\BXPAZ8FZ\cp26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561"/>
            <a:ext cx="4320480" cy="33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0398.RADNICE\AppData\Local\Microsoft\Windows\Temporary Internet Files\Content.Outlook\BXPAZ8FZ\cp26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2419"/>
            <a:ext cx="4038792" cy="30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0398.RADNICE\AppData\Local\Microsoft\Windows\Temporary Internet Files\Content.Outlook\BXPAZ8FZ\cp26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2419"/>
            <a:ext cx="4320480" cy="30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0398.RADNICE\AppData\Local\Microsoft\Windows\Temporary Internet Files\Content.Outlook\BXPAZ8FZ\cp26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560"/>
            <a:ext cx="4038792" cy="332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1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Směna pozemků s panem Jandlem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Pozemek ve vlastnictví města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parc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č. 756 k.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Klášterec nad Ohří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pic>
        <p:nvPicPr>
          <p:cNvPr id="1026" name="Picture 2" descr="C:\Users\0398.RADNICE\Pictures\2018-09-17 Jandl\Jandl 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0280"/>
            <a:ext cx="40324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0280"/>
            <a:ext cx="4063380" cy="392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74875"/>
            <a:ext cx="406338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7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Směna pozemků s panem Jandlem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Pozemek ve vlastnictví města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parc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č. 1088 k.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Klášterec nad Ohří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0280"/>
            <a:ext cx="4063380" cy="392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0398.RADNICE\Pictures\2018-09-17 Jandl\Jandl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39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74875"/>
            <a:ext cx="406338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35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Směna pozemků s panem Jandlem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Pozemky ve vlastnictví pana Jandla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omunikace z Vítězné ulice do Kl. Jeseně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19.9.2018</a:t>
            </a:fld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0280"/>
            <a:ext cx="4063380" cy="392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0398.RADNICE\Pictures\2018-09-17 Jandl\Jandl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39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0398.RADNICE\Pictures\2018-09-17 Jandl\Jandl 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0280"/>
            <a:ext cx="4032448" cy="39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0280"/>
            <a:ext cx="4062363" cy="392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11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Vladimír Klíma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19.9.2018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Petlerská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908"/>
          <a:stretch/>
        </p:blipFill>
        <p:spPr>
          <a:xfrm>
            <a:off x="445393" y="1599456"/>
            <a:ext cx="8229599" cy="438797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6" b="20880"/>
          <a:stretch/>
        </p:blipFill>
        <p:spPr>
          <a:xfrm>
            <a:off x="321271" y="4202112"/>
            <a:ext cx="3354238" cy="20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Sázení stromu Olgy Havlové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484784"/>
            <a:ext cx="7344000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Sázení stromu Olgy Havlové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484784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Česko-německá výstava v Drážďanech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0959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Česko-německá výstava v Drážďanech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412776"/>
            <a:ext cx="7344000" cy="48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Cena města 2018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července předána p. Miloslavu Královi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61" y="2420888"/>
            <a:ext cx="5764878" cy="3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Veletrhy cestovního ruchu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20. – 22. září ITEP 2018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Plzni</a:t>
            </a: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21. – 25. listopadu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Touristik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Caravaning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Lipsko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33329"/>
            <a:ext cx="3673008" cy="2448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7080" y="3342665"/>
            <a:ext cx="324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Pietní akt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100. výročí založení republiky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 října od 15 hodin na hřbitově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U:\OKO\Fotogalerie\KLÁŠTEREC-2015\pietní akt-25.10.15\_IGP2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88" y="2894148"/>
            <a:ext cx="543532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Návrat do rodného města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Marie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Prebslová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Křest knihy 28. října od 16 hodin na zámku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96952"/>
            <a:ext cx="3941838" cy="26278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0" t="5073" r="18922" b="14485"/>
          <a:stretch/>
        </p:blipFill>
        <p:spPr>
          <a:xfrm>
            <a:off x="5436096" y="2852936"/>
            <a:ext cx="2712588" cy="34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Pozvánka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galerie Kryt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sérii výstav Osudové osmičky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30. září – Osudové osmičky (38,48,68)</a:t>
            </a: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– 28. října – Prezident T. G. Masaryk</a:t>
            </a:r>
          </a:p>
          <a:p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– 26. listopadu – Václav Havel, politika a svědomí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3789040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Citylighty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zástávkách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2700000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09" y="1860013"/>
            <a:ext cx="2468795" cy="36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04" y="1860013"/>
            <a:ext cx="24687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17. listopadu 478 - 481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2"/>
          <a:stretch/>
        </p:blipFill>
        <p:spPr>
          <a:xfrm>
            <a:off x="426128" y="1628800"/>
            <a:ext cx="82606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19.9.2018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Lenka Kodytková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ZAHÁJENÍ ŠKOLNÍHO ROKU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ateřská škola a základní školy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r="10885" b="13419"/>
          <a:stretch/>
        </p:blipFill>
        <p:spPr>
          <a:xfrm>
            <a:off x="1043608" y="1907850"/>
            <a:ext cx="3102451" cy="25034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18248" r="33991" b="12716"/>
          <a:stretch/>
        </p:blipFill>
        <p:spPr>
          <a:xfrm>
            <a:off x="4721018" y="1907850"/>
            <a:ext cx="3096344" cy="24118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49080"/>
            <a:ext cx="3121152" cy="23408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7" r="29428"/>
          <a:stretch/>
        </p:blipFill>
        <p:spPr>
          <a:xfrm>
            <a:off x="4932039" y="4149081"/>
            <a:ext cx="2493003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Mezigenerační projekt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POZNÁVÁME SPOLEČNĚ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b="9804"/>
          <a:stretch/>
        </p:blipFill>
        <p:spPr>
          <a:xfrm>
            <a:off x="4788024" y="2195868"/>
            <a:ext cx="3688270" cy="35594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6078"/>
          <a:stretch/>
        </p:blipFill>
        <p:spPr>
          <a:xfrm>
            <a:off x="539552" y="2195868"/>
            <a:ext cx="3867894" cy="35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POČTY DĚTÍ NA ŠKOLÁCH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10101"/>
              </p:ext>
            </p:extLst>
          </p:nvPr>
        </p:nvGraphicFramePr>
        <p:xfrm>
          <a:off x="704850" y="1484784"/>
          <a:ext cx="7734300" cy="473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18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6527"/>
              </p:ext>
            </p:extLst>
          </p:nvPr>
        </p:nvGraphicFramePr>
        <p:xfrm>
          <a:off x="704850" y="1206500"/>
          <a:ext cx="7734300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55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352011"/>
              </p:ext>
            </p:extLst>
          </p:nvPr>
        </p:nvGraphicFramePr>
        <p:xfrm>
          <a:off x="690562" y="1268760"/>
          <a:ext cx="7762875" cy="460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90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888108"/>
              </p:ext>
            </p:extLst>
          </p:nvPr>
        </p:nvGraphicFramePr>
        <p:xfrm>
          <a:off x="690562" y="1359693"/>
          <a:ext cx="7762875" cy="413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52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19.9.2018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Stanislav Pechouš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hospodářství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19.9.2018</a:t>
            </a:fld>
            <a:endParaRPr lang="cs-CZ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Nové autobusové zastávky </a:t>
            </a:r>
          </a:p>
          <a:p>
            <a:pPr marL="0" indent="0" algn="ctr"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Lestkově a u Hradiště</a:t>
            </a:r>
          </a:p>
        </p:txBody>
      </p:sp>
      <p:pic>
        <p:nvPicPr>
          <p:cNvPr id="1026" name="Picture 2" descr="U:\OMH\Ivča\Úřední dokumenty\Fotky\2018\ZM\2018-09-20\1. autobusové zastávky v Lestkově a Hradišti\autobusová zastávka v Lestkově\IMG_20180905_152229_upra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60" y="3140968"/>
            <a:ext cx="4384040" cy="32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OMH\Ivča\Úřední dokumenty\Fotky\2018\ZM\2018-09-20\1. autobusové zastávky v Lestkově a Hradišti\autobusová zastávka v Hradišti\P73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9121"/>
            <a:ext cx="4384040" cy="32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komunikací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U:\OMH\Ivča\Úřední dokumenty\Fotky\2018\ZM\2018-09-20\2. oprava výtluků\P831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61" y="3143508"/>
            <a:ext cx="4384040" cy="32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U:\OMH\Ivča\Úřední dokumenty\Fotky\2018\ZM\2018-09-20\2. oprava výtluků\P914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3" b="27525"/>
          <a:stretch/>
        </p:blipFill>
        <p:spPr bwMode="auto">
          <a:xfrm>
            <a:off x="457198" y="1929121"/>
            <a:ext cx="4314585" cy="32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Regenerace ul. Sportovní, Luční, Ječná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" y="1700808"/>
            <a:ext cx="7452320" cy="41919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4" y="1453871"/>
            <a:ext cx="2915816" cy="218686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4" y="3964242"/>
            <a:ext cx="2899296" cy="21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Zálivka květin, stromů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keřů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U:\OMH\Ivča\Úřední dokumenty\Fotky\2018\ZM\2018-09-20\3. zálivka\IMG_20180817_185642-chodník za Dlouh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9119"/>
            <a:ext cx="6003223" cy="450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OMH\Ivča\Úřední dokumenty\Fotky\2018\ZM\2018-09-20\3. zálivka\IMG_1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61127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Provoz MHD o státních svátcích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 září 2018</a:t>
            </a:r>
          </a:p>
          <a:p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 října 2018</a:t>
            </a:r>
          </a:p>
          <a:p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17. listopadu 2018</a:t>
            </a: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U:\OMH\Ivča\Úřední dokumenty\Fotky\2018\ZM\2018-09-20\4. MHD\50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9413"/>
            <a:ext cx="4402833" cy="33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Odpočinkový prostor a hřiště v Útočišti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U:\OMH\Ivča\Úřední dokumenty\Fotky\2018\ZM\2018-09-20\5. hřiště v Útočišti\P917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402832" cy="33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OMH\Ivča\Úřední dokumenty\Fotky\2018\ZM\2018-09-20\5. hřiště v Útočišti\IMG_20180915_1459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3" t="29682" r="7469" b="33438"/>
          <a:stretch/>
        </p:blipFill>
        <p:spPr bwMode="auto">
          <a:xfrm>
            <a:off x="457200" y="4293096"/>
            <a:ext cx="6311023" cy="209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OMH\Ivča\Úřední dokumenty\Fotky\2018\Dětská hřiště + sportoviště\2018-05-22_DH v Útočišti_prostor\IMG_20180522_103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28800"/>
            <a:ext cx="3155512" cy="23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0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Cyklopark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Královéhradecká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6372200" cy="4779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78" y="3905672"/>
            <a:ext cx="2820822" cy="21156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2818656" cy="21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19.9.2018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atletického stadionu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6203032" cy="46522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12" y="4005064"/>
            <a:ext cx="3200356" cy="1800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3"/>
          <a:stretch/>
        </p:blipFill>
        <p:spPr>
          <a:xfrm>
            <a:off x="6189746" y="2204864"/>
            <a:ext cx="2721421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19.9.2018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Štěpán Kostelník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100550"/>
              </p:ext>
            </p:extLst>
          </p:nvPr>
        </p:nvGraphicFramePr>
        <p:xfrm>
          <a:off x="611560" y="1268764"/>
          <a:ext cx="7632848" cy="3937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3940"/>
                <a:gridCol w="2170676"/>
                <a:gridCol w="2088232"/>
              </a:tblGrid>
              <a:tr h="5032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4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Dotační programy na rok 2019</a:t>
                      </a:r>
                      <a:endParaRPr lang="cs-CZ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54110">
                <a:tc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Dotační program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Finanční rámec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výše dotace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Podpora činnosti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4.250.000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 omezení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l" fontAlgn="ctr"/>
                      <a:r>
                        <a:rPr lang="pl-PL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Projekty </a:t>
                      </a:r>
                      <a:r>
                        <a:rPr lang="pl-PL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 děti a mládež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500.000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40.000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ulturní akce a projekty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400.000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80.000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808F7-54AD-4418-A201-4D4058FB1EBD}" type="datetime1">
              <a:rPr lang="cs-CZ" smtClean="0"/>
              <a:t>19.9.2018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36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ROZBOR HOSPODAŘENÍ MĚSTA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30.06.2018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315083"/>
              </p:ext>
            </p:extLst>
          </p:nvPr>
        </p:nvGraphicFramePr>
        <p:xfrm>
          <a:off x="827585" y="2132854"/>
          <a:ext cx="7560838" cy="3744415"/>
        </p:xfrm>
        <a:graphic>
          <a:graphicData uri="http://schemas.openxmlformats.org/drawingml/2006/table">
            <a:tbl>
              <a:tblPr firstRow="1" firstCol="1" bandRow="1"/>
              <a:tblGrid>
                <a:gridCol w="2392831"/>
                <a:gridCol w="1722669"/>
                <a:gridCol w="1722669"/>
                <a:gridCol w="1722669"/>
              </a:tblGrid>
              <a:tr h="8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Upravený rozpočet 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30.06.2018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Plnění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218.277,2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122.881,3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56,3 %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5.523,8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4.752,9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86,0 %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500,0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959,9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192,0 %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46.426,9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18.402,5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39,6 %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270.728,0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146.996,6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54,3 %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291.401,9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110.458,2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37,9 %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123,915,6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28.521,5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23,0 %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415.317,5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138.979,7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33,5 %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144.589,5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8.016,8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144.589,5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-8.016,8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890" algn="r">
                        <a:spcAft>
                          <a:spcPts val="0"/>
                        </a:spcAft>
                      </a:pPr>
                      <a:endParaRPr lang="cs-CZ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269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768</Words>
  <Application>Microsoft Office PowerPoint</Application>
  <PresentationFormat>Předvádění na obrazovce (4:3)</PresentationFormat>
  <Paragraphs>270</Paragraphs>
  <Slides>42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ROZBOR HOSPODAŘENÍ MĚSTA k 30.06.2018</vt:lpstr>
      <vt:lpstr>ROZBOR HOSPODAŘENÍ MĚSTA k 30.06. – porovnání</vt:lpstr>
      <vt:lpstr>Zhodnocování rezerv  na budoucí výdaje</vt:lpstr>
      <vt:lpstr>Prezentace aplikace PowerPoint</vt:lpstr>
      <vt:lpstr>Prodej bytových jednotek v ulici Boženy Němcové - vestavby</vt:lpstr>
      <vt:lpstr>Zahradní ulice č. p. 26</vt:lpstr>
      <vt:lpstr>Prezentace aplikace PowerPoint</vt:lpstr>
      <vt:lpstr>Směna pozemků s panem Jandlem</vt:lpstr>
      <vt:lpstr>Směna pozemků s panem Jandlem</vt:lpstr>
      <vt:lpstr>Směna pozemků s panem Jandlem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Václavíková Adéla, Bc.</cp:lastModifiedBy>
  <cp:revision>315</cp:revision>
  <cp:lastPrinted>2018-09-18T11:29:48Z</cp:lastPrinted>
  <dcterms:created xsi:type="dcterms:W3CDTF">2016-08-10T07:20:46Z</dcterms:created>
  <dcterms:modified xsi:type="dcterms:W3CDTF">2018-09-19T13:05:19Z</dcterms:modified>
</cp:coreProperties>
</file>