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48" r:id="rId2"/>
  </p:sldMasterIdLst>
  <p:notesMasterIdLst>
    <p:notesMasterId r:id="rId38"/>
  </p:notesMasterIdLst>
  <p:handoutMasterIdLst>
    <p:handoutMasterId r:id="rId39"/>
  </p:handoutMasterIdLst>
  <p:sldIdLst>
    <p:sldId id="260" r:id="rId3"/>
    <p:sldId id="364" r:id="rId4"/>
    <p:sldId id="37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273" r:id="rId15"/>
    <p:sldId id="277" r:id="rId16"/>
    <p:sldId id="274" r:id="rId17"/>
    <p:sldId id="363" r:id="rId18"/>
    <p:sldId id="360" r:id="rId19"/>
    <p:sldId id="276" r:id="rId20"/>
    <p:sldId id="283" r:id="rId21"/>
    <p:sldId id="289" r:id="rId22"/>
    <p:sldId id="293" r:id="rId23"/>
    <p:sldId id="362" r:id="rId24"/>
    <p:sldId id="280" r:id="rId25"/>
    <p:sldId id="303" r:id="rId26"/>
    <p:sldId id="342" r:id="rId27"/>
    <p:sldId id="306" r:id="rId28"/>
    <p:sldId id="361" r:id="rId29"/>
    <p:sldId id="313" r:id="rId30"/>
    <p:sldId id="352" r:id="rId31"/>
    <p:sldId id="353" r:id="rId32"/>
    <p:sldId id="354" r:id="rId33"/>
    <p:sldId id="355" r:id="rId34"/>
    <p:sldId id="356" r:id="rId35"/>
    <p:sldId id="357" r:id="rId36"/>
    <p:sldId id="358" r:id="rId37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6F3570-0E8D-3044-8923-EC784FBB2B48}">
          <p14:sldIdLst>
            <p14:sldId id="260"/>
            <p14:sldId id="364"/>
            <p14:sldId id="37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273"/>
            <p14:sldId id="277"/>
            <p14:sldId id="274"/>
            <p14:sldId id="363"/>
            <p14:sldId id="360"/>
            <p14:sldId id="276"/>
            <p14:sldId id="283"/>
            <p14:sldId id="289"/>
            <p14:sldId id="293"/>
            <p14:sldId id="362"/>
            <p14:sldId id="280"/>
            <p14:sldId id="303"/>
            <p14:sldId id="342"/>
            <p14:sldId id="306"/>
            <p14:sldId id="361"/>
            <p14:sldId id="313"/>
            <p14:sldId id="352"/>
            <p14:sldId id="353"/>
            <p14:sldId id="354"/>
            <p14:sldId id="355"/>
            <p14:sldId id="356"/>
            <p14:sldId id="357"/>
            <p14:sldId id="3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4B"/>
    <a:srgbClr val="E62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7" autoAdjust="0"/>
    <p:restoredTop sz="96327" autoAdjust="0"/>
  </p:normalViewPr>
  <p:slideViewPr>
    <p:cSldViewPr snapToGrid="0">
      <p:cViewPr varScale="1">
        <p:scale>
          <a:sx n="148" d="100"/>
          <a:sy n="148" d="100"/>
        </p:scale>
        <p:origin x="15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096" y="176"/>
      </p:cViewPr>
      <p:guideLst>
        <p:guide orient="horz" pos="3224"/>
        <p:guide pos="2236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398\Documents\Soubory%20aplikace%20Outlook\Documents\V&#253;b&#283;rov&#233;%20&#345;&#237;zen&#237;%20elektrika%20a%20plyn\ceny%20plynu_el.%20energi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398\AppData\Local\Microsoft\Windows\INetCache\Content.Outlook\GH08YKMM\ceny%20plynu_el.%20energie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398\Documents\Soubory%20aplikace%20Outlook\Documents\V&#253;b&#283;rov&#233;%20&#345;&#237;zen&#237;%20elektrika%20a%20plyn\ceny%20plynu_el.%20energie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0398\AppData\Local\Microsoft\Windows\INetCache\Content.Outlook\GH08YKMM\ceny%20plynu_el.%20energie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550720"/>
        <c:axId val="77552256"/>
        <c:axId val="0"/>
      </c:bar3DChart>
      <c:catAx>
        <c:axId val="77550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anchor="b" anchorCtr="0"/>
          <a:lstStyle/>
          <a:p>
            <a:pPr>
              <a:defRPr sz="1200" b="1" i="0" baseline="0"/>
            </a:pPr>
            <a:endParaRPr lang="cs-CZ"/>
          </a:p>
        </c:txPr>
        <c:crossAx val="77552256"/>
        <c:crosses val="autoZero"/>
        <c:auto val="1"/>
        <c:lblAlgn val="ctr"/>
        <c:lblOffset val="100"/>
        <c:noMultiLvlLbl val="0"/>
      </c:catAx>
      <c:valAx>
        <c:axId val="775522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7550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cs-CZ" sz="1600" b="1" i="0" u="none" strike="noStrike" kern="1200" baseline="0">
                <a:solidFill>
                  <a:srgbClr val="00554B"/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kern="1200" baseline="0" dirty="0">
                <a:solidFill>
                  <a:srgbClr val="00554B"/>
                </a:solidFill>
                <a:latin typeface="+mn-lt"/>
                <a:ea typeface="+mn-ea"/>
                <a:cs typeface="+mn-cs"/>
              </a:rPr>
              <a:t>Zemní plyn</a:t>
            </a:r>
          </a:p>
        </c:rich>
      </c:tx>
      <c:layout>
        <c:manualLayout>
          <c:xMode val="edge"/>
          <c:yMode val="edge"/>
          <c:x val="0.39229912462336625"/>
          <c:y val="2.189630004252824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948E-4282-AD09-C31D1DC62A09}"/>
              </c:ext>
            </c:extLst>
          </c:dPt>
          <c:dPt>
            <c:idx val="1"/>
            <c:invertIfNegative val="0"/>
            <c:bubble3D val="0"/>
            <c:spPr>
              <a:solidFill>
                <a:srgbClr val="00554B"/>
              </a:solidFill>
            </c:spPr>
            <c:extLst>
              <c:ext xmlns:c16="http://schemas.microsoft.com/office/drawing/2014/chart" uri="{C3380CC4-5D6E-409C-BE32-E72D297353CC}">
                <c16:uniqueId val="{00000003-948E-4282-AD09-C31D1DC62A09}"/>
              </c:ext>
            </c:extLst>
          </c:dPt>
          <c:dPt>
            <c:idx val="2"/>
            <c:invertIfNegative val="0"/>
            <c:bubble3D val="0"/>
            <c:spPr>
              <a:solidFill>
                <a:srgbClr val="E6215A"/>
              </a:solidFill>
            </c:spPr>
            <c:extLst>
              <c:ext xmlns:c16="http://schemas.microsoft.com/office/drawing/2014/chart" uri="{C3380CC4-5D6E-409C-BE32-E72D297353CC}">
                <c16:uniqueId val="{00000005-948E-4282-AD09-C31D1DC62A09}"/>
              </c:ext>
            </c:extLst>
          </c:dPt>
          <c:dLbls>
            <c:dLbl>
              <c:idx val="0"/>
              <c:layout>
                <c:manualLayout>
                  <c:x val="3.7313432835820892E-2"/>
                  <c:y val="-3.3195025567139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8E-4282-AD09-C31D1DC62A09}"/>
                </c:ext>
              </c:extLst>
            </c:dLbl>
            <c:dLbl>
              <c:idx val="1"/>
              <c:layout>
                <c:manualLayout>
                  <c:x val="1.741293532338304E-2"/>
                  <c:y val="-6.6390051134279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8E-4282-AD09-C31D1DC62A09}"/>
                </c:ext>
              </c:extLst>
            </c:dLbl>
            <c:dLbl>
              <c:idx val="2"/>
              <c:layout>
                <c:manualLayout>
                  <c:x val="2.736318407960199E-2"/>
                  <c:y val="-3.6883361741266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8E-4282-AD09-C31D1DC62A0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List1!$D$2:$F$2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List1!$D$3:$F$3</c:f>
              <c:numCache>
                <c:formatCode>General</c:formatCode>
                <c:ptCount val="3"/>
                <c:pt idx="0">
                  <c:v>1474</c:v>
                </c:pt>
                <c:pt idx="1">
                  <c:v>1195</c:v>
                </c:pt>
                <c:pt idx="2">
                  <c:v>1030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8E-4282-AD09-C31D1DC62A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550720"/>
        <c:axId val="77552256"/>
        <c:axId val="0"/>
      </c:bar3DChart>
      <c:catAx>
        <c:axId val="77550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anchor="b" anchorCtr="0"/>
          <a:lstStyle/>
          <a:p>
            <a:pPr>
              <a:defRPr sz="1200" b="1" i="0" baseline="0"/>
            </a:pPr>
            <a:endParaRPr lang="cs-CZ"/>
          </a:p>
        </c:txPr>
        <c:crossAx val="77552256"/>
        <c:crosses val="autoZero"/>
        <c:auto val="1"/>
        <c:lblAlgn val="ctr"/>
        <c:lblOffset val="100"/>
        <c:noMultiLvlLbl val="0"/>
      </c:catAx>
      <c:valAx>
        <c:axId val="775522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7550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550720"/>
        <c:axId val="77552256"/>
        <c:axId val="0"/>
      </c:bar3DChart>
      <c:catAx>
        <c:axId val="775507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anchor="b" anchorCtr="0"/>
          <a:lstStyle/>
          <a:p>
            <a:pPr>
              <a:defRPr sz="1200" b="1" i="0" baseline="0"/>
            </a:pPr>
            <a:endParaRPr lang="cs-CZ"/>
          </a:p>
        </c:txPr>
        <c:crossAx val="77552256"/>
        <c:crosses val="autoZero"/>
        <c:auto val="1"/>
        <c:lblAlgn val="ctr"/>
        <c:lblOffset val="100"/>
        <c:noMultiLvlLbl val="0"/>
      </c:catAx>
      <c:valAx>
        <c:axId val="775522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7550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baseline="0" dirty="0">
                <a:solidFill>
                  <a:srgbClr val="00554B"/>
                </a:solidFill>
              </a:rPr>
              <a:t>C</a:t>
            </a:r>
            <a:r>
              <a:rPr lang="cs-CZ" sz="1600" b="1" i="0" u="none" strike="noStrike" kern="1200" baseline="0" dirty="0" err="1">
                <a:solidFill>
                  <a:srgbClr val="00554B"/>
                </a:solidFill>
              </a:rPr>
              <a:t>eny</a:t>
            </a:r>
            <a:r>
              <a:rPr lang="cs-CZ" sz="1600" b="1" i="0" u="none" strike="noStrike" kern="1200" baseline="0" dirty="0">
                <a:solidFill>
                  <a:srgbClr val="00554B"/>
                </a:solidFill>
              </a:rPr>
              <a:t> silové el. energie a stálý měsíční plat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List2!$A$8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E6215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List2!$D$1:$D$7</c:f>
              <c:strCache>
                <c:ptCount val="7"/>
                <c:pt idx="0">
                  <c:v>C01d, C02d</c:v>
                </c:pt>
                <c:pt idx="1">
                  <c:v>C25d VT</c:v>
                </c:pt>
                <c:pt idx="2">
                  <c:v>C25d NT</c:v>
                </c:pt>
                <c:pt idx="3">
                  <c:v>C45d VT</c:v>
                </c:pt>
                <c:pt idx="4">
                  <c:v>C45d NT</c:v>
                </c:pt>
                <c:pt idx="5">
                  <c:v>C62d</c:v>
                </c:pt>
                <c:pt idx="6">
                  <c:v>stálý měsíční plat</c:v>
                </c:pt>
              </c:strCache>
            </c:strRef>
          </c:cat>
          <c:val>
            <c:numRef>
              <c:f>List2!$A$1:$A$7</c:f>
              <c:numCache>
                <c:formatCode>General</c:formatCode>
                <c:ptCount val="7"/>
                <c:pt idx="0">
                  <c:v>2450</c:v>
                </c:pt>
                <c:pt idx="1">
                  <c:v>2454</c:v>
                </c:pt>
                <c:pt idx="2">
                  <c:v>2460</c:v>
                </c:pt>
                <c:pt idx="3">
                  <c:v>2460</c:v>
                </c:pt>
                <c:pt idx="4">
                  <c:v>2470</c:v>
                </c:pt>
                <c:pt idx="5">
                  <c:v>2450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8-4053-A3C9-64FD5B833908}"/>
            </c:ext>
          </c:extLst>
        </c:ser>
        <c:ser>
          <c:idx val="1"/>
          <c:order val="1"/>
          <c:tx>
            <c:strRef>
              <c:f>List2!$B$8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554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List2!$D$1:$D$7</c:f>
              <c:strCache>
                <c:ptCount val="7"/>
                <c:pt idx="0">
                  <c:v>C01d, C02d</c:v>
                </c:pt>
                <c:pt idx="1">
                  <c:v>C25d VT</c:v>
                </c:pt>
                <c:pt idx="2">
                  <c:v>C25d NT</c:v>
                </c:pt>
                <c:pt idx="3">
                  <c:v>C45d VT</c:v>
                </c:pt>
                <c:pt idx="4">
                  <c:v>C45d NT</c:v>
                </c:pt>
                <c:pt idx="5">
                  <c:v>C62d</c:v>
                </c:pt>
                <c:pt idx="6">
                  <c:v>stálý měsíční plat</c:v>
                </c:pt>
              </c:strCache>
            </c:strRef>
          </c:cat>
          <c:val>
            <c:numRef>
              <c:f>List2!$B$1:$B$7</c:f>
              <c:numCache>
                <c:formatCode>General</c:formatCode>
                <c:ptCount val="7"/>
                <c:pt idx="0">
                  <c:v>2400</c:v>
                </c:pt>
                <c:pt idx="1">
                  <c:v>2400</c:v>
                </c:pt>
                <c:pt idx="2">
                  <c:v>2400</c:v>
                </c:pt>
                <c:pt idx="3">
                  <c:v>2400</c:v>
                </c:pt>
                <c:pt idx="4">
                  <c:v>2400</c:v>
                </c:pt>
                <c:pt idx="5">
                  <c:v>2340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48-4053-A3C9-64FD5B833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4875440"/>
        <c:axId val="605168816"/>
        <c:axId val="0"/>
      </c:bar3DChart>
      <c:catAx>
        <c:axId val="60487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5168816"/>
        <c:crosses val="autoZero"/>
        <c:auto val="1"/>
        <c:lblAlgn val="ctr"/>
        <c:lblOffset val="100"/>
        <c:noMultiLvlLbl val="0"/>
      </c:catAx>
      <c:valAx>
        <c:axId val="60516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487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>
                <a:latin typeface="Verdana" panose="020B0604030504040204" pitchFamily="34" charset="0"/>
              </a:rPr>
              <a:t>06.11.2024</a:t>
            </a:fld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>
                <a:latin typeface="Verdana" panose="020B0604030504040204" pitchFamily="34" charset="0"/>
              </a:rPr>
              <a:t>‹#›</a:t>
            </a:fld>
            <a:endParaRPr lang="cs-CZ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84A2E166-AF91-4A2F-9351-1D0B31BEC70C}" type="datetimeFigureOut">
              <a:rPr lang="cs-CZ" smtClean="0"/>
              <a:pPr/>
              <a:t>06.11.2024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38B3A3D8-E44F-4594-AFB7-B23F203CCB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81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B02B1F9-DD89-31D7-C411-24B0D6543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2500" y="342000"/>
            <a:ext cx="5183188" cy="79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B92AF3F-CCF9-BE54-01C7-6BC4C5E00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2500" y="9576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maximálně</a:t>
            </a:r>
            <a:endParaRPr lang="cs-CZ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B19E1DA-3134-5FF3-FEC9-2EAA0A11FE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0" y="1572224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pět</a:t>
            </a:r>
            <a:endParaRPr lang="cs-CZ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9F2D1D9-D209-EED3-4B95-F58A8E9FE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0" y="21888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cs-CZ" dirty="0"/>
              <a:t>řádků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14D66E-20D8-0116-8AB1-B07FFC9372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500" y="28044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textu</a:t>
            </a:r>
            <a:endParaRPr lang="cs-CZ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F58FDC9-E2AB-C592-EFBF-77F90A579F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500" y="4076844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latin typeface="+mn-lt"/>
              </a:defRPr>
            </a:lvl1pPr>
          </a:lstStyle>
          <a:p>
            <a:pPr lvl="0"/>
            <a:r>
              <a:rPr lang="en-GB" dirty="0" err="1"/>
              <a:t>Jméno</a:t>
            </a:r>
            <a:r>
              <a:rPr lang="en-GB" dirty="0"/>
              <a:t> a </a:t>
            </a:r>
            <a:r>
              <a:rPr lang="en-GB" dirty="0" err="1"/>
              <a:t>příjmení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8D9E0C3-8BA4-C6BA-BB77-2A7963B0AD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2500" y="4392071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latin typeface="+mn-lt"/>
              </a:defRPr>
            </a:lvl1pPr>
          </a:lstStyle>
          <a:p>
            <a:pPr lvl="0"/>
            <a:r>
              <a:rPr lang="en-GB" dirty="0" err="1"/>
              <a:t>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33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435600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5413374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AD141978-DB7A-D59A-3DB9-BF0E348D86E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198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9C4F3EAF-B5B1-3999-BE16-6092B3DF475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83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E03B817D-A0A9-94B8-7CBC-79BA010BC43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63582" y="2679700"/>
            <a:ext cx="2640331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27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19" userDrawn="1">
          <p15:clr>
            <a:srgbClr val="FBAE40"/>
          </p15:clr>
        </p15:guide>
        <p15:guide id="5" pos="3855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  <p15:guide id="7" pos="2041" userDrawn="1">
          <p15:clr>
            <a:srgbClr val="FBAE40"/>
          </p15:clr>
        </p15:guide>
        <p15:guide id="8" pos="1905" userDrawn="1">
          <p15:clr>
            <a:srgbClr val="FBAE40"/>
          </p15:clr>
        </p15:guide>
        <p15:guide id="9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661875-53A6-A83E-9438-BA99879C88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313" y="2103438"/>
            <a:ext cx="3995737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79950" y="2103438"/>
            <a:ext cx="3995739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4FFE75-5864-630F-AE65-493FD692A2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325" userDrawn="1">
          <p15:clr>
            <a:srgbClr val="FBAE40"/>
          </p15:clr>
        </p15:guide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708400" y="1311275"/>
            <a:ext cx="4967288" cy="2628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334DB6-E929-D419-D302-7A5F8AFA8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B06B1D1-40D1-536E-6C7D-3CC45B0E98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8400" y="4080511"/>
            <a:ext cx="4967288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3887192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6" orient="horz" pos="2482" userDrawn="1">
          <p15:clr>
            <a:srgbClr val="FBAE40"/>
          </p15:clr>
        </p15:guide>
        <p15:guide id="7" pos="2200" userDrawn="1">
          <p15:clr>
            <a:srgbClr val="FBAE40"/>
          </p15:clr>
        </p15:guide>
        <p15:guide id="8" pos="23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E48E393-8974-F35B-3605-73F102BC5C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540416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D9CFCF6-ECEA-BBBE-415F-857903E7B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58875-2961-E5D0-FC7B-ADF83A4122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8D315A-DC20-FCBF-2F55-4FAB92A03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504407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  <p15:guide id="4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71887" y="1311275"/>
            <a:ext cx="5003801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AD6DF5-E3B3-48C0-2F3A-32C49A074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</p:spTree>
    <p:extLst>
      <p:ext uri="{BB962C8B-B14F-4D97-AF65-F5344CB8AC3E}">
        <p14:creationId xmlns:p14="http://schemas.microsoft.com/office/powerpoint/2010/main" val="154453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7" pos="23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651501" y="1311276"/>
            <a:ext cx="3024187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3324E7-A451-EFB6-4999-1071901DDBB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8312" y="4488156"/>
            <a:ext cx="3995737" cy="21592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51EB6B4-13A5-4185-5B18-A42450358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6B804D-7907-DFF8-DC41-96FC18CD82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250314"/>
            <a:ext cx="3995737" cy="3050223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142273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pos="2948" userDrawn="1">
          <p15:clr>
            <a:srgbClr val="FBAE40"/>
          </p15:clr>
        </p15:guide>
        <p15:guide id="7" orient="horz" pos="282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F524BD77-476B-151D-A5B3-272B644544B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2103438"/>
            <a:ext cx="8207375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Foto/tabulka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DE5BC3-0A57-8FE5-B70B-7ECFBE4E2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A201845-CFD7-61FC-F149-96BB48B2BF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31B4DB1-3C2E-DFEE-05C6-934CD9DC5B4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9F746D9-BB6C-DEB0-84EF-B7D84D606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4BF6F1-063A-12D2-149B-96F455A7A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6DE297-6668-8CDE-706B-DF26C425C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445B135-9C4A-7260-60F1-4FD85DD1D1F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79950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</p:spTree>
    <p:extLst>
      <p:ext uri="{BB962C8B-B14F-4D97-AF65-F5344CB8AC3E}">
        <p14:creationId xmlns:p14="http://schemas.microsoft.com/office/powerpoint/2010/main" val="240340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40D3BF3F-FA6E-31BE-AC10-1E3919C8F10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4" y="2679700"/>
            <a:ext cx="3995736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673F1966-97F4-0F13-D545-5B5C8007345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79951" y="2679700"/>
            <a:ext cx="3995738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8186102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</p:spTree>
    <p:extLst>
      <p:ext uri="{BB962C8B-B14F-4D97-AF65-F5344CB8AC3E}">
        <p14:creationId xmlns:p14="http://schemas.microsoft.com/office/powerpoint/2010/main" val="287813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4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0" i="0" kern="1200">
          <a:solidFill>
            <a:schemeClr val="bg1"/>
          </a:solidFill>
          <a:latin typeface="Kyselka Headline Hedline" pitchFamily="2" charset="77"/>
          <a:ea typeface="+mj-ea"/>
          <a:cs typeface="+mj-cs"/>
        </a:defRPr>
      </a:lvl1pPr>
    </p:titleStyle>
    <p:bodyStyle>
      <a:lvl1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1" i="0" kern="120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352425" indent="-342900" algn="l" defTabSz="59715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Font typeface="System Font Regular"/>
        <a:buChar char="—"/>
        <a:tabLst/>
        <a:defRPr lang="cs-CZ" sz="2400" b="0" i="0" kern="1200" dirty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00" userDrawn="1">
          <p15:clr>
            <a:srgbClr val="F26B43"/>
          </p15:clr>
        </p15:guide>
        <p15:guide id="2" orient="horz" pos="305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orient="horz" pos="2935" userDrawn="1">
          <p15:clr>
            <a:srgbClr val="F26B43"/>
          </p15:clr>
        </p15:guide>
        <p15:guide id="5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59" r:id="rId5"/>
    <p:sldLayoutId id="2147483652" r:id="rId6"/>
    <p:sldLayoutId id="2147483661" r:id="rId7"/>
    <p:sldLayoutId id="2147483662" r:id="rId8"/>
    <p:sldLayoutId id="214748366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5100" kern="1200">
          <a:solidFill>
            <a:schemeClr val="bg1"/>
          </a:solidFill>
          <a:latin typeface="Kyselka Headline Hedline" pitchFamily="2" charset="77"/>
          <a:ea typeface="Verdana" pitchFamily="34" charset="0"/>
          <a:cs typeface="Verdana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0" i="0" kern="1200">
          <a:solidFill>
            <a:srgbClr val="E6215A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54B"/>
        </a:buClr>
        <a:buFont typeface="System Font Regular"/>
        <a:buChar char="—"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0" i="0" kern="12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305">
          <p15:clr>
            <a:srgbClr val="F26B43"/>
          </p15:clr>
        </p15:guide>
        <p15:guide id="5" orient="horz" pos="2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B2C46.1CF36E5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výstavby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rozvoje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města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investice</a:t>
            </a:r>
          </a:p>
        </p:txBody>
      </p:sp>
    </p:spTree>
    <p:extLst>
      <p:ext uri="{BB962C8B-B14F-4D97-AF65-F5344CB8AC3E}">
        <p14:creationId xmlns:p14="http://schemas.microsoft.com/office/powerpoint/2010/main" val="387467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7817559" cy="684000"/>
          </a:xfrm>
        </p:spPr>
        <p:txBody>
          <a:bodyPr/>
          <a:lstStyle/>
          <a:p>
            <a:r>
              <a:rPr lang="cs-CZ" dirty="0"/>
              <a:t>Revitalizace veřejného prostoru OC JEDNOTA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SILNICE GROUP a.s.</a:t>
            </a:r>
          </a:p>
          <a:p>
            <a:r>
              <a:rPr lang="cs-CZ" dirty="0"/>
              <a:t>21.690.324 Kč vč. DPH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52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Rekonstrukce chodníků ul. Osvobozená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SWIETELSKI s.r.o.</a:t>
            </a:r>
          </a:p>
          <a:p>
            <a:r>
              <a:rPr lang="cs-CZ" dirty="0"/>
              <a:t>9.840.011 Kč vč. DPH</a:t>
            </a:r>
          </a:p>
          <a:p>
            <a:r>
              <a:rPr lang="cs-CZ" dirty="0"/>
              <a:t>Dotace:6.817.314 Kč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0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Klášterecká Jeseň – obnova „kapličky“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Jan Nagy </a:t>
            </a:r>
          </a:p>
          <a:p>
            <a:r>
              <a:rPr lang="cs-CZ" dirty="0"/>
              <a:t>(stavební práce)</a:t>
            </a:r>
          </a:p>
          <a:p>
            <a:endParaRPr lang="cs-CZ" dirty="0"/>
          </a:p>
          <a:p>
            <a:r>
              <a:rPr lang="cs-CZ" dirty="0"/>
              <a:t>Pavel Palička (tesařské a klempířské práce)</a:t>
            </a:r>
          </a:p>
          <a:p>
            <a:endParaRPr lang="cs-CZ" dirty="0"/>
          </a:p>
          <a:p>
            <a:r>
              <a:rPr lang="cs-CZ" dirty="0"/>
              <a:t>Miloslav Voříšek </a:t>
            </a:r>
          </a:p>
          <a:p>
            <a:r>
              <a:rPr lang="cs-CZ" dirty="0"/>
              <a:t>(kované mříže)</a:t>
            </a:r>
          </a:p>
          <a:p>
            <a:endParaRPr lang="cs-CZ" dirty="0"/>
          </a:p>
          <a:p>
            <a:r>
              <a:rPr lang="cs-CZ" dirty="0"/>
              <a:t>1.037.409 Kč vč. DPH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cestovních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ruchu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komunikaci a cestovní ruch</a:t>
            </a:r>
          </a:p>
        </p:txBody>
      </p:sp>
    </p:spTree>
    <p:extLst>
      <p:ext uri="{BB962C8B-B14F-4D97-AF65-F5344CB8AC3E}">
        <p14:creationId xmlns:p14="http://schemas.microsoft.com/office/powerpoint/2010/main" val="641276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sz="half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5" b="30137"/>
          <a:stretch/>
        </p:blipFill>
        <p:spPr>
          <a:xfrm>
            <a:off x="3671888" y="1306286"/>
            <a:ext cx="5003800" cy="3344092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E5ED7A1-E131-6A6A-0633-245E791B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3737927" cy="684000"/>
          </a:xfrm>
        </p:spPr>
        <p:txBody>
          <a:bodyPr/>
          <a:lstStyle/>
          <a:p>
            <a:r>
              <a:rPr lang="cs-CZ" dirty="0"/>
              <a:t>Cena města 2024</a:t>
            </a:r>
            <a:br>
              <a:rPr lang="cs-CZ" dirty="0"/>
            </a:br>
            <a:r>
              <a:rPr lang="cs-CZ" dirty="0"/>
              <a:t>MUDr. Jitka </a:t>
            </a:r>
            <a:r>
              <a:rPr lang="cs-CZ" dirty="0" err="1"/>
              <a:t>Mrnková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631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publikace</a:t>
            </a:r>
            <a:br>
              <a:rPr lang="cs-CZ" dirty="0"/>
            </a:br>
            <a:r>
              <a:rPr lang="cs-CZ" dirty="0"/>
              <a:t>Kudy tudy z Klášterce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Autorky: Hana Příšovská a Renata Šindelářová</a:t>
            </a:r>
          </a:p>
        </p:txBody>
      </p:sp>
      <p:pic>
        <p:nvPicPr>
          <p:cNvPr id="1028" name="Picture 4" descr="Může jít o obrázek jízdní kolo a text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9"/>
          <a:stretch/>
        </p:blipFill>
        <p:spPr bwMode="auto">
          <a:xfrm>
            <a:off x="489587" y="2101730"/>
            <a:ext cx="3974464" cy="25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ůže jít o obrázek mapa a tex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3"/>
          <a:stretch/>
        </p:blipFill>
        <p:spPr bwMode="auto">
          <a:xfrm>
            <a:off x="4532540" y="2101730"/>
            <a:ext cx="3974464" cy="253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2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6513784" cy="684000"/>
          </a:xfrm>
        </p:spPr>
        <p:txBody>
          <a:bodyPr/>
          <a:lstStyle/>
          <a:p>
            <a:r>
              <a:rPr lang="cs-CZ" dirty="0"/>
              <a:t>Galerie Kryt</a:t>
            </a:r>
            <a:br>
              <a:rPr lang="cs-CZ" dirty="0"/>
            </a:br>
            <a:r>
              <a:rPr lang="cs-CZ" dirty="0"/>
              <a:t>1989 a 1939 a Pohádky psané vodou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Vernisáže výstav 8.11.2024 v 17:00 a 6.12.2024 v 17:00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" y="2101730"/>
            <a:ext cx="1807405" cy="25558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99" y="2101730"/>
            <a:ext cx="3833813" cy="25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658167" cy="684000"/>
          </a:xfrm>
        </p:spPr>
        <p:txBody>
          <a:bodyPr/>
          <a:lstStyle/>
          <a:p>
            <a:r>
              <a:rPr lang="cs-CZ" dirty="0"/>
              <a:t>Retro 16.11.2024</a:t>
            </a:r>
            <a:br>
              <a:rPr lang="cs-CZ" dirty="0"/>
            </a:br>
            <a:r>
              <a:rPr lang="cs-CZ" dirty="0"/>
              <a:t>35 let od 1989 a 85 let od 1939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Společenský a hudební večer s doprovodným programem.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92"/>
          <a:stretch/>
        </p:blipFill>
        <p:spPr>
          <a:xfrm>
            <a:off x="489586" y="2101730"/>
            <a:ext cx="3510914" cy="25523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7"/>
          <a:stretch/>
        </p:blipFill>
        <p:spPr>
          <a:xfrm>
            <a:off x="4116706" y="2101730"/>
            <a:ext cx="3709034" cy="25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4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E0A16-5951-5C7A-00E9-A96E17D8BBE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dirty="0"/>
              <a:t>Hlasování veřejnosti 1.-15.12.2024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Společně pro Klášterec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CE4805-BD18-0FAB-A3B6-969D74C16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6987" cy="3362325"/>
          </a:xfrm>
        </p:spPr>
        <p:txBody>
          <a:bodyPr/>
          <a:lstStyle/>
          <a:p>
            <a:pPr lvl="0"/>
            <a:r>
              <a:rPr lang="cs-CZ" dirty="0"/>
              <a:t>Kuličkový kopec v Lesní ulici (Jan </a:t>
            </a:r>
            <a:r>
              <a:rPr lang="cs-CZ" dirty="0" err="1"/>
              <a:t>Šmejc</a:t>
            </a:r>
            <a:r>
              <a:rPr lang="cs-CZ" dirty="0"/>
              <a:t>)</a:t>
            </a:r>
          </a:p>
          <a:p>
            <a:pPr lvl="0"/>
            <a:r>
              <a:rPr lang="cs-CZ" dirty="0" err="1"/>
              <a:t>Mlhoviště</a:t>
            </a:r>
            <a:r>
              <a:rPr lang="cs-CZ" dirty="0"/>
              <a:t> na novém sídlišti (Jana Škultéty)</a:t>
            </a:r>
          </a:p>
          <a:p>
            <a:pPr lvl="0"/>
            <a:r>
              <a:rPr lang="cs-CZ" dirty="0"/>
              <a:t>Posezení u fotbalového hřiště (Jaroslav Krejsa)</a:t>
            </a:r>
          </a:p>
          <a:p>
            <a:pPr lvl="0"/>
            <a:r>
              <a:rPr lang="cs-CZ" dirty="0" err="1"/>
              <a:t>Poesiomat</a:t>
            </a:r>
            <a:r>
              <a:rPr lang="cs-CZ" dirty="0"/>
              <a:t> v zámeckém parku (Kateřina Mazánková)</a:t>
            </a:r>
          </a:p>
          <a:p>
            <a:pPr lvl="0"/>
            <a:r>
              <a:rPr lang="cs-CZ" dirty="0"/>
              <a:t>Veřejné </a:t>
            </a:r>
            <a:r>
              <a:rPr lang="cs-CZ" dirty="0" err="1"/>
              <a:t>griloviště</a:t>
            </a:r>
            <a:r>
              <a:rPr lang="cs-CZ" dirty="0"/>
              <a:t> u aquaparku (Marcela Kydalová)</a:t>
            </a:r>
          </a:p>
          <a:p>
            <a:pPr lvl="0"/>
            <a:r>
              <a:rPr lang="cs-CZ" dirty="0"/>
              <a:t>Dlažba pod pergolou v Klášterecké Jeseni (Petr Malast)</a:t>
            </a:r>
          </a:p>
          <a:p>
            <a:r>
              <a:rPr lang="cs-CZ" dirty="0"/>
              <a:t>Projekt na novou kapli v Lestkově (Společně pro Lestkov)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8881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finanční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</a:t>
            </a:r>
            <a:r>
              <a:rPr lang="cs-CZ" dirty="0" err="1"/>
              <a:t>Mudroňka</a:t>
            </a:r>
            <a:endParaRPr lang="cs-CZ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ekonomiku</a:t>
            </a:r>
          </a:p>
        </p:txBody>
      </p:sp>
    </p:spTree>
    <p:extLst>
      <p:ext uri="{BB962C8B-B14F-4D97-AF65-F5344CB8AC3E}">
        <p14:creationId xmlns:p14="http://schemas.microsoft.com/office/powerpoint/2010/main" val="259160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 smtClean="0"/>
              <a:t>ŠKOLSKÁ ZAŘÍZENÍ 2024</a:t>
            </a: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 smtClean="0"/>
              <a:t>8.535.746 </a:t>
            </a:r>
            <a:r>
              <a:rPr lang="cs-CZ" dirty="0"/>
              <a:t>Kč vč. DPH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9036" y="1340269"/>
            <a:ext cx="3810149" cy="28576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9" y="2001600"/>
            <a:ext cx="3641817" cy="27313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71" y="3118261"/>
            <a:ext cx="2584683" cy="19385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49" y="1422798"/>
            <a:ext cx="2444840" cy="18336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03" y="3019164"/>
            <a:ext cx="2523000" cy="18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7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89655D-0043-8EB0-934A-09D99072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Rozbor hospodaření </a:t>
            </a:r>
            <a:br>
              <a:rPr lang="cs-CZ" dirty="0"/>
            </a:br>
            <a:r>
              <a:rPr lang="cs-CZ" dirty="0"/>
              <a:t>k 30.09.2024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3F15C8-5BEC-682C-857B-D2841F8F2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Průběžný výsledek hospodaření je -12 mil. Kč.</a:t>
            </a:r>
          </a:p>
          <a:p>
            <a:r>
              <a:rPr lang="cs-CZ" dirty="0"/>
              <a:t>Kryto úsporami z minulých let. 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Obrázek 2" descr="cid:image002.png@01DB2C46.1CF36E5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6" y="2101730"/>
            <a:ext cx="7062107" cy="260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2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správy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majetku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bytového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fondu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3658649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75C80-2358-00E4-AE50-DC6FD83BB5F7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B40F42-CE3B-2087-30ED-D0A7F36B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879542" cy="684000"/>
          </a:xfrm>
        </p:spPr>
        <p:txBody>
          <a:bodyPr/>
          <a:lstStyle/>
          <a:p>
            <a:r>
              <a:rPr lang="cs-CZ" sz="2400" b="1" dirty="0"/>
              <a:t>Výběrové řízení na dodavatele zemního plynu</a:t>
            </a: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0A156A-6A77-E81D-AF0B-735B0E1BE6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4" y="1250314"/>
            <a:ext cx="3313978" cy="305022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 pro město a příspěvkové organizace</a:t>
            </a:r>
          </a:p>
          <a:p>
            <a:endParaRPr lang="cs-CZ" dirty="0"/>
          </a:p>
          <a:p>
            <a:r>
              <a:rPr lang="cs-CZ" dirty="0"/>
              <a:t> forma el. aukce</a:t>
            </a:r>
          </a:p>
          <a:p>
            <a:endParaRPr lang="cs-CZ" dirty="0"/>
          </a:p>
          <a:p>
            <a:r>
              <a:rPr lang="cs-CZ" dirty="0"/>
              <a:t> předpokládaná úspora cca 380 tisíc (2025)</a:t>
            </a:r>
          </a:p>
          <a:p>
            <a:endParaRPr lang="cs-CZ" dirty="0"/>
          </a:p>
          <a:p>
            <a:r>
              <a:rPr lang="cs-CZ" dirty="0"/>
              <a:t> předpokládaná úspora cca 230 tisíc (2026)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A1572442-D9F0-5CAC-4692-ACCFCD0A9DB5}"/>
              </a:ext>
            </a:extLst>
          </p:cNvPr>
          <p:cNvGraphicFramePr>
            <a:graphicFrameLocks noGrp="1"/>
          </p:cNvGraphicFramePr>
          <p:nvPr>
            <p:ph sz="half" idx="10"/>
          </p:nvPr>
        </p:nvGraphicFramePr>
        <p:xfrm>
          <a:off x="3664527" y="1311275"/>
          <a:ext cx="5011161" cy="334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0000000-0008-0000-00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454024"/>
              </p:ext>
            </p:extLst>
          </p:nvPr>
        </p:nvGraphicFramePr>
        <p:xfrm>
          <a:off x="3902400" y="831730"/>
          <a:ext cx="4773286" cy="387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3879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A118E-85BB-E2A6-C1F8-368FC725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9E54A-10B4-5D24-9BBC-896539BAF60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C1AAD5-6367-8671-5380-30F6D9E8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676178" cy="684000"/>
          </a:xfrm>
        </p:spPr>
        <p:txBody>
          <a:bodyPr/>
          <a:lstStyle/>
          <a:p>
            <a:r>
              <a:rPr lang="cs-CZ" sz="2400" b="1" dirty="0"/>
              <a:t>Výběrové řízení na dodavatele elektrické energie</a:t>
            </a: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A19F3D-D08D-0E46-C08D-6DCFB8CBFD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4" y="1250314"/>
            <a:ext cx="3313978" cy="305022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 pro město a příspěvkové organizace</a:t>
            </a:r>
          </a:p>
          <a:p>
            <a:endParaRPr lang="cs-CZ" dirty="0"/>
          </a:p>
          <a:p>
            <a:r>
              <a:rPr lang="cs-CZ" dirty="0"/>
              <a:t> forma el. aukce</a:t>
            </a:r>
          </a:p>
          <a:p>
            <a:endParaRPr lang="cs-CZ" dirty="0"/>
          </a:p>
          <a:p>
            <a:r>
              <a:rPr lang="cs-CZ" dirty="0"/>
              <a:t>předpokládaná úspora cca 455 tisíc (2025)</a:t>
            </a:r>
          </a:p>
          <a:p>
            <a:endParaRPr lang="cs-CZ" dirty="0"/>
          </a:p>
          <a:p>
            <a:r>
              <a:rPr lang="cs-CZ" dirty="0"/>
              <a:t> předpokládaná úspora cca 410 tisíc (2026)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E91ADE1A-5A7B-4CE1-38D9-4100797186DB}"/>
              </a:ext>
            </a:extLst>
          </p:cNvPr>
          <p:cNvGraphicFramePr>
            <a:graphicFrameLocks noGrp="1"/>
          </p:cNvGraphicFramePr>
          <p:nvPr>
            <p:ph sz="half" idx="10"/>
          </p:nvPr>
        </p:nvGraphicFramePr>
        <p:xfrm>
          <a:off x="3664525" y="1250314"/>
          <a:ext cx="5011161" cy="334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17CDD42C-7614-4EB5-8D5E-3EC1A28E5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625512"/>
              </p:ext>
            </p:extLst>
          </p:nvPr>
        </p:nvGraphicFramePr>
        <p:xfrm>
          <a:off x="3879273" y="842964"/>
          <a:ext cx="4709221" cy="3861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7469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sociálních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věcí, školství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sportu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518775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Školství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EBA4B27-AB96-5937-3CEE-0A6AAEA386D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8572763"/>
              </p:ext>
            </p:extLst>
          </p:nvPr>
        </p:nvGraphicFramePr>
        <p:xfrm>
          <a:off x="468313" y="1098988"/>
          <a:ext cx="4539115" cy="1865309"/>
        </p:xfrm>
        <a:graphic>
          <a:graphicData uri="http://schemas.openxmlformats.org/drawingml/2006/table">
            <a:tbl>
              <a:tblPr>
                <a:solidFill>
                  <a:srgbClr val="E6215A"/>
                </a:solidFill>
                <a:tableStyleId>{5C22544A-7EE6-4342-B048-85BDC9FD1C3A}</a:tableStyleId>
              </a:tblPr>
              <a:tblGrid>
                <a:gridCol w="1430809">
                  <a:extLst>
                    <a:ext uri="{9D8B030D-6E8A-4147-A177-3AD203B41FA5}">
                      <a16:colId xmlns:a16="http://schemas.microsoft.com/office/drawing/2014/main" val="1504583848"/>
                    </a:ext>
                  </a:extLst>
                </a:gridCol>
                <a:gridCol w="1036102">
                  <a:extLst>
                    <a:ext uri="{9D8B030D-6E8A-4147-A177-3AD203B41FA5}">
                      <a16:colId xmlns:a16="http://schemas.microsoft.com/office/drawing/2014/main" val="234132356"/>
                    </a:ext>
                  </a:extLst>
                </a:gridCol>
                <a:gridCol w="1036102">
                  <a:extLst>
                    <a:ext uri="{9D8B030D-6E8A-4147-A177-3AD203B41FA5}">
                      <a16:colId xmlns:a16="http://schemas.microsoft.com/office/drawing/2014/main" val="1178437816"/>
                    </a:ext>
                  </a:extLst>
                </a:gridCol>
                <a:gridCol w="1036102">
                  <a:extLst>
                    <a:ext uri="{9D8B030D-6E8A-4147-A177-3AD203B41FA5}">
                      <a16:colId xmlns:a16="http://schemas.microsoft.com/office/drawing/2014/main" val="1681784819"/>
                    </a:ext>
                  </a:extLst>
                </a:gridCol>
              </a:tblGrid>
              <a:tr h="3148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POČTY DĚTÍ/ ŽAKŮ</a:t>
                      </a:r>
                      <a:endParaRPr lang="cs-CZ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>
                    <a:solidFill>
                      <a:srgbClr val="E6215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2022/2023</a:t>
                      </a:r>
                      <a:endParaRPr lang="cs-CZ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>
                    <a:solidFill>
                      <a:srgbClr val="E6215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2023/2024</a:t>
                      </a:r>
                      <a:endParaRPr lang="cs-CZ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>
                    <a:solidFill>
                      <a:srgbClr val="E6215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2024/2025</a:t>
                      </a:r>
                      <a:endParaRPr lang="cs-CZ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>
                    <a:solidFill>
                      <a:srgbClr val="E621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371842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>
                          <a:solidFill>
                            <a:srgbClr val="00554B"/>
                          </a:solidFill>
                          <a:effectLst/>
                        </a:rPr>
                        <a:t>ZŠ Krátká</a:t>
                      </a:r>
                      <a:endParaRPr lang="cs-CZ" sz="900" b="1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608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610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606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extLst>
                  <a:ext uri="{0D108BD9-81ED-4DB2-BD59-A6C34878D82A}">
                    <a16:rowId xmlns:a16="http://schemas.microsoft.com/office/drawing/2014/main" val="2787518265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>
                          <a:solidFill>
                            <a:srgbClr val="00554B"/>
                          </a:solidFill>
                          <a:effectLst/>
                        </a:rPr>
                        <a:t>ZŠ Školní</a:t>
                      </a:r>
                      <a:endParaRPr lang="cs-CZ" sz="900" b="1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362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314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307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extLst>
                  <a:ext uri="{0D108BD9-81ED-4DB2-BD59-A6C34878D82A}">
                    <a16:rowId xmlns:a16="http://schemas.microsoft.com/office/drawing/2014/main" val="4005189361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>
                          <a:solidFill>
                            <a:srgbClr val="00554B"/>
                          </a:solidFill>
                          <a:effectLst/>
                        </a:rPr>
                        <a:t>ZŠ Petlérská</a:t>
                      </a:r>
                      <a:endParaRPr lang="cs-CZ" sz="900" b="1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268</a:t>
                      </a:r>
                      <a:endParaRPr lang="cs-CZ" sz="900" b="0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259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270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extLst>
                  <a:ext uri="{0D108BD9-81ED-4DB2-BD59-A6C34878D82A}">
                    <a16:rowId xmlns:a16="http://schemas.microsoft.com/office/drawing/2014/main" val="3073060348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>
                          <a:solidFill>
                            <a:srgbClr val="00554B"/>
                          </a:solidFill>
                          <a:effectLst/>
                        </a:rPr>
                        <a:t>Mateřská škola</a:t>
                      </a:r>
                      <a:endParaRPr lang="cs-CZ" sz="900" b="1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463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432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402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extLst>
                  <a:ext uri="{0D108BD9-81ED-4DB2-BD59-A6C34878D82A}">
                    <a16:rowId xmlns:a16="http://schemas.microsoft.com/office/drawing/2014/main" val="553865306"/>
                  </a:ext>
                </a:extLst>
              </a:tr>
              <a:tr h="3100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>
                          <a:solidFill>
                            <a:srgbClr val="00554B"/>
                          </a:solidFill>
                          <a:effectLst/>
                        </a:rPr>
                        <a:t>ZUŠ</a:t>
                      </a:r>
                      <a:endParaRPr lang="cs-CZ" sz="900" b="1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340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351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349</a:t>
                      </a:r>
                      <a:endParaRPr lang="cs-CZ" sz="900" b="0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143" marR="8143" marT="8143" marB="0" anchor="ctr"/>
                </a:tc>
                <a:extLst>
                  <a:ext uri="{0D108BD9-81ED-4DB2-BD59-A6C34878D82A}">
                    <a16:rowId xmlns:a16="http://schemas.microsoft.com/office/drawing/2014/main" val="1234506105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BF81C2FF-E871-2B30-4C0B-710B837F1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061584"/>
              </p:ext>
            </p:extLst>
          </p:nvPr>
        </p:nvGraphicFramePr>
        <p:xfrm>
          <a:off x="468312" y="3080916"/>
          <a:ext cx="4539114" cy="1357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0808">
                  <a:extLst>
                    <a:ext uri="{9D8B030D-6E8A-4147-A177-3AD203B41FA5}">
                      <a16:colId xmlns:a16="http://schemas.microsoft.com/office/drawing/2014/main" val="1785362439"/>
                    </a:ext>
                  </a:extLst>
                </a:gridCol>
                <a:gridCol w="1036102">
                  <a:extLst>
                    <a:ext uri="{9D8B030D-6E8A-4147-A177-3AD203B41FA5}">
                      <a16:colId xmlns:a16="http://schemas.microsoft.com/office/drawing/2014/main" val="938664898"/>
                    </a:ext>
                  </a:extLst>
                </a:gridCol>
                <a:gridCol w="1036102">
                  <a:extLst>
                    <a:ext uri="{9D8B030D-6E8A-4147-A177-3AD203B41FA5}">
                      <a16:colId xmlns:a16="http://schemas.microsoft.com/office/drawing/2014/main" val="2797456464"/>
                    </a:ext>
                  </a:extLst>
                </a:gridCol>
                <a:gridCol w="1036102">
                  <a:extLst>
                    <a:ext uri="{9D8B030D-6E8A-4147-A177-3AD203B41FA5}">
                      <a16:colId xmlns:a16="http://schemas.microsoft.com/office/drawing/2014/main" val="3619438086"/>
                    </a:ext>
                  </a:extLst>
                </a:gridCol>
              </a:tblGrid>
              <a:tr h="2714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PRVNÍ ROČNÍKY</a:t>
                      </a:r>
                    </a:p>
                  </a:txBody>
                  <a:tcPr marL="9525" marR="9525" marT="9525" marB="0" anchor="ctr">
                    <a:solidFill>
                      <a:srgbClr val="E6215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2022/2023</a:t>
                      </a:r>
                      <a:endParaRPr lang="cs-CZ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6215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2023/2024</a:t>
                      </a:r>
                      <a:endParaRPr lang="cs-CZ" sz="10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6215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2024/2025</a:t>
                      </a:r>
                      <a:endParaRPr lang="cs-CZ" sz="1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621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422431"/>
                  </a:ext>
                </a:extLst>
              </a:tr>
              <a:tr h="2714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>
                          <a:solidFill>
                            <a:srgbClr val="00554B"/>
                          </a:solidFill>
                          <a:effectLst/>
                        </a:rPr>
                        <a:t>ZŠ Krátká</a:t>
                      </a:r>
                      <a:endParaRPr lang="cs-CZ" sz="900" b="1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88</a:t>
                      </a:r>
                      <a:endParaRPr lang="cs-CZ" sz="900" b="0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71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72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9807702"/>
                  </a:ext>
                </a:extLst>
              </a:tr>
              <a:tr h="2714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>
                          <a:solidFill>
                            <a:srgbClr val="00554B"/>
                          </a:solidFill>
                          <a:effectLst/>
                        </a:rPr>
                        <a:t>ZŠ Školní</a:t>
                      </a:r>
                      <a:endParaRPr lang="cs-CZ" sz="900" b="1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48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36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30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574412"/>
                  </a:ext>
                </a:extLst>
              </a:tr>
              <a:tr h="2714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>
                          <a:solidFill>
                            <a:srgbClr val="00554B"/>
                          </a:solidFill>
                          <a:effectLst/>
                        </a:rPr>
                        <a:t>ZŠ Petlérská</a:t>
                      </a:r>
                      <a:endParaRPr lang="cs-CZ" sz="900" b="1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25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31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33</a:t>
                      </a:r>
                      <a:endParaRPr lang="cs-CZ" sz="900" b="0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6951499"/>
                  </a:ext>
                </a:extLst>
              </a:tr>
              <a:tr h="2714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>
                          <a:solidFill>
                            <a:srgbClr val="00554B"/>
                          </a:solidFill>
                          <a:effectLst/>
                        </a:rPr>
                        <a:t>PT a PS</a:t>
                      </a:r>
                      <a:endParaRPr lang="cs-CZ" sz="900" b="1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14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solidFill>
                            <a:srgbClr val="00554B"/>
                          </a:solidFill>
                          <a:effectLst/>
                        </a:rPr>
                        <a:t>26</a:t>
                      </a:r>
                      <a:endParaRPr lang="cs-CZ" sz="900" b="0" i="0" u="none" strike="noStrike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34</a:t>
                      </a:r>
                      <a:endParaRPr lang="cs-CZ" sz="900" b="0" i="0" u="none" strike="noStrike" dirty="0">
                        <a:solidFill>
                          <a:srgbClr val="00554B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4491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237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E0A16-5951-5C7A-00E9-A96E17D8BBE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dirty="0"/>
              <a:t>Testování fyzické zdatnosti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Mateřská škola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CE4805-BD18-0FAB-A3B6-969D74C16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710487" cy="3362325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organizuje ZŠ </a:t>
            </a:r>
            <a:r>
              <a:rPr lang="cs-CZ" dirty="0" err="1"/>
              <a:t>Petlérská</a:t>
            </a:r>
            <a:r>
              <a:rPr lang="cs-CZ" dirty="0"/>
              <a:t> ve spolupráci s Českým olympijským výborem</a:t>
            </a:r>
          </a:p>
          <a:p>
            <a:pPr>
              <a:buFontTx/>
              <a:buChar char="-"/>
            </a:pPr>
            <a:r>
              <a:rPr lang="cs-CZ" dirty="0"/>
              <a:t>děti od 4 do 6 let (cca 300 dětí)</a:t>
            </a:r>
          </a:p>
          <a:p>
            <a:pPr>
              <a:buFontTx/>
              <a:buChar char="-"/>
            </a:pPr>
            <a:r>
              <a:rPr lang="cs-CZ" dirty="0"/>
              <a:t>v termínech 7., 13., 14., 21. a 27. listopadu </a:t>
            </a:r>
          </a:p>
          <a:p>
            <a:pPr>
              <a:buFontTx/>
              <a:buChar char="-"/>
            </a:pPr>
            <a:r>
              <a:rPr lang="cs-CZ" dirty="0"/>
              <a:t>výsledky vyhodnocuje ČOV</a:t>
            </a:r>
          </a:p>
          <a:p>
            <a:pPr>
              <a:buFontTx/>
              <a:buChar char="-"/>
            </a:pPr>
            <a:r>
              <a:rPr lang="cs-CZ" dirty="0"/>
              <a:t>děti dostanou drobné dárky a kontakty na sportovní kluby v okolí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045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674F8-0658-6F00-B5F1-3E4BE2F40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32F03-2208-B7B7-1A92-7197DB75D2B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dirty="0"/>
              <a:t>Příklad dobré praxe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41DE07-6676-ECEA-4B4C-358AEAA6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Bazén pro veřejnost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335925-18C5-5508-DD60-F2BB7D4F0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710487" cy="336232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Agentura CzechInvest</a:t>
            </a:r>
          </a:p>
          <a:p>
            <a:pPr marL="268288" indent="-268288">
              <a:buNone/>
            </a:pPr>
            <a:r>
              <a:rPr lang="cs-CZ" dirty="0"/>
              <a:t> - otevření bazénu na ZŠ Krátká pro veřejnost bude sloužit jako příklad dobré praxe pro další obce v Ústeckém kraji </a:t>
            </a:r>
          </a:p>
          <a:p>
            <a:pPr marL="268288" indent="-268288">
              <a:buNone/>
            </a:pPr>
            <a:endParaRPr lang="cs-CZ" dirty="0"/>
          </a:p>
          <a:p>
            <a:pPr marL="268288" indent="-268288">
              <a:buNone/>
            </a:pPr>
            <a:r>
              <a:rPr lang="cs-CZ" dirty="0"/>
              <a:t> - otevřen po 7 hodin v týdnu a 11 hodin v sobotu</a:t>
            </a:r>
          </a:p>
          <a:p>
            <a:pPr marL="268288" indent="-268288">
              <a:buNone/>
            </a:pPr>
            <a:r>
              <a:rPr lang="cs-CZ" dirty="0"/>
              <a:t> - průměrná měsíční návštěvnost je 330 osob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685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místního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hospodářství,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dopravy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životního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Jaroš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místní hospodářství</a:t>
            </a:r>
          </a:p>
        </p:txBody>
      </p:sp>
      <p:sp>
        <p:nvSpPr>
          <p:cNvPr id="2" name="Text Placeholder 62">
            <a:extLst>
              <a:ext uri="{FF2B5EF4-FFF2-40B4-BE49-F238E27FC236}">
                <a16:creationId xmlns:a16="http://schemas.microsoft.com/office/drawing/2014/main" id="{89C2B216-BC4D-D8BA-0D41-893AC73C228B}"/>
              </a:ext>
            </a:extLst>
          </p:cNvPr>
          <p:cNvSpPr txBox="1">
            <a:spLocks/>
          </p:cNvSpPr>
          <p:nvPr/>
        </p:nvSpPr>
        <p:spPr>
          <a:xfrm>
            <a:off x="3492500" y="2779277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5100" b="0" i="0" kern="1200">
                <a:solidFill>
                  <a:schemeClr val="bg1"/>
                </a:solidFill>
                <a:latin typeface="Kyselka Headline Hedline" pitchFamily="2" charset="77"/>
                <a:ea typeface="+mn-ea"/>
                <a:cs typeface="+mn-cs"/>
              </a:defRPr>
            </a:lvl1pPr>
            <a:lvl2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2425" indent="-342900" algn="l" defTabSz="5971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System Font Regular"/>
              <a:buChar char="—"/>
              <a:tabLst/>
              <a:defRPr lang="cs-CZ" sz="24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prostředí</a:t>
            </a:r>
          </a:p>
        </p:txBody>
      </p:sp>
    </p:spTree>
    <p:extLst>
      <p:ext uri="{BB962C8B-B14F-4D97-AF65-F5344CB8AC3E}">
        <p14:creationId xmlns:p14="http://schemas.microsoft.com/office/powerpoint/2010/main" val="4224483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6782151" cy="684000"/>
          </a:xfrm>
        </p:spPr>
        <p:txBody>
          <a:bodyPr/>
          <a:lstStyle/>
          <a:p>
            <a:r>
              <a:rPr lang="cs-CZ" dirty="0"/>
              <a:t>Betonový šachový stůl v Ciboušově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311812"/>
            <a:ext cx="8186102" cy="578802"/>
          </a:xfrm>
        </p:spPr>
        <p:txBody>
          <a:bodyPr/>
          <a:lstStyle/>
          <a:p>
            <a:r>
              <a:rPr lang="cs-CZ" dirty="0" err="1"/>
              <a:t>TERAsport</a:t>
            </a:r>
            <a:r>
              <a:rPr lang="cs-CZ" dirty="0"/>
              <a:t> – Müller s.r.o. + Klášterecká Kyselka s.r.o.	</a:t>
            </a:r>
          </a:p>
          <a:p>
            <a:r>
              <a:rPr lang="cs-CZ" dirty="0"/>
              <a:t>55 000 Kč vč. DPH	</a:t>
            </a:r>
          </a:p>
        </p:txBody>
      </p:sp>
      <p:pic>
        <p:nvPicPr>
          <p:cNvPr id="3" name="Zástupný obsah 2" descr="Obsah obrázku venku, strom, podzim, území&#10;&#10;Popis byl vytvořen automaticky">
            <a:extLst>
              <a:ext uri="{FF2B5EF4-FFF2-40B4-BE49-F238E27FC236}">
                <a16:creationId xmlns:a16="http://schemas.microsoft.com/office/drawing/2014/main" id="{856ED41E-FE01-8D8A-9583-9F208E4AAB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257574"/>
            <a:ext cx="3995737" cy="2247602"/>
          </a:xfrm>
        </p:spPr>
      </p:pic>
    </p:spTree>
    <p:extLst>
      <p:ext uri="{BB962C8B-B14F-4D97-AF65-F5344CB8AC3E}">
        <p14:creationId xmlns:p14="http://schemas.microsoft.com/office/powerpoint/2010/main" val="14447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ZÁMEK obnova východní fasády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HP STAV-Jan </a:t>
            </a:r>
            <a:r>
              <a:rPr lang="cs-CZ" dirty="0" err="1"/>
              <a:t>Perout</a:t>
            </a:r>
            <a:r>
              <a:rPr lang="cs-CZ" dirty="0"/>
              <a:t> s.r.o.</a:t>
            </a:r>
          </a:p>
          <a:p>
            <a:r>
              <a:rPr lang="cs-CZ" dirty="0"/>
              <a:t>1.675.293 Kč vč. DPH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herní prvek DH Topolová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4922" y="4137156"/>
            <a:ext cx="4967288" cy="578802"/>
          </a:xfrm>
        </p:spPr>
        <p:txBody>
          <a:bodyPr/>
          <a:lstStyle/>
          <a:p>
            <a:r>
              <a:rPr lang="cs-CZ" dirty="0"/>
              <a:t>Bonita Group </a:t>
            </a:r>
            <a:r>
              <a:rPr lang="cs-CZ" dirty="0" err="1"/>
              <a:t>Service</a:t>
            </a:r>
            <a:r>
              <a:rPr lang="cs-CZ" dirty="0"/>
              <a:t> s.r.o.</a:t>
            </a:r>
          </a:p>
          <a:p>
            <a:r>
              <a:rPr lang="cs-CZ" dirty="0"/>
              <a:t>372 000 Kč vč. DPH</a:t>
            </a:r>
          </a:p>
        </p:txBody>
      </p:sp>
      <p:pic>
        <p:nvPicPr>
          <p:cNvPr id="3" name="Obrázek 2" descr="Obsah obrázku venku, obloha, Venkovní hrací vybavení, Veřejný prostor&#10;&#10;Popis byl vytvořen automaticky">
            <a:extLst>
              <a:ext uri="{FF2B5EF4-FFF2-40B4-BE49-F238E27FC236}">
                <a16:creationId xmlns:a16="http://schemas.microsoft.com/office/drawing/2014/main" id="{4EFD0633-AFED-99CA-F7B2-ED27780DB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99" y="836299"/>
            <a:ext cx="4335083" cy="321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71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 descr="Obsah obrázku venku, strom, silnice, ulice&#10;&#10;Popis byl vytvořen automaticky">
            <a:extLst>
              <a:ext uri="{FF2B5EF4-FFF2-40B4-BE49-F238E27FC236}">
                <a16:creationId xmlns:a16="http://schemas.microsoft.com/office/drawing/2014/main" id="{AB3FF123-A98A-DB30-872A-BABA771D9F6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r="-2" b="26391"/>
          <a:stretch/>
        </p:blipFill>
        <p:spPr>
          <a:xfrm>
            <a:off x="3708400" y="1311275"/>
            <a:ext cx="4967288" cy="2628900"/>
          </a:xfr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E5ED7A1-E131-6A6A-0633-245E791B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3024187" cy="684000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Malované hry za ul. Topolovou</a:t>
            </a:r>
            <a:r>
              <a:rPr lang="cs-CZ" sz="1500" dirty="0"/>
              <a:t/>
            </a:r>
            <a:br>
              <a:rPr lang="cs-CZ" sz="1500" dirty="0"/>
            </a:br>
            <a:endParaRPr lang="cs-CZ" sz="15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3DB38F-7E84-7951-A47F-B0D2CB9D9D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8400" y="4080511"/>
            <a:ext cx="4967288" cy="578802"/>
          </a:xfrm>
        </p:spPr>
        <p:txBody>
          <a:bodyPr/>
          <a:lstStyle/>
          <a:p>
            <a:r>
              <a:rPr lang="cs-CZ" dirty="0"/>
              <a:t>TH Dopravní značení s.r.o. </a:t>
            </a:r>
          </a:p>
          <a:p>
            <a:r>
              <a:rPr lang="cs-CZ" dirty="0"/>
              <a:t>93 000 Kč vč. DPH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693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B40F42-CE3B-2087-30ED-D0A7F36B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4289805" cy="684000"/>
          </a:xfrm>
        </p:spPr>
        <p:txBody>
          <a:bodyPr/>
          <a:lstStyle/>
          <a:p>
            <a:r>
              <a:rPr lang="cs-CZ" dirty="0"/>
              <a:t>Stojany s příslušenstvím na hřbitově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0A156A-6A77-E81D-AF0B-735B0E1BE6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AMV Slovakia s.r.o. + Klášterecká Kyselka s.r.o. </a:t>
            </a:r>
          </a:p>
          <a:p>
            <a:pPr marL="0" indent="0">
              <a:buNone/>
            </a:pPr>
            <a:r>
              <a:rPr lang="cs-CZ" dirty="0"/>
              <a:t>44 000 Kč vč. DPH</a:t>
            </a:r>
          </a:p>
        </p:txBody>
      </p:sp>
      <p:pic>
        <p:nvPicPr>
          <p:cNvPr id="11" name="Zástupný obsah 10" descr="Obsah obrázku venku, rostlina, území, dětské hřiště&#10;&#10;Popis byl vytvořen automaticky">
            <a:extLst>
              <a:ext uri="{FF2B5EF4-FFF2-40B4-BE49-F238E27FC236}">
                <a16:creationId xmlns:a16="http://schemas.microsoft.com/office/drawing/2014/main" id="{D93B9BCE-88D3-7CDF-100E-B2B23485BC6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17" y="1181187"/>
            <a:ext cx="3917571" cy="2938178"/>
          </a:xfrm>
        </p:spPr>
      </p:pic>
    </p:spTree>
    <p:extLst>
      <p:ext uri="{BB962C8B-B14F-4D97-AF65-F5344CB8AC3E}">
        <p14:creationId xmlns:p14="http://schemas.microsoft.com/office/powerpoint/2010/main" val="1430522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enku, území, strom, silnice&#10;&#10;Popis byl vytvořen automaticky">
            <a:extLst>
              <a:ext uri="{FF2B5EF4-FFF2-40B4-BE49-F238E27FC236}">
                <a16:creationId xmlns:a16="http://schemas.microsoft.com/office/drawing/2014/main" id="{366AEE8E-5007-4E78-5D5E-B6B052CA4D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103438"/>
            <a:ext cx="3833812" cy="255587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1A62884-962C-2245-923E-66CE3E79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Společně pro Klášterec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5C0037-5E09-C4EA-D704-9F8293F1F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4soft s.r.o. + Klášterecká Kyselka s.r.o. 	228 000 Kč vč. DPH</a:t>
            </a:r>
          </a:p>
          <a:p>
            <a:r>
              <a:rPr lang="cs-CZ" dirty="0"/>
              <a:t>Wat14 s.r.o. + Klášterecká Kyselka s.r.o.	  71 000 Kč vč. DPH		</a:t>
            </a:r>
          </a:p>
        </p:txBody>
      </p:sp>
      <p:pic>
        <p:nvPicPr>
          <p:cNvPr id="15" name="Zástupný obsah 14" descr="Obsah obrázku venku, strom, tráva, území&#10;&#10;Popis byl vytvořen automaticky">
            <a:extLst>
              <a:ext uri="{FF2B5EF4-FFF2-40B4-BE49-F238E27FC236}">
                <a16:creationId xmlns:a16="http://schemas.microsoft.com/office/drawing/2014/main" id="{482BD2DB-C02E-040D-9C72-5E5DF896E8B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85" y="2103438"/>
            <a:ext cx="2959868" cy="2555875"/>
          </a:xfrm>
        </p:spPr>
      </p:pic>
    </p:spTree>
    <p:extLst>
      <p:ext uri="{BB962C8B-B14F-4D97-AF65-F5344CB8AC3E}">
        <p14:creationId xmlns:p14="http://schemas.microsoft.com/office/powerpoint/2010/main" val="2165220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8CCAA-407A-C577-6699-30F050A0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Společně pro Klášterec</a:t>
            </a:r>
            <a:br>
              <a:rPr lang="cs-CZ" dirty="0"/>
            </a:b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53E44F-730A-E619-D98C-E7F289C233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586" y="1310958"/>
            <a:ext cx="7011731" cy="1157922"/>
          </a:xfrm>
        </p:spPr>
        <p:txBody>
          <a:bodyPr/>
          <a:lstStyle/>
          <a:p>
            <a:r>
              <a:rPr lang="cs-CZ" dirty="0"/>
              <a:t>Hřiště pod Květinou s.r.o. + Klášterecká Kyselka s.r.o. 111 000 Kč vč. DPH</a:t>
            </a:r>
          </a:p>
        </p:txBody>
      </p:sp>
      <p:pic>
        <p:nvPicPr>
          <p:cNvPr id="12" name="Zástupný obsah 11" descr="Obsah obrázku venku, strom, území, dětské hřiště&#10;&#10;Popis byl vytvořen automaticky">
            <a:extLst>
              <a:ext uri="{FF2B5EF4-FFF2-40B4-BE49-F238E27FC236}">
                <a16:creationId xmlns:a16="http://schemas.microsoft.com/office/drawing/2014/main" id="{E6966BD3-AD19-F2F9-20EC-D4DA7AF6E9B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06" y="1682462"/>
            <a:ext cx="5435600" cy="3126763"/>
          </a:xfrm>
        </p:spPr>
      </p:pic>
    </p:spTree>
    <p:extLst>
      <p:ext uri="{BB962C8B-B14F-4D97-AF65-F5344CB8AC3E}">
        <p14:creationId xmlns:p14="http://schemas.microsoft.com/office/powerpoint/2010/main" val="1525080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89655D-0043-8EB0-934A-09D99072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092046" cy="684000"/>
          </a:xfrm>
        </p:spPr>
        <p:txBody>
          <a:bodyPr/>
          <a:lstStyle/>
          <a:p>
            <a:r>
              <a:rPr lang="cs-CZ" dirty="0"/>
              <a:t>2 nová místa pro kontejnery na </a:t>
            </a:r>
            <a:r>
              <a:rPr lang="cs-CZ" dirty="0" err="1"/>
              <a:t>Ohřecké</a:t>
            </a:r>
            <a:r>
              <a:rPr lang="cs-CZ" dirty="0"/>
              <a:t> louce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3F15C8-5BEC-682C-857B-D2841F8F2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Klášterecká Kyselka s.r.o.</a:t>
            </a:r>
          </a:p>
          <a:p>
            <a:r>
              <a:rPr lang="cs-CZ" dirty="0"/>
              <a:t>39 000 Kč vč. DPH</a:t>
            </a:r>
          </a:p>
          <a:p>
            <a:endParaRPr lang="cs-CZ" dirty="0"/>
          </a:p>
        </p:txBody>
      </p:sp>
      <p:pic>
        <p:nvPicPr>
          <p:cNvPr id="4" name="Zástupný obsah 3" descr="Obsah obrázku venku, strom, Odpadkový kontejner, Odpadkový koš&#10;&#10;Popis byl vytvořen automaticky">
            <a:extLst>
              <a:ext uri="{FF2B5EF4-FFF2-40B4-BE49-F238E27FC236}">
                <a16:creationId xmlns:a16="http://schemas.microsoft.com/office/drawing/2014/main" id="{E8ED8535-FA6C-0DF5-74EC-B08CDB2E310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" y="2029480"/>
            <a:ext cx="3407833" cy="2555875"/>
          </a:xfrm>
        </p:spPr>
      </p:pic>
      <p:pic>
        <p:nvPicPr>
          <p:cNvPr id="7" name="Obrázek 6" descr="Obsah obrázku venku, strom, Odpadkový kontejner, obloha&#10;&#10;Popis byl vytvořen automaticky">
            <a:extLst>
              <a:ext uri="{FF2B5EF4-FFF2-40B4-BE49-F238E27FC236}">
                <a16:creationId xmlns:a16="http://schemas.microsoft.com/office/drawing/2014/main" id="{8B0E7098-1AE9-FB5F-1A82-BA8DB7363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63" y="2029479"/>
            <a:ext cx="3407833" cy="25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6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Propojení cyklostezky a lávky přes Klášterecký potok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 err="1"/>
              <a:t>Bauvant</a:t>
            </a:r>
            <a:r>
              <a:rPr lang="cs-CZ" dirty="0"/>
              <a:t> s.r.o.</a:t>
            </a:r>
          </a:p>
          <a:p>
            <a:r>
              <a:rPr lang="cs-CZ" dirty="0"/>
              <a:t>1.895.391 Kč vč. DPH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6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Prodloužení ul. Sportovní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HERKUL a.s.</a:t>
            </a:r>
          </a:p>
          <a:p>
            <a:r>
              <a:rPr lang="cs-CZ" dirty="0"/>
              <a:t>12.251.456 Kč vč. DPH</a:t>
            </a:r>
          </a:p>
          <a:p>
            <a:r>
              <a:rPr lang="cs-CZ" dirty="0"/>
              <a:t>Dotace: 1.595.055 Kč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8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SANACE Rašovické lávky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STRABAG a.s.</a:t>
            </a:r>
          </a:p>
          <a:p>
            <a:r>
              <a:rPr lang="cs-CZ" dirty="0"/>
              <a:t>18.183.000 Kč vč. DPH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0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FVE I. etapa - KC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 err="1"/>
              <a:t>Skypartners</a:t>
            </a:r>
            <a:r>
              <a:rPr lang="cs-CZ" dirty="0"/>
              <a:t> s.r.o.</a:t>
            </a:r>
          </a:p>
          <a:p>
            <a:r>
              <a:rPr lang="cs-CZ" dirty="0"/>
              <a:t>31.400.495 Kč vč. DPH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0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HŘBITOV nová kolumbária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AMV Slovakia s.r.o.</a:t>
            </a:r>
          </a:p>
          <a:p>
            <a:r>
              <a:rPr lang="cs-CZ" dirty="0"/>
              <a:t>6.339.347 Kč vč. DPH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2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Nový SKATEPARK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en-US" dirty="0"/>
              <a:t>Mystic Constructions </a:t>
            </a:r>
            <a:r>
              <a:rPr lang="en-US" dirty="0" err="1"/>
              <a:t>spol</a:t>
            </a:r>
            <a:r>
              <a:rPr lang="en-US" dirty="0"/>
              <a:t>. s </a:t>
            </a:r>
            <a:r>
              <a:rPr lang="en-US" dirty="0" err="1"/>
              <a:t>r.o</a:t>
            </a:r>
            <a:r>
              <a:rPr lang="en-US" dirty="0"/>
              <a:t>.</a:t>
            </a:r>
            <a:endParaRPr lang="cs-CZ" dirty="0"/>
          </a:p>
          <a:p>
            <a:r>
              <a:rPr lang="cs-CZ" dirty="0"/>
              <a:t>12.987.828 Kč vč. DPH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227518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5665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</TotalTime>
  <Words>794</Words>
  <Application>Microsoft Office PowerPoint</Application>
  <PresentationFormat>Předvádění na obrazovce (16:9)</PresentationFormat>
  <Paragraphs>195</Paragraphs>
  <Slides>35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Kyselka Headline Hedline</vt:lpstr>
      <vt:lpstr>System Font Regular</vt:lpstr>
      <vt:lpstr>Verdana</vt:lpstr>
      <vt:lpstr>Cover</vt:lpstr>
      <vt:lpstr>Slides</vt:lpstr>
      <vt:lpstr>Prezentace aplikace PowerPoint</vt:lpstr>
      <vt:lpstr>ŠKOLSKÁ ZAŘÍZENÍ 2024</vt:lpstr>
      <vt:lpstr>ZÁMEK obnova východní fasády</vt:lpstr>
      <vt:lpstr>Propojení cyklostezky a lávky přes Klášterecký potok</vt:lpstr>
      <vt:lpstr>Prodloužení ul. Sportovní</vt:lpstr>
      <vt:lpstr>SANACE Rašovické lávky</vt:lpstr>
      <vt:lpstr>FVE I. etapa - KC</vt:lpstr>
      <vt:lpstr>HŘBITOV nová kolumbária</vt:lpstr>
      <vt:lpstr>Nový SKATEPARK</vt:lpstr>
      <vt:lpstr>Revitalizace veřejného prostoru OC JEDNOTA</vt:lpstr>
      <vt:lpstr>Rekonstrukce chodníků ul. Osvobozená</vt:lpstr>
      <vt:lpstr>Klášterecká Jeseň – obnova „kapličky“</vt:lpstr>
      <vt:lpstr>Prezentace aplikace PowerPoint</vt:lpstr>
      <vt:lpstr>Cena města 2024 MUDr. Jitka Mrnková</vt:lpstr>
      <vt:lpstr>Nová publikace Kudy tudy z Klášterce</vt:lpstr>
      <vt:lpstr>Galerie Kryt 1989 a 1939 a Pohádky psané vodou</vt:lpstr>
      <vt:lpstr>Retro 16.11.2024 35 let od 1989 a 85 let od 1939</vt:lpstr>
      <vt:lpstr>Společně pro Klášterec 2025</vt:lpstr>
      <vt:lpstr>Prezentace aplikace PowerPoint</vt:lpstr>
      <vt:lpstr>Rozbor hospodaření  k 30.09.2024</vt:lpstr>
      <vt:lpstr>Prezentace aplikace PowerPoint</vt:lpstr>
      <vt:lpstr>Výběrové řízení na dodavatele zemního plynu</vt:lpstr>
      <vt:lpstr>Výběrové řízení na dodavatele elektrické energie</vt:lpstr>
      <vt:lpstr>Prezentace aplikace PowerPoint</vt:lpstr>
      <vt:lpstr>Školství </vt:lpstr>
      <vt:lpstr>Mateřská škola</vt:lpstr>
      <vt:lpstr>Bazén pro veřejnost</vt:lpstr>
      <vt:lpstr>Prezentace aplikace PowerPoint</vt:lpstr>
      <vt:lpstr>Betonový šachový stůl v Ciboušově</vt:lpstr>
      <vt:lpstr>Nový herní prvek DH Topolová</vt:lpstr>
      <vt:lpstr>Malované hry za ul. Topolovou </vt:lpstr>
      <vt:lpstr>Stojany s příslušenstvím na hřbitově</vt:lpstr>
      <vt:lpstr>Společně pro Klášterec </vt:lpstr>
      <vt:lpstr>Společně pro Klášterec </vt:lpstr>
      <vt:lpstr>2 nová místa pro kontejnery na Ohřecké louce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Dokoupil Vlastimil</cp:lastModifiedBy>
  <cp:revision>149</cp:revision>
  <cp:lastPrinted>2024-11-06T14:19:23Z</cp:lastPrinted>
  <dcterms:created xsi:type="dcterms:W3CDTF">2018-10-31T08:36:17Z</dcterms:created>
  <dcterms:modified xsi:type="dcterms:W3CDTF">2024-11-06T14:19:39Z</dcterms:modified>
</cp:coreProperties>
</file>