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2"/>
  </p:notesMasterIdLst>
  <p:handoutMasterIdLst>
    <p:handoutMasterId r:id="rId63"/>
  </p:handoutMasterIdLst>
  <p:sldIdLst>
    <p:sldId id="256" r:id="rId2"/>
    <p:sldId id="425" r:id="rId3"/>
    <p:sldId id="426" r:id="rId4"/>
    <p:sldId id="427" r:id="rId5"/>
    <p:sldId id="428" r:id="rId6"/>
    <p:sldId id="429" r:id="rId7"/>
    <p:sldId id="430" r:id="rId8"/>
    <p:sldId id="431" r:id="rId9"/>
    <p:sldId id="432" r:id="rId10"/>
    <p:sldId id="433" r:id="rId11"/>
    <p:sldId id="434" r:id="rId12"/>
    <p:sldId id="435" r:id="rId13"/>
    <p:sldId id="436" r:id="rId14"/>
    <p:sldId id="437" r:id="rId15"/>
    <p:sldId id="438" r:id="rId16"/>
    <p:sldId id="439" r:id="rId17"/>
    <p:sldId id="440" r:id="rId18"/>
    <p:sldId id="441" r:id="rId19"/>
    <p:sldId id="442" r:id="rId20"/>
    <p:sldId id="443" r:id="rId21"/>
    <p:sldId id="444" r:id="rId22"/>
    <p:sldId id="445" r:id="rId23"/>
    <p:sldId id="446" r:id="rId24"/>
    <p:sldId id="447" r:id="rId25"/>
    <p:sldId id="448" r:id="rId26"/>
    <p:sldId id="449" r:id="rId27"/>
    <p:sldId id="450" r:id="rId28"/>
    <p:sldId id="451" r:id="rId29"/>
    <p:sldId id="452" r:id="rId30"/>
    <p:sldId id="453" r:id="rId31"/>
    <p:sldId id="454" r:id="rId32"/>
    <p:sldId id="455" r:id="rId33"/>
    <p:sldId id="262" r:id="rId34"/>
    <p:sldId id="418" r:id="rId35"/>
    <p:sldId id="419" r:id="rId36"/>
    <p:sldId id="420" r:id="rId37"/>
    <p:sldId id="421" r:id="rId38"/>
    <p:sldId id="422" r:id="rId39"/>
    <p:sldId id="423" r:id="rId40"/>
    <p:sldId id="424" r:id="rId41"/>
    <p:sldId id="258" r:id="rId42"/>
    <p:sldId id="413" r:id="rId43"/>
    <p:sldId id="414" r:id="rId44"/>
    <p:sldId id="260" r:id="rId45"/>
    <p:sldId id="415" r:id="rId46"/>
    <p:sldId id="417" r:id="rId47"/>
    <p:sldId id="264" r:id="rId48"/>
    <p:sldId id="366" r:id="rId49"/>
    <p:sldId id="369" r:id="rId50"/>
    <p:sldId id="373" r:id="rId51"/>
    <p:sldId id="368" r:id="rId52"/>
    <p:sldId id="376" r:id="rId53"/>
    <p:sldId id="370" r:id="rId54"/>
    <p:sldId id="371" r:id="rId55"/>
    <p:sldId id="367" r:id="rId56"/>
    <p:sldId id="374" r:id="rId57"/>
    <p:sldId id="266" r:id="rId58"/>
    <p:sldId id="406" r:id="rId59"/>
    <p:sldId id="411" r:id="rId60"/>
    <p:sldId id="412" r:id="rId61"/>
  </p:sldIdLst>
  <p:sldSz cx="9144000" cy="5143500" type="screen16x9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39" autoAdjust="0"/>
  </p:normalViewPr>
  <p:slideViewPr>
    <p:cSldViewPr>
      <p:cViewPr varScale="1">
        <p:scale>
          <a:sx n="142" d="100"/>
          <a:sy n="142" d="100"/>
        </p:scale>
        <p:origin x="312" y="12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7" d="100"/>
          <a:sy n="87" d="100"/>
        </p:scale>
        <p:origin x="-3822" y="-72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muklasterecnadohri-my.sharepoint.com/personal/veronika_dlouha_muklasterec_cz/Documents/Dokumenty/rozbory/odpady%20od%202009%20vs%20poplatky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/>
              <a:t>ODPADY - roční příjmy a výdaje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graf!$A$2</c:f>
              <c:strCache>
                <c:ptCount val="1"/>
                <c:pt idx="0">
                  <c:v>Odpady - výdaje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Pt>
            <c:idx val="13"/>
            <c:marker>
              <c:symbol val="circle"/>
              <c:size val="5"/>
              <c:spPr>
                <a:solidFill>
                  <a:schemeClr val="accent1"/>
                </a:solidFill>
                <a:ln w="9525">
                  <a:solidFill>
                    <a:schemeClr val="accent1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accent1"/>
                </a:solidFill>
                <a:prstDash val="sysDot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A1F2-4CBC-80FD-4178B3123A89}"/>
              </c:ext>
            </c:extLst>
          </c:dPt>
          <c:dPt>
            <c:idx val="14"/>
            <c:marker>
              <c:symbol val="circle"/>
              <c:size val="5"/>
              <c:spPr>
                <a:solidFill>
                  <a:schemeClr val="accent1"/>
                </a:solidFill>
                <a:ln w="9525">
                  <a:solidFill>
                    <a:schemeClr val="accent1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accent1"/>
                </a:solidFill>
                <a:prstDash val="sysDot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A1F2-4CBC-80FD-4178B3123A89}"/>
              </c:ext>
            </c:extLst>
          </c:dPt>
          <c:cat>
            <c:numRef>
              <c:f>graf!$B$1:$P$1</c:f>
              <c:numCache>
                <c:formatCode>0</c:formatCode>
                <c:ptCount val="15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  <c:pt idx="14">
                  <c:v>2024</c:v>
                </c:pt>
              </c:numCache>
            </c:numRef>
          </c:cat>
          <c:val>
            <c:numRef>
              <c:f>graf!$B$2:$P$2</c:f>
              <c:numCache>
                <c:formatCode>#,##0</c:formatCode>
                <c:ptCount val="15"/>
                <c:pt idx="0">
                  <c:v>11455755.76</c:v>
                </c:pt>
                <c:pt idx="1">
                  <c:v>12235355.5</c:v>
                </c:pt>
                <c:pt idx="2">
                  <c:v>13284889.16</c:v>
                </c:pt>
                <c:pt idx="3">
                  <c:v>12719429.98</c:v>
                </c:pt>
                <c:pt idx="4">
                  <c:v>12903713.210000001</c:v>
                </c:pt>
                <c:pt idx="5">
                  <c:v>13785687.77</c:v>
                </c:pt>
                <c:pt idx="6">
                  <c:v>15990969.67</c:v>
                </c:pt>
                <c:pt idx="7">
                  <c:v>16027745.609999999</c:v>
                </c:pt>
                <c:pt idx="8">
                  <c:v>16938436.289999999</c:v>
                </c:pt>
                <c:pt idx="9">
                  <c:v>17377462.739999998</c:v>
                </c:pt>
                <c:pt idx="10">
                  <c:v>18586056.77</c:v>
                </c:pt>
                <c:pt idx="11">
                  <c:v>19427001.120000001</c:v>
                </c:pt>
                <c:pt idx="12">
                  <c:v>20195405.609999999</c:v>
                </c:pt>
                <c:pt idx="13">
                  <c:v>25100000</c:v>
                </c:pt>
                <c:pt idx="14">
                  <c:v>29300000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A1F2-4CBC-80FD-4178B3123A89}"/>
            </c:ext>
          </c:extLst>
        </c:ser>
        <c:ser>
          <c:idx val="1"/>
          <c:order val="1"/>
          <c:tx>
            <c:strRef>
              <c:f>graf!$A$3</c:f>
              <c:strCache>
                <c:ptCount val="1"/>
                <c:pt idx="0">
                  <c:v>poplatek - příjmy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Pt>
            <c:idx val="13"/>
            <c:marker>
              <c:symbol val="circle"/>
              <c:size val="5"/>
              <c:spPr>
                <a:solidFill>
                  <a:schemeClr val="accent2"/>
                </a:solidFill>
                <a:ln w="9525">
                  <a:solidFill>
                    <a:schemeClr val="accent2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accent2"/>
                </a:solidFill>
                <a:prstDash val="sysDot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6-A1F2-4CBC-80FD-4178B3123A89}"/>
              </c:ext>
            </c:extLst>
          </c:dPt>
          <c:dPt>
            <c:idx val="14"/>
            <c:marker>
              <c:symbol val="circle"/>
              <c:size val="5"/>
              <c:spPr>
                <a:solidFill>
                  <a:schemeClr val="accent2"/>
                </a:solidFill>
                <a:ln w="9525">
                  <a:solidFill>
                    <a:schemeClr val="accent2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accent2"/>
                </a:solidFill>
                <a:prstDash val="sysDot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8-A1F2-4CBC-80FD-4178B3123A89}"/>
              </c:ext>
            </c:extLst>
          </c:dPt>
          <c:cat>
            <c:numRef>
              <c:f>graf!$B$1:$P$1</c:f>
              <c:numCache>
                <c:formatCode>0</c:formatCode>
                <c:ptCount val="15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  <c:pt idx="14">
                  <c:v>2024</c:v>
                </c:pt>
              </c:numCache>
            </c:numRef>
          </c:cat>
          <c:val>
            <c:numRef>
              <c:f>graf!$B$3:$P$3</c:f>
              <c:numCache>
                <c:formatCode>#,##0</c:formatCode>
                <c:ptCount val="15"/>
                <c:pt idx="0">
                  <c:v>6881214.1600000001</c:v>
                </c:pt>
                <c:pt idx="1">
                  <c:v>6771360.25</c:v>
                </c:pt>
                <c:pt idx="2">
                  <c:v>6608541.0499999998</c:v>
                </c:pt>
                <c:pt idx="3">
                  <c:v>6504040.2999999998</c:v>
                </c:pt>
                <c:pt idx="4">
                  <c:v>6626603.0099999998</c:v>
                </c:pt>
                <c:pt idx="5">
                  <c:v>6427102.1100000003</c:v>
                </c:pt>
                <c:pt idx="6">
                  <c:v>6518707.7699999996</c:v>
                </c:pt>
                <c:pt idx="7">
                  <c:v>6492801.04</c:v>
                </c:pt>
                <c:pt idx="8">
                  <c:v>5565694.2599999998</c:v>
                </c:pt>
                <c:pt idx="9">
                  <c:v>5626199.7199999997</c:v>
                </c:pt>
                <c:pt idx="10">
                  <c:v>5496592.9400000004</c:v>
                </c:pt>
                <c:pt idx="11">
                  <c:v>5613896.9900000002</c:v>
                </c:pt>
                <c:pt idx="12">
                  <c:v>5306462.4800000004</c:v>
                </c:pt>
                <c:pt idx="13">
                  <c:v>5300000</c:v>
                </c:pt>
                <c:pt idx="14">
                  <c:v>10100000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A1F2-4CBC-80FD-4178B3123A8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96555648"/>
        <c:axId val="296553688"/>
      </c:lineChart>
      <c:catAx>
        <c:axId val="296555648"/>
        <c:scaling>
          <c:orientation val="minMax"/>
        </c:scaling>
        <c:delete val="0"/>
        <c:axPos val="b"/>
        <c:numFmt formatCode="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96553688"/>
        <c:crosses val="autoZero"/>
        <c:auto val="1"/>
        <c:lblAlgn val="ctr"/>
        <c:lblOffset val="100"/>
        <c:noMultiLvlLbl val="0"/>
      </c:catAx>
      <c:valAx>
        <c:axId val="2965536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965556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6332"/>
          </a:xfrm>
          <a:prstGeom prst="rect">
            <a:avLst/>
          </a:prstGeom>
        </p:spPr>
        <p:txBody>
          <a:bodyPr vert="horz" lIns="95562" tIns="47781" rIns="95562" bIns="47781" rtlCol="0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1"/>
            <a:ext cx="2945659" cy="496332"/>
          </a:xfrm>
          <a:prstGeom prst="rect">
            <a:avLst/>
          </a:prstGeom>
        </p:spPr>
        <p:txBody>
          <a:bodyPr vert="horz" lIns="95562" tIns="47781" rIns="95562" bIns="47781" rtlCol="0"/>
          <a:lstStyle>
            <a:lvl1pPr algn="r">
              <a:defRPr sz="1300"/>
            </a:lvl1pPr>
          </a:lstStyle>
          <a:p>
            <a:fld id="{122E6ADE-9E6E-4580-A84F-A016B71C361C}" type="datetimeFigureOut">
              <a:rPr lang="cs-CZ" smtClean="0"/>
              <a:t>13.09.2023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6332"/>
          </a:xfrm>
          <a:prstGeom prst="rect">
            <a:avLst/>
          </a:prstGeom>
        </p:spPr>
        <p:txBody>
          <a:bodyPr vert="horz" lIns="95562" tIns="47781" rIns="95562" bIns="47781" rtlCol="0" anchor="b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6332"/>
          </a:xfrm>
          <a:prstGeom prst="rect">
            <a:avLst/>
          </a:prstGeom>
        </p:spPr>
        <p:txBody>
          <a:bodyPr vert="horz" lIns="95562" tIns="47781" rIns="95562" bIns="47781" rtlCol="0" anchor="b"/>
          <a:lstStyle>
            <a:lvl1pPr algn="r">
              <a:defRPr sz="1300"/>
            </a:lvl1pPr>
          </a:lstStyle>
          <a:p>
            <a:fld id="{8FAB6985-44AF-4C6C-93F0-61D7A05D4C5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00507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6332"/>
          </a:xfrm>
          <a:prstGeom prst="rect">
            <a:avLst/>
          </a:prstGeom>
        </p:spPr>
        <p:txBody>
          <a:bodyPr vert="horz" lIns="95562" tIns="47781" rIns="95562" bIns="47781" rtlCol="0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1"/>
            <a:ext cx="2945659" cy="496332"/>
          </a:xfrm>
          <a:prstGeom prst="rect">
            <a:avLst/>
          </a:prstGeom>
        </p:spPr>
        <p:txBody>
          <a:bodyPr vert="horz" lIns="95562" tIns="47781" rIns="95562" bIns="47781" rtlCol="0"/>
          <a:lstStyle>
            <a:lvl1pPr algn="r">
              <a:defRPr sz="1300"/>
            </a:lvl1pPr>
          </a:lstStyle>
          <a:p>
            <a:fld id="{84A2E166-AF91-4A2F-9351-1D0B31BEC70C}" type="datetimeFigureOut">
              <a:rPr lang="cs-CZ" smtClean="0"/>
              <a:t>13.09.2023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562" tIns="47781" rIns="95562" bIns="47781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5562" tIns="47781" rIns="95562" bIns="47781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6332"/>
          </a:xfrm>
          <a:prstGeom prst="rect">
            <a:avLst/>
          </a:prstGeom>
        </p:spPr>
        <p:txBody>
          <a:bodyPr vert="horz" lIns="95562" tIns="47781" rIns="95562" bIns="47781" rtlCol="0" anchor="b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6332"/>
          </a:xfrm>
          <a:prstGeom prst="rect">
            <a:avLst/>
          </a:prstGeom>
        </p:spPr>
        <p:txBody>
          <a:bodyPr vert="horz" lIns="95562" tIns="47781" rIns="95562" bIns="47781" rtlCol="0" anchor="b"/>
          <a:lstStyle>
            <a:lvl1pPr algn="r">
              <a:defRPr sz="1300"/>
            </a:lvl1pPr>
          </a:lstStyle>
          <a:p>
            <a:fld id="{38B3A3D8-E44F-4594-AFB7-B23F203CCBF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92593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235538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999340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712748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141978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355485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82534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1464443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300249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9501572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7130220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039507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7944220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758094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2443035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4770960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3817342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6726202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145210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7275253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5579860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28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5699440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29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546961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3486524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30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321956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31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6782057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32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5286839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47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4716928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882213"/>
            <a:fld id="{38B3A3D8-E44F-4594-AFB7-B23F203CCBF7}" type="slidenum">
              <a:rPr lang="cs-CZ">
                <a:solidFill>
                  <a:prstClr val="black"/>
                </a:solidFill>
                <a:latin typeface="Calibri"/>
              </a:rPr>
              <a:pPr defTabSz="882213"/>
              <a:t>48</a:t>
            </a:fld>
            <a:endParaRPr lang="cs-CZ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3506132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882213"/>
            <a:fld id="{38B3A3D8-E44F-4594-AFB7-B23F203CCBF7}" type="slidenum">
              <a:rPr lang="cs-CZ">
                <a:solidFill>
                  <a:prstClr val="black"/>
                </a:solidFill>
                <a:latin typeface="Calibri"/>
              </a:rPr>
              <a:pPr defTabSz="882213"/>
              <a:t>49</a:t>
            </a:fld>
            <a:endParaRPr lang="cs-CZ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3612608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882213"/>
            <a:fld id="{38B3A3D8-E44F-4594-AFB7-B23F203CCBF7}" type="slidenum">
              <a:rPr lang="cs-CZ">
                <a:solidFill>
                  <a:prstClr val="black"/>
                </a:solidFill>
                <a:latin typeface="Calibri"/>
              </a:rPr>
              <a:pPr defTabSz="882213"/>
              <a:t>50</a:t>
            </a:fld>
            <a:endParaRPr lang="cs-CZ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9998817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882213"/>
            <a:fld id="{38B3A3D8-E44F-4594-AFB7-B23F203CCBF7}" type="slidenum">
              <a:rPr lang="cs-CZ">
                <a:solidFill>
                  <a:prstClr val="black"/>
                </a:solidFill>
                <a:latin typeface="Calibri"/>
              </a:rPr>
              <a:pPr defTabSz="882213"/>
              <a:t>51</a:t>
            </a:fld>
            <a:endParaRPr lang="cs-CZ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4745282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52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6815642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882213"/>
            <a:fld id="{38B3A3D8-E44F-4594-AFB7-B23F203CCBF7}" type="slidenum">
              <a:rPr lang="cs-CZ">
                <a:solidFill>
                  <a:prstClr val="black"/>
                </a:solidFill>
                <a:latin typeface="Calibri"/>
              </a:rPr>
              <a:pPr defTabSz="882213"/>
              <a:t>53</a:t>
            </a:fld>
            <a:endParaRPr lang="cs-CZ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347517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46796230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882213"/>
            <a:fld id="{38B3A3D8-E44F-4594-AFB7-B23F203CCBF7}" type="slidenum">
              <a:rPr lang="cs-CZ">
                <a:solidFill>
                  <a:prstClr val="black"/>
                </a:solidFill>
                <a:latin typeface="Calibri"/>
              </a:rPr>
              <a:pPr defTabSz="882213"/>
              <a:t>54</a:t>
            </a:fld>
            <a:endParaRPr lang="cs-CZ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86722045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882213"/>
            <a:fld id="{38B3A3D8-E44F-4594-AFB7-B23F203CCBF7}" type="slidenum">
              <a:rPr lang="cs-CZ">
                <a:solidFill>
                  <a:prstClr val="black"/>
                </a:solidFill>
                <a:latin typeface="Calibri"/>
              </a:rPr>
              <a:pPr defTabSz="882213"/>
              <a:t>55</a:t>
            </a:fld>
            <a:endParaRPr lang="cs-CZ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80523096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882213"/>
            <a:fld id="{38B3A3D8-E44F-4594-AFB7-B23F203CCBF7}" type="slidenum">
              <a:rPr lang="cs-CZ">
                <a:solidFill>
                  <a:prstClr val="black"/>
                </a:solidFill>
                <a:latin typeface="Calibri"/>
              </a:rPr>
              <a:pPr defTabSz="882213"/>
              <a:t>56</a:t>
            </a:fld>
            <a:endParaRPr lang="cs-CZ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480785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876198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20919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317447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143126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334863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>
            <a:lvl1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4876006"/>
            <a:ext cx="2133600" cy="165100"/>
          </a:xfrm>
        </p:spPr>
        <p:txBody>
          <a:bodyPr/>
          <a:lstStyle/>
          <a:p>
            <a:fld id="{4EC2A1C6-F44E-4769-9596-2322F8F612D2}" type="datetimeFigureOut">
              <a:rPr lang="cs-CZ" smtClean="0"/>
              <a:t>13.09.2023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4876005"/>
            <a:ext cx="2895600" cy="165101"/>
          </a:xfrm>
        </p:spPr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623326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2A1C6-F44E-4769-9596-2322F8F612D2}" type="datetimeFigureOut">
              <a:rPr lang="cs-CZ" smtClean="0"/>
              <a:t>13.09.2023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207774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2A1C6-F44E-4769-9596-2322F8F612D2}" type="datetimeFigureOut">
              <a:rPr lang="cs-CZ" smtClean="0"/>
              <a:t>13.09.2023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686883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2A1C6-F44E-4769-9596-2322F8F612D2}" type="datetimeFigureOut">
              <a:rPr lang="cs-CZ" smtClean="0"/>
              <a:t>13.09.2023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440745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2A1C6-F44E-4769-9596-2322F8F612D2}" type="datetimeFigureOut">
              <a:rPr lang="cs-CZ" smtClean="0"/>
              <a:t>13.09.2023</a:t>
            </a:fld>
            <a:endParaRPr lang="cs-CZ" dirty="0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388418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4876005"/>
            <a:ext cx="2133600" cy="1651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fld id="{4EC2A1C6-F44E-4769-9596-2322F8F612D2}" type="datetimeFigureOut">
              <a:rPr lang="cs-CZ" smtClean="0"/>
              <a:pPr/>
              <a:t>13.09.2023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4876005"/>
            <a:ext cx="2895600" cy="1651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1559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3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7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5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1.pn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g"/><Relationship Id="rId2" Type="http://schemas.openxmlformats.org/officeDocument/2006/relationships/image" Target="../media/image72.jp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9.jpeg"/><Relationship Id="rId4" Type="http://schemas.openxmlformats.org/officeDocument/2006/relationships/image" Target="../media/image7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239602"/>
            <a:ext cx="7772400" cy="2664296"/>
          </a:xfrm>
          <a:ln w="31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0" indent="0"/>
            <a:r>
              <a:rPr lang="cs-CZ" sz="4000" b="1" dirty="0"/>
              <a:t>Odbor výstavby a rozvoje města</a:t>
            </a:r>
            <a:br>
              <a:rPr lang="cs-CZ" sz="4000" b="1" dirty="0"/>
            </a:br>
            <a:br>
              <a:rPr lang="cs-CZ" sz="2800" dirty="0"/>
            </a:br>
            <a:r>
              <a:rPr lang="cs-CZ" sz="3200" b="1" dirty="0"/>
              <a:t>Mgr. Vojtěch Marvan</a:t>
            </a:r>
            <a:br>
              <a:rPr lang="cs-CZ" sz="3200" b="1" dirty="0"/>
            </a:br>
            <a:r>
              <a:rPr lang="cs-CZ" sz="3200" dirty="0"/>
              <a:t>radní pro investice 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9713600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400" b="1" dirty="0"/>
              <a:t>ZŠ </a:t>
            </a:r>
            <a:r>
              <a:rPr lang="cs-CZ" sz="2400" b="1" dirty="0" err="1"/>
              <a:t>Petlérská</a:t>
            </a:r>
            <a:r>
              <a:rPr lang="cs-CZ" sz="2400" b="1" dirty="0"/>
              <a:t> – rekonstrukce schodiště</a:t>
            </a:r>
            <a:endParaRPr lang="cs-CZ" sz="24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1043608" y="4659982"/>
            <a:ext cx="554369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  <a:t>Dodavatel: SSJO, a.s. / Cena: 262 061 Kč vč. DPH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245171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2000" dirty="0"/>
          </a:p>
          <a:p>
            <a:pPr>
              <a:buFontTx/>
              <a:buChar char="-"/>
            </a:pPr>
            <a:endParaRPr lang="cs-CZ" sz="2000" dirty="0"/>
          </a:p>
          <a:p>
            <a:pPr marL="0" indent="0">
              <a:buNone/>
            </a:pPr>
            <a:endParaRPr lang="cs-CZ" sz="20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2000" y="1059982"/>
            <a:ext cx="64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87307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400" b="1" dirty="0"/>
              <a:t>ZŠ </a:t>
            </a:r>
            <a:r>
              <a:rPr lang="cs-CZ" sz="2400" b="1" dirty="0" err="1"/>
              <a:t>Petlérská</a:t>
            </a:r>
            <a:r>
              <a:rPr lang="cs-CZ" sz="2400" b="1" dirty="0"/>
              <a:t> – renovace palubové podlahy</a:t>
            </a:r>
            <a:endParaRPr lang="cs-CZ" sz="24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1043608" y="4659982"/>
            <a:ext cx="59007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  <a:t>Dodavatel: Jindřich Drozd / Cena: 307 160 Kč vč. DPH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245171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2000" dirty="0"/>
          </a:p>
          <a:p>
            <a:pPr>
              <a:buFontTx/>
              <a:buChar char="-"/>
            </a:pPr>
            <a:endParaRPr lang="cs-CZ" sz="2000" dirty="0"/>
          </a:p>
          <a:p>
            <a:pPr marL="0" indent="0">
              <a:buNone/>
            </a:pPr>
            <a:endParaRPr lang="cs-CZ" sz="20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2000" y="1059982"/>
            <a:ext cx="64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21758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400" b="1" dirty="0"/>
              <a:t>ZŠ </a:t>
            </a:r>
            <a:r>
              <a:rPr lang="cs-CZ" sz="2400" b="1" dirty="0" err="1"/>
              <a:t>Petlérská</a:t>
            </a:r>
            <a:r>
              <a:rPr lang="cs-CZ" sz="2400" b="1" dirty="0"/>
              <a:t> – manipulační plocha</a:t>
            </a:r>
            <a:endParaRPr lang="cs-CZ" sz="24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1043608" y="4659982"/>
            <a:ext cx="68400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  <a:t>Dodavatel: STAVMAX Group s.r.o. / Cena: 2 412 019 Kč vč. DPH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245171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2000" dirty="0"/>
          </a:p>
          <a:p>
            <a:pPr>
              <a:buFontTx/>
              <a:buChar char="-"/>
            </a:pPr>
            <a:endParaRPr lang="cs-CZ" sz="2000" dirty="0"/>
          </a:p>
          <a:p>
            <a:pPr>
              <a:buFontTx/>
              <a:buChar char="-"/>
            </a:pPr>
            <a:endParaRPr lang="cs-CZ" sz="2000" dirty="0"/>
          </a:p>
        </p:txBody>
      </p:sp>
      <p:sp>
        <p:nvSpPr>
          <p:cNvPr id="7" name="Zástupný symbol pro obsah 2"/>
          <p:cNvSpPr txBox="1">
            <a:spLocks/>
          </p:cNvSpPr>
          <p:nvPr/>
        </p:nvSpPr>
        <p:spPr>
          <a:xfrm>
            <a:off x="609600" y="1352551"/>
            <a:ext cx="8229600" cy="24517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cs-CZ" sz="2000"/>
          </a:p>
          <a:p>
            <a:pPr>
              <a:buFontTx/>
              <a:buChar char="-"/>
            </a:pPr>
            <a:endParaRPr lang="cs-CZ" sz="2000"/>
          </a:p>
          <a:p>
            <a:pPr>
              <a:buFontTx/>
              <a:buChar char="-"/>
            </a:pPr>
            <a:endParaRPr lang="cs-CZ" sz="2000" dirty="0"/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762000" y="1504951"/>
            <a:ext cx="8229600" cy="24517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cs-CZ" sz="2000"/>
          </a:p>
          <a:p>
            <a:pPr>
              <a:buFontTx/>
              <a:buChar char="-"/>
            </a:pPr>
            <a:endParaRPr lang="cs-CZ" sz="2000"/>
          </a:p>
          <a:p>
            <a:pPr>
              <a:buFontTx/>
              <a:buChar char="-"/>
            </a:pPr>
            <a:endParaRPr lang="cs-CZ" sz="20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2000" y="1063228"/>
            <a:ext cx="64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785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400" b="1" dirty="0"/>
              <a:t>ZUŠ </a:t>
            </a:r>
            <a:r>
              <a:rPr lang="cs-CZ" sz="2400" b="1" dirty="0" err="1"/>
              <a:t>J.Á.Komenského</a:t>
            </a:r>
            <a:r>
              <a:rPr lang="cs-CZ" sz="2400" b="1" dirty="0"/>
              <a:t> – dekontaminace fasády</a:t>
            </a:r>
            <a:endParaRPr lang="cs-CZ" sz="24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1043608" y="4659982"/>
            <a:ext cx="78470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  <a:t>Dodavatel: PRAGOTHERM, servis fasád s.r.o. / Cena: 901 571 Kč vč. DPH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245171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2000" dirty="0"/>
          </a:p>
          <a:p>
            <a:pPr>
              <a:buFontTx/>
              <a:buChar char="-"/>
            </a:pPr>
            <a:endParaRPr lang="cs-CZ" sz="2000" dirty="0"/>
          </a:p>
          <a:p>
            <a:pPr marL="0" indent="0">
              <a:buNone/>
            </a:pPr>
            <a:endParaRPr lang="cs-CZ" sz="20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2000" y="1059982"/>
            <a:ext cx="64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10957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400" b="1" dirty="0"/>
              <a:t>ZŠ Havlíčkova – kompletní výměna okapů</a:t>
            </a:r>
            <a:endParaRPr lang="cs-CZ" sz="24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1043608" y="4659982"/>
            <a:ext cx="67102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  <a:t>Dodavatel: STAVMAX Group s.r.o. / Cena: 683 444 Kč vč. DPH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245171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2000" dirty="0"/>
          </a:p>
          <a:p>
            <a:pPr>
              <a:buFontTx/>
              <a:buChar char="-"/>
            </a:pPr>
            <a:endParaRPr lang="cs-CZ" sz="2000" dirty="0"/>
          </a:p>
          <a:p>
            <a:pPr marL="0" indent="0">
              <a:buNone/>
            </a:pPr>
            <a:endParaRPr lang="cs-CZ" sz="20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2000" y="1063228"/>
            <a:ext cx="64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1005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400" b="1" dirty="0"/>
              <a:t>ZŠ </a:t>
            </a:r>
            <a:r>
              <a:rPr lang="cs-CZ" sz="2400" b="1" dirty="0" err="1"/>
              <a:t>Petlérská</a:t>
            </a:r>
            <a:r>
              <a:rPr lang="cs-CZ" sz="2400" b="1" dirty="0"/>
              <a:t> – šikmá zdvihací plošina</a:t>
            </a:r>
            <a:endParaRPr lang="cs-CZ" sz="24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1043608" y="4659982"/>
            <a:ext cx="64451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  <a:t>Dodavatel: ALTECH spol. s r.o. / Cena: 488 840 Kč vč. DPH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245171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2000" dirty="0"/>
          </a:p>
          <a:p>
            <a:pPr>
              <a:buFontTx/>
              <a:buChar char="-"/>
            </a:pPr>
            <a:endParaRPr lang="cs-CZ" sz="2000" dirty="0"/>
          </a:p>
          <a:p>
            <a:pPr marL="0" indent="0">
              <a:buNone/>
            </a:pPr>
            <a:endParaRPr lang="cs-CZ" sz="20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2000" y="1063228"/>
            <a:ext cx="64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6831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400" b="1" dirty="0"/>
              <a:t>Obnova povrchu chodníků ul. 17. listopadu</a:t>
            </a:r>
            <a:endParaRPr lang="cs-CZ" sz="24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1043608" y="4659982"/>
            <a:ext cx="57927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  <a:t>Dodavatel: HERKUL a.s. / Cena: 780 462 Kč vč. DPH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245171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2000" dirty="0"/>
          </a:p>
          <a:p>
            <a:pPr>
              <a:buFontTx/>
              <a:buChar char="-"/>
            </a:pPr>
            <a:endParaRPr lang="cs-CZ" sz="2000" dirty="0"/>
          </a:p>
          <a:p>
            <a:pPr marL="0" indent="0">
              <a:buNone/>
            </a:pPr>
            <a:endParaRPr lang="cs-CZ" sz="2000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2000" y="1059982"/>
            <a:ext cx="64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05945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400" b="1" dirty="0"/>
              <a:t>Rekonstrukce chodníku ul. Nad Tunýlkem</a:t>
            </a:r>
            <a:endParaRPr lang="cs-CZ" sz="24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1043608" y="4659982"/>
            <a:ext cx="54220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  <a:t>Dodavatel: SSJO, a.s. / Cena: 450 759 Kč vč. DPH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245171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2000" dirty="0"/>
          </a:p>
          <a:p>
            <a:pPr>
              <a:buFontTx/>
              <a:buChar char="-"/>
            </a:pPr>
            <a:endParaRPr lang="cs-CZ" sz="2000" dirty="0"/>
          </a:p>
          <a:p>
            <a:pPr>
              <a:buFontTx/>
              <a:buChar char="-"/>
            </a:pPr>
            <a:endParaRPr lang="cs-CZ" sz="2000" dirty="0"/>
          </a:p>
        </p:txBody>
      </p:sp>
      <p:sp>
        <p:nvSpPr>
          <p:cNvPr id="7" name="Zástupný symbol pro obsah 2"/>
          <p:cNvSpPr txBox="1">
            <a:spLocks/>
          </p:cNvSpPr>
          <p:nvPr/>
        </p:nvSpPr>
        <p:spPr>
          <a:xfrm>
            <a:off x="609600" y="1352551"/>
            <a:ext cx="8229600" cy="24517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cs-CZ" sz="2000"/>
          </a:p>
          <a:p>
            <a:pPr>
              <a:buFontTx/>
              <a:buChar char="-"/>
            </a:pPr>
            <a:endParaRPr lang="cs-CZ" sz="2000"/>
          </a:p>
          <a:p>
            <a:pPr>
              <a:buFontTx/>
              <a:buChar char="-"/>
            </a:pPr>
            <a:endParaRPr lang="cs-CZ" sz="2000" dirty="0"/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762000" y="1504951"/>
            <a:ext cx="8229600" cy="24517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cs-CZ" sz="2000"/>
          </a:p>
          <a:p>
            <a:pPr>
              <a:buFontTx/>
              <a:buChar char="-"/>
            </a:pPr>
            <a:endParaRPr lang="cs-CZ" sz="2000"/>
          </a:p>
          <a:p>
            <a:pPr>
              <a:buFontTx/>
              <a:buChar char="-"/>
            </a:pPr>
            <a:endParaRPr lang="cs-CZ" sz="20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2000" y="1059982"/>
            <a:ext cx="64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05816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400" b="1" dirty="0"/>
              <a:t>Kontejnerové stání ul. Petra Bezruče</a:t>
            </a:r>
            <a:endParaRPr lang="cs-CZ" sz="24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1043608" y="4659982"/>
            <a:ext cx="664476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  <a:t>Dodavatel: O.C. – </a:t>
            </a:r>
            <a:r>
              <a:rPr lang="cs-CZ" sz="1600" dirty="0" err="1">
                <a:latin typeface="Verdana" panose="020B0604030504040204" pitchFamily="34" charset="0"/>
                <a:ea typeface="Verdana" panose="020B0604030504040204" pitchFamily="34" charset="0"/>
              </a:rPr>
              <a:t>Company</a:t>
            </a:r>
            <a: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  <a:t> s.r.o. / Cena: 725 954 Kč vč. DPH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245171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2000" dirty="0"/>
          </a:p>
          <a:p>
            <a:pPr>
              <a:buFontTx/>
              <a:buChar char="-"/>
            </a:pPr>
            <a:endParaRPr lang="cs-CZ" sz="2000" dirty="0"/>
          </a:p>
          <a:p>
            <a:pPr>
              <a:buFontTx/>
              <a:buChar char="-"/>
            </a:pPr>
            <a:endParaRPr lang="cs-CZ" sz="2000" dirty="0"/>
          </a:p>
        </p:txBody>
      </p:sp>
      <p:sp>
        <p:nvSpPr>
          <p:cNvPr id="7" name="Zástupný symbol pro obsah 2"/>
          <p:cNvSpPr txBox="1">
            <a:spLocks/>
          </p:cNvSpPr>
          <p:nvPr/>
        </p:nvSpPr>
        <p:spPr>
          <a:xfrm>
            <a:off x="609600" y="1352551"/>
            <a:ext cx="8229600" cy="24517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cs-CZ" sz="2000"/>
          </a:p>
          <a:p>
            <a:pPr>
              <a:buFontTx/>
              <a:buChar char="-"/>
            </a:pPr>
            <a:endParaRPr lang="cs-CZ" sz="2000"/>
          </a:p>
          <a:p>
            <a:pPr>
              <a:buFontTx/>
              <a:buChar char="-"/>
            </a:pPr>
            <a:endParaRPr lang="cs-CZ" sz="2000" dirty="0"/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762000" y="1504951"/>
            <a:ext cx="8229600" cy="24517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cs-CZ" sz="2000"/>
          </a:p>
          <a:p>
            <a:pPr>
              <a:buFontTx/>
              <a:buChar char="-"/>
            </a:pPr>
            <a:endParaRPr lang="cs-CZ" sz="2000"/>
          </a:p>
          <a:p>
            <a:pPr>
              <a:buFontTx/>
              <a:buChar char="-"/>
            </a:pPr>
            <a:endParaRPr lang="cs-CZ" sz="20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2000" y="1058933"/>
            <a:ext cx="64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5121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400" b="1" dirty="0"/>
              <a:t>Komunitní zahrada - oplocení</a:t>
            </a:r>
            <a:endParaRPr lang="cs-CZ" sz="24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1043608" y="4659982"/>
            <a:ext cx="67169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  <a:t>Dodavatel: O.C. – </a:t>
            </a:r>
            <a:r>
              <a:rPr lang="cs-CZ" sz="1600" dirty="0" err="1">
                <a:latin typeface="Verdana" panose="020B0604030504040204" pitchFamily="34" charset="0"/>
                <a:ea typeface="Verdana" panose="020B0604030504040204" pitchFamily="34" charset="0"/>
              </a:rPr>
              <a:t>Company</a:t>
            </a:r>
            <a: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  <a:t> s.r.o. / Cena: 273 954 Kč vč. DPH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245171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2000" dirty="0"/>
          </a:p>
          <a:p>
            <a:pPr>
              <a:buFontTx/>
              <a:buChar char="-"/>
            </a:pPr>
            <a:endParaRPr lang="cs-CZ" sz="2000" dirty="0"/>
          </a:p>
          <a:p>
            <a:pPr marL="0" indent="0">
              <a:buNone/>
            </a:pPr>
            <a:endParaRPr lang="cs-CZ" sz="20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2000" y="1063228"/>
            <a:ext cx="64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9523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400" b="1" dirty="0"/>
              <a:t>Fotbalové hřiště s umělým povrchem</a:t>
            </a:r>
            <a:endParaRPr lang="cs-CZ" sz="24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1043608" y="4659982"/>
            <a:ext cx="692221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  <a:t>Dodavatel: PETROM STAVBY, a.s. / Cena: 29 157 912 Kč vč. DPH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245171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2000" dirty="0"/>
          </a:p>
          <a:p>
            <a:pPr>
              <a:buFontTx/>
              <a:buChar char="-"/>
            </a:pPr>
            <a:endParaRPr lang="cs-CZ" sz="2000" dirty="0"/>
          </a:p>
          <a:p>
            <a:pPr>
              <a:buFontTx/>
              <a:buChar char="-"/>
            </a:pPr>
            <a:endParaRPr lang="cs-CZ" sz="2000" dirty="0"/>
          </a:p>
        </p:txBody>
      </p:sp>
      <p:sp>
        <p:nvSpPr>
          <p:cNvPr id="7" name="Zástupný symbol pro obsah 2"/>
          <p:cNvSpPr txBox="1">
            <a:spLocks/>
          </p:cNvSpPr>
          <p:nvPr/>
        </p:nvSpPr>
        <p:spPr>
          <a:xfrm>
            <a:off x="609600" y="1352551"/>
            <a:ext cx="8229600" cy="24517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cs-CZ" sz="2000"/>
          </a:p>
          <a:p>
            <a:pPr>
              <a:buFontTx/>
              <a:buChar char="-"/>
            </a:pPr>
            <a:endParaRPr lang="cs-CZ" sz="2000"/>
          </a:p>
          <a:p>
            <a:pPr>
              <a:buFontTx/>
              <a:buChar char="-"/>
            </a:pPr>
            <a:endParaRPr lang="cs-CZ" sz="2000" dirty="0"/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762000" y="1504951"/>
            <a:ext cx="8229600" cy="24517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cs-CZ" sz="2000"/>
          </a:p>
          <a:p>
            <a:pPr>
              <a:buFontTx/>
              <a:buChar char="-"/>
            </a:pPr>
            <a:endParaRPr lang="cs-CZ" sz="2000"/>
          </a:p>
          <a:p>
            <a:pPr>
              <a:buFontTx/>
              <a:buChar char="-"/>
            </a:pPr>
            <a:endParaRPr lang="cs-CZ" sz="20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47" b="11653"/>
          <a:stretch/>
        </p:blipFill>
        <p:spPr>
          <a:xfrm>
            <a:off x="1371600" y="1053699"/>
            <a:ext cx="6400800" cy="3600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2366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400" b="1" dirty="0"/>
              <a:t>Rozšíření kolumbária na městském hřbitově</a:t>
            </a:r>
            <a:endParaRPr lang="cs-CZ" sz="24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1043608" y="4659982"/>
            <a:ext cx="691862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  <a:t>Dodavatel: STAVMAX Group s.r.o. / Cena: 2.027.197 Kč vč. DPH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245171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2000" dirty="0"/>
          </a:p>
          <a:p>
            <a:pPr>
              <a:buFontTx/>
              <a:buChar char="-"/>
            </a:pPr>
            <a:endParaRPr lang="cs-CZ" sz="2000" dirty="0"/>
          </a:p>
          <a:p>
            <a:pPr marL="0" indent="0">
              <a:buNone/>
            </a:pPr>
            <a:endParaRPr lang="cs-CZ" sz="2000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2000" y="1063228"/>
            <a:ext cx="64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0281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400" b="1" dirty="0"/>
              <a:t>Restaurování sochy v ul. Žižkova</a:t>
            </a:r>
            <a:endParaRPr lang="cs-CZ" sz="24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1043608" y="4659982"/>
            <a:ext cx="622394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  <a:t>Dodavatel: </a:t>
            </a:r>
            <a:r>
              <a:rPr lang="cs-CZ" sz="1600" dirty="0" err="1">
                <a:latin typeface="Verdana" panose="020B0604030504040204" pitchFamily="34" charset="0"/>
                <a:ea typeface="Verdana" panose="020B0604030504040204" pitchFamily="34" charset="0"/>
              </a:rPr>
              <a:t>ak.soch</a:t>
            </a:r>
            <a: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  <a:t>. Jan Vích / Cena: 286 350 Kč vč. DPH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245171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2000" dirty="0"/>
          </a:p>
          <a:p>
            <a:pPr>
              <a:buFontTx/>
              <a:buChar char="-"/>
            </a:pPr>
            <a:endParaRPr lang="cs-CZ" sz="2000" dirty="0"/>
          </a:p>
          <a:p>
            <a:pPr marL="0" indent="0">
              <a:buNone/>
            </a:pPr>
            <a:endParaRPr lang="cs-CZ" sz="20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2000" y="1063228"/>
            <a:ext cx="64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25806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400" b="1" dirty="0"/>
              <a:t>ZÁMEK – obnova západní fasády</a:t>
            </a:r>
            <a:endParaRPr lang="cs-CZ" sz="24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1043608" y="4659982"/>
            <a:ext cx="73212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  <a:t>Dodavatel: HP Stav – Jan </a:t>
            </a:r>
            <a:r>
              <a:rPr lang="cs-CZ" sz="1600" dirty="0" err="1">
                <a:latin typeface="Verdana" panose="020B0604030504040204" pitchFamily="34" charset="0"/>
                <a:ea typeface="Verdana" panose="020B0604030504040204" pitchFamily="34" charset="0"/>
              </a:rPr>
              <a:t>Perout</a:t>
            </a:r>
            <a: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  <a:t> s.r.o. / Cena: 1 558 190 Kč vč. DPH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245171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2000" dirty="0"/>
          </a:p>
          <a:p>
            <a:pPr>
              <a:buFontTx/>
              <a:buChar char="-"/>
            </a:pPr>
            <a:endParaRPr lang="cs-CZ" sz="2000" dirty="0"/>
          </a:p>
          <a:p>
            <a:pPr>
              <a:buFontTx/>
              <a:buChar char="-"/>
            </a:pPr>
            <a:endParaRPr lang="cs-CZ" sz="2000" dirty="0"/>
          </a:p>
        </p:txBody>
      </p:sp>
      <p:sp>
        <p:nvSpPr>
          <p:cNvPr id="7" name="Zástupný symbol pro obsah 2"/>
          <p:cNvSpPr txBox="1">
            <a:spLocks/>
          </p:cNvSpPr>
          <p:nvPr/>
        </p:nvSpPr>
        <p:spPr>
          <a:xfrm>
            <a:off x="609600" y="1352551"/>
            <a:ext cx="8229600" cy="24517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cs-CZ" sz="2000"/>
          </a:p>
          <a:p>
            <a:pPr>
              <a:buFontTx/>
              <a:buChar char="-"/>
            </a:pPr>
            <a:endParaRPr lang="cs-CZ" sz="2000"/>
          </a:p>
          <a:p>
            <a:pPr>
              <a:buFontTx/>
              <a:buChar char="-"/>
            </a:pPr>
            <a:endParaRPr lang="cs-CZ" sz="2000" dirty="0"/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762000" y="1504951"/>
            <a:ext cx="8229600" cy="24517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cs-CZ" sz="2000"/>
          </a:p>
          <a:p>
            <a:pPr>
              <a:buFontTx/>
              <a:buChar char="-"/>
            </a:pPr>
            <a:endParaRPr lang="cs-CZ" sz="2000"/>
          </a:p>
          <a:p>
            <a:pPr>
              <a:buFontTx/>
              <a:buChar char="-"/>
            </a:pPr>
            <a:endParaRPr lang="cs-CZ" sz="20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2000" y="1063228"/>
            <a:ext cx="64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6161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400" b="1" dirty="0"/>
              <a:t>ZÁMEK - </a:t>
            </a:r>
            <a:r>
              <a:rPr lang="cs-CZ" sz="2400" b="1" dirty="0" err="1"/>
              <a:t>Elektrododávka</a:t>
            </a:r>
            <a:r>
              <a:rPr lang="cs-CZ" sz="2400" b="1" dirty="0"/>
              <a:t> </a:t>
            </a:r>
            <a:endParaRPr lang="cs-CZ" sz="24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1043608" y="4659982"/>
            <a:ext cx="802674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  <a:t>Dodavatel: VSP auto s.r.o. / Cena: 1 409 650 Kč vč. DPH / Dotace: 506 000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245171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2000" dirty="0"/>
          </a:p>
          <a:p>
            <a:pPr>
              <a:buFontTx/>
              <a:buChar char="-"/>
            </a:pPr>
            <a:endParaRPr lang="cs-CZ" sz="2000" dirty="0"/>
          </a:p>
          <a:p>
            <a:pPr>
              <a:buFontTx/>
              <a:buChar char="-"/>
            </a:pPr>
            <a:endParaRPr lang="cs-CZ" sz="2000" dirty="0"/>
          </a:p>
        </p:txBody>
      </p:sp>
      <p:sp>
        <p:nvSpPr>
          <p:cNvPr id="7" name="Zástupný symbol pro obsah 2"/>
          <p:cNvSpPr txBox="1">
            <a:spLocks/>
          </p:cNvSpPr>
          <p:nvPr/>
        </p:nvSpPr>
        <p:spPr>
          <a:xfrm>
            <a:off x="609600" y="1352551"/>
            <a:ext cx="8229600" cy="24517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cs-CZ" sz="2000"/>
          </a:p>
          <a:p>
            <a:pPr>
              <a:buFontTx/>
              <a:buChar char="-"/>
            </a:pPr>
            <a:endParaRPr lang="cs-CZ" sz="2000"/>
          </a:p>
          <a:p>
            <a:pPr>
              <a:buFontTx/>
              <a:buChar char="-"/>
            </a:pPr>
            <a:endParaRPr lang="cs-CZ" sz="2000" dirty="0"/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762000" y="1504951"/>
            <a:ext cx="8229600" cy="24517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cs-CZ" sz="2000"/>
          </a:p>
          <a:p>
            <a:pPr>
              <a:buFontTx/>
              <a:buChar char="-"/>
            </a:pPr>
            <a:endParaRPr lang="cs-CZ" sz="2000"/>
          </a:p>
          <a:p>
            <a:pPr>
              <a:buFontTx/>
              <a:buChar char="-"/>
            </a:pPr>
            <a:endParaRPr lang="cs-CZ" sz="20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2000" y="1059982"/>
            <a:ext cx="64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9248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400" b="1" dirty="0"/>
              <a:t>Vstup do zámeckého parku u letního kina</a:t>
            </a:r>
            <a:endParaRPr lang="cs-CZ" sz="24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1043608" y="4659982"/>
            <a:ext cx="68709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  <a:t>Dodavatel: PETROM STAVBY, a.s. / Cena: 4 333 380 Kč vč. DPH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245171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2000" dirty="0"/>
          </a:p>
          <a:p>
            <a:pPr>
              <a:buFontTx/>
              <a:buChar char="-"/>
            </a:pPr>
            <a:endParaRPr lang="cs-CZ" sz="2000" dirty="0"/>
          </a:p>
          <a:p>
            <a:pPr marL="0" indent="0">
              <a:buNone/>
            </a:pPr>
            <a:endParaRPr lang="cs-CZ" sz="20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2000" y="1063228"/>
            <a:ext cx="64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27860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400" b="1" dirty="0"/>
              <a:t>MÚSS - I. etapa realizace EPS</a:t>
            </a:r>
            <a:endParaRPr lang="cs-CZ" sz="24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1043608" y="4659982"/>
            <a:ext cx="62624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  <a:t>Dodavatel: Ing. Ján </a:t>
            </a:r>
            <a:r>
              <a:rPr lang="cs-CZ" sz="1600" dirty="0" err="1">
                <a:latin typeface="Verdana" panose="020B0604030504040204" pitchFamily="34" charset="0"/>
                <a:ea typeface="Verdana" panose="020B0604030504040204" pitchFamily="34" charset="0"/>
              </a:rPr>
              <a:t>Šajban</a:t>
            </a:r>
            <a: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  <a:t> / Cena: 1 633 526 Kč vč. DPH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245171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2000" dirty="0"/>
          </a:p>
          <a:p>
            <a:pPr>
              <a:buFontTx/>
              <a:buChar char="-"/>
            </a:pPr>
            <a:endParaRPr lang="cs-CZ" sz="2000" dirty="0"/>
          </a:p>
          <a:p>
            <a:pPr>
              <a:buFontTx/>
              <a:buChar char="-"/>
            </a:pPr>
            <a:endParaRPr lang="cs-CZ" sz="2000" dirty="0"/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343" y="1059982"/>
            <a:ext cx="6400000" cy="3600000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511"/>
          <a:stretch/>
        </p:blipFill>
        <p:spPr>
          <a:xfrm>
            <a:off x="6084168" y="1200151"/>
            <a:ext cx="2317741" cy="1640147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94" t="24109" r="21517" b="20570"/>
          <a:stretch/>
        </p:blipFill>
        <p:spPr>
          <a:xfrm rot="5400000">
            <a:off x="-177539" y="2141927"/>
            <a:ext cx="3345038" cy="1478809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52"/>
          <a:stretch/>
        </p:blipFill>
        <p:spPr>
          <a:xfrm>
            <a:off x="6080254" y="3071017"/>
            <a:ext cx="2321655" cy="1358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0184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400" b="1" dirty="0"/>
              <a:t>Revitalizace veřejného prostoru ul. Sadová</a:t>
            </a:r>
            <a:endParaRPr lang="cs-CZ" sz="24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1043608" y="4659982"/>
            <a:ext cx="71182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  <a:t>Dodavatel: SILNICE TOPOLANY a.s. / Cena: </a:t>
            </a:r>
            <a:r>
              <a:rPr lang="cs-CZ" dirty="0"/>
              <a:t>17 786 533 </a:t>
            </a:r>
            <a: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  <a:t>Kč vč. DPH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245171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2000" dirty="0"/>
          </a:p>
          <a:p>
            <a:pPr>
              <a:buFontTx/>
              <a:buChar char="-"/>
            </a:pPr>
            <a:endParaRPr lang="cs-CZ" sz="2000" dirty="0"/>
          </a:p>
          <a:p>
            <a:pPr marL="0" indent="0">
              <a:buNone/>
            </a:pPr>
            <a:endParaRPr lang="cs-CZ" sz="20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2000" y="1064610"/>
            <a:ext cx="6399999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836264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400" b="1" dirty="0"/>
              <a:t>Revitalizace ul. Královéhradecká</a:t>
            </a:r>
            <a:endParaRPr lang="cs-CZ" sz="24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1043608" y="4659982"/>
            <a:ext cx="679602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  <a:t>Dodavatel: SILNICE TOPOLANY / Cena: 33 254 054 Kč vč. DPH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245171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2000" dirty="0"/>
          </a:p>
          <a:p>
            <a:pPr>
              <a:buFontTx/>
              <a:buChar char="-"/>
            </a:pPr>
            <a:endParaRPr lang="cs-CZ" sz="2000" dirty="0"/>
          </a:p>
          <a:p>
            <a:pPr marL="0" indent="0">
              <a:buNone/>
            </a:pPr>
            <a:endParaRPr lang="cs-CZ" sz="20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2000" y="1059982"/>
            <a:ext cx="64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39924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400" b="1" dirty="0"/>
              <a:t>Rekonstrukce ul. Boženy Němcové</a:t>
            </a:r>
            <a:endParaRPr lang="cs-CZ" sz="24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1043608" y="4659982"/>
            <a:ext cx="696992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  <a:t>Dodavatel: STAVMAX Group s.r.o. / Cena: 22 142 306 Kč vč. DPH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245171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2000" dirty="0"/>
          </a:p>
          <a:p>
            <a:pPr>
              <a:buFontTx/>
              <a:buChar char="-"/>
            </a:pPr>
            <a:endParaRPr lang="cs-CZ" sz="2000" dirty="0"/>
          </a:p>
          <a:p>
            <a:pPr>
              <a:buFontTx/>
              <a:buChar char="-"/>
            </a:pPr>
            <a:endParaRPr lang="cs-CZ" sz="2000" dirty="0"/>
          </a:p>
        </p:txBody>
      </p:sp>
      <p:sp>
        <p:nvSpPr>
          <p:cNvPr id="7" name="Zástupný symbol pro obsah 2"/>
          <p:cNvSpPr txBox="1">
            <a:spLocks/>
          </p:cNvSpPr>
          <p:nvPr/>
        </p:nvSpPr>
        <p:spPr>
          <a:xfrm>
            <a:off x="609600" y="1352551"/>
            <a:ext cx="8229600" cy="24517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cs-CZ" sz="2000"/>
          </a:p>
          <a:p>
            <a:pPr>
              <a:buFontTx/>
              <a:buChar char="-"/>
            </a:pPr>
            <a:endParaRPr lang="cs-CZ" sz="2000"/>
          </a:p>
          <a:p>
            <a:pPr>
              <a:buFontTx/>
              <a:buChar char="-"/>
            </a:pPr>
            <a:endParaRPr lang="cs-CZ" sz="2000" dirty="0"/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762000" y="1504951"/>
            <a:ext cx="8229600" cy="24517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cs-CZ" sz="2000"/>
          </a:p>
          <a:p>
            <a:pPr>
              <a:buFontTx/>
              <a:buChar char="-"/>
            </a:pPr>
            <a:endParaRPr lang="cs-CZ" sz="2000"/>
          </a:p>
          <a:p>
            <a:pPr>
              <a:buFontTx/>
              <a:buChar char="-"/>
            </a:pPr>
            <a:endParaRPr lang="cs-CZ" sz="20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2000" y="1063228"/>
            <a:ext cx="64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04814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400" b="1" dirty="0"/>
              <a:t>Revitalizace ul. Olšová</a:t>
            </a:r>
            <a:endParaRPr lang="cs-CZ" sz="24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1043608" y="4659982"/>
            <a:ext cx="587449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  <a:t>Dodavatel: HERKUL a.s. / Cena: 7 091 680 Kč vč. DPH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245171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2000" dirty="0"/>
          </a:p>
          <a:p>
            <a:pPr>
              <a:buFontTx/>
              <a:buChar char="-"/>
            </a:pPr>
            <a:endParaRPr lang="cs-CZ" sz="2000" dirty="0"/>
          </a:p>
          <a:p>
            <a:pPr marL="0" indent="0">
              <a:buNone/>
            </a:pPr>
            <a:endParaRPr lang="cs-CZ" sz="20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2000" y="1063228"/>
            <a:ext cx="64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2171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400" b="1" dirty="0"/>
              <a:t>Oprava (dvou) koupelen na zimním stadionu</a:t>
            </a:r>
            <a:endParaRPr lang="cs-CZ" sz="24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1043608" y="4659982"/>
            <a:ext cx="617066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  <a:t>Dodavatel: Adam Vavroušek / Cena: 473 834 Kč vč. DPH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245171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2000" dirty="0"/>
          </a:p>
          <a:p>
            <a:pPr>
              <a:buFontTx/>
              <a:buChar char="-"/>
            </a:pPr>
            <a:endParaRPr lang="cs-CZ" sz="2000" dirty="0"/>
          </a:p>
          <a:p>
            <a:pPr>
              <a:buFontTx/>
              <a:buChar char="-"/>
            </a:pPr>
            <a:endParaRPr lang="cs-CZ" sz="2000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903145" y="1920737"/>
            <a:ext cx="3321001" cy="1868063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407" y="1207941"/>
            <a:ext cx="5904000" cy="332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955666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400" b="1" dirty="0"/>
              <a:t>Rekonstrukce ul. Větrná</a:t>
            </a:r>
            <a:endParaRPr lang="cs-CZ" sz="24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1043608" y="4659982"/>
            <a:ext cx="592258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  <a:t>Dodavatel: HERKUL a.s. / Cena: 6 292 648 Kč vč. DPH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245171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2000" dirty="0"/>
          </a:p>
          <a:p>
            <a:pPr>
              <a:buFontTx/>
              <a:buChar char="-"/>
            </a:pPr>
            <a:endParaRPr lang="cs-CZ" sz="2000" dirty="0"/>
          </a:p>
          <a:p>
            <a:pPr marL="0" indent="0">
              <a:buNone/>
            </a:pPr>
            <a:endParaRPr lang="cs-CZ" sz="2000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2000" y="1063228"/>
            <a:ext cx="64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67152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400" b="1" dirty="0"/>
              <a:t>KAMENKA - sanace opěrné zdi</a:t>
            </a:r>
            <a:endParaRPr lang="cs-CZ" sz="24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1043608" y="4659982"/>
            <a:ext cx="68400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  <a:t>Dodavatel: STAVMAX Group s.r.o. / Cena: 1 034 869 Kč vč. DPH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245171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2000" dirty="0"/>
          </a:p>
          <a:p>
            <a:pPr>
              <a:buFontTx/>
              <a:buChar char="-"/>
            </a:pPr>
            <a:endParaRPr lang="cs-CZ" sz="2000" dirty="0"/>
          </a:p>
          <a:p>
            <a:pPr>
              <a:buFontTx/>
              <a:buChar char="-"/>
            </a:pPr>
            <a:endParaRPr lang="cs-CZ" sz="2000" dirty="0"/>
          </a:p>
        </p:txBody>
      </p:sp>
      <p:sp>
        <p:nvSpPr>
          <p:cNvPr id="7" name="Zástupný symbol pro obsah 2"/>
          <p:cNvSpPr txBox="1">
            <a:spLocks/>
          </p:cNvSpPr>
          <p:nvPr/>
        </p:nvSpPr>
        <p:spPr>
          <a:xfrm>
            <a:off x="609600" y="1352551"/>
            <a:ext cx="8229600" cy="24517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cs-CZ" sz="2000"/>
          </a:p>
          <a:p>
            <a:pPr>
              <a:buFontTx/>
              <a:buChar char="-"/>
            </a:pPr>
            <a:endParaRPr lang="cs-CZ" sz="2000"/>
          </a:p>
          <a:p>
            <a:pPr>
              <a:buFontTx/>
              <a:buChar char="-"/>
            </a:pPr>
            <a:endParaRPr lang="cs-CZ" sz="2000" dirty="0"/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762000" y="1504951"/>
            <a:ext cx="8229600" cy="24517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cs-CZ" sz="2000"/>
          </a:p>
          <a:p>
            <a:pPr>
              <a:buFontTx/>
              <a:buChar char="-"/>
            </a:pPr>
            <a:endParaRPr lang="cs-CZ" sz="2000"/>
          </a:p>
          <a:p>
            <a:pPr>
              <a:buFontTx/>
              <a:buChar char="-"/>
            </a:pPr>
            <a:endParaRPr lang="cs-CZ" sz="20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2000" y="1059982"/>
            <a:ext cx="64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93830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400" b="1" dirty="0" err="1"/>
              <a:t>FOTOpoint</a:t>
            </a:r>
            <a:r>
              <a:rPr lang="cs-CZ" sz="2400" b="1" dirty="0"/>
              <a:t> – stavební příprava</a:t>
            </a:r>
            <a:endParaRPr lang="cs-CZ" sz="24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1043608" y="4659982"/>
            <a:ext cx="699582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  <a:t>Dodavatel: HP Stav – Jan </a:t>
            </a:r>
            <a:r>
              <a:rPr lang="cs-CZ" sz="1600" dirty="0" err="1">
                <a:latin typeface="Verdana" panose="020B0604030504040204" pitchFamily="34" charset="0"/>
                <a:ea typeface="Verdana" panose="020B0604030504040204" pitchFamily="34" charset="0"/>
              </a:rPr>
              <a:t>Perout</a:t>
            </a:r>
            <a: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  <a:t>, s.r.o./ Cena: 37.500 Kč vč. DPH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245171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2000" dirty="0"/>
          </a:p>
          <a:p>
            <a:pPr>
              <a:buFontTx/>
              <a:buChar char="-"/>
            </a:pPr>
            <a:endParaRPr lang="cs-CZ" sz="2000" dirty="0"/>
          </a:p>
          <a:p>
            <a:pPr>
              <a:buFontTx/>
              <a:buChar char="-"/>
            </a:pPr>
            <a:endParaRPr lang="cs-CZ" sz="2000" dirty="0"/>
          </a:p>
        </p:txBody>
      </p:sp>
      <p:sp>
        <p:nvSpPr>
          <p:cNvPr id="7" name="Zástupný symbol pro obsah 2"/>
          <p:cNvSpPr txBox="1">
            <a:spLocks/>
          </p:cNvSpPr>
          <p:nvPr/>
        </p:nvSpPr>
        <p:spPr>
          <a:xfrm>
            <a:off x="609600" y="1352551"/>
            <a:ext cx="8229600" cy="24517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cs-CZ" sz="2000"/>
          </a:p>
          <a:p>
            <a:pPr>
              <a:buFontTx/>
              <a:buChar char="-"/>
            </a:pPr>
            <a:endParaRPr lang="cs-CZ" sz="2000"/>
          </a:p>
          <a:p>
            <a:pPr>
              <a:buFontTx/>
              <a:buChar char="-"/>
            </a:pPr>
            <a:endParaRPr lang="cs-CZ" sz="2000" dirty="0"/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762000" y="1504951"/>
            <a:ext cx="8229600" cy="24517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cs-CZ" sz="2000"/>
          </a:p>
          <a:p>
            <a:pPr>
              <a:buFontTx/>
              <a:buChar char="-"/>
            </a:pPr>
            <a:endParaRPr lang="cs-CZ" sz="2000"/>
          </a:p>
          <a:p>
            <a:pPr>
              <a:buFontTx/>
              <a:buChar char="-"/>
            </a:pPr>
            <a:endParaRPr lang="cs-CZ" sz="20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2000" y="1063228"/>
            <a:ext cx="64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51202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239602"/>
            <a:ext cx="7772400" cy="2664296"/>
          </a:xfrm>
          <a:ln w="31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0" indent="0"/>
            <a:r>
              <a:rPr lang="cs-CZ" sz="4000" b="1" dirty="0"/>
              <a:t>Odbor komunikace a cestovního ruchu</a:t>
            </a:r>
            <a:br>
              <a:rPr lang="cs-CZ" sz="4000" b="1" dirty="0"/>
            </a:br>
            <a:br>
              <a:rPr lang="cs-CZ" sz="3200" b="1" dirty="0"/>
            </a:br>
            <a:r>
              <a:rPr lang="cs-CZ" sz="3200" b="1" dirty="0"/>
              <a:t>Mgr. Vojtěch Marvan</a:t>
            </a:r>
            <a:br>
              <a:rPr lang="cs-CZ" sz="3200" b="1" dirty="0"/>
            </a:br>
            <a:r>
              <a:rPr lang="cs-CZ" sz="3200" dirty="0"/>
              <a:t>radní pro komunikaci a cestovní ruch</a:t>
            </a:r>
            <a:endParaRPr lang="cs-CZ" sz="3200" b="1" dirty="0"/>
          </a:p>
        </p:txBody>
      </p:sp>
    </p:spTree>
    <p:extLst>
      <p:ext uri="{BB962C8B-B14F-4D97-AF65-F5344CB8AC3E}">
        <p14:creationId xmlns:p14="http://schemas.microsoft.com/office/powerpoint/2010/main" val="360282092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400" b="1" dirty="0"/>
              <a:t>Cena města: Karel Meloun in memoriam</a:t>
            </a:r>
            <a:endParaRPr lang="cs-CZ" sz="24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971600" y="1275606"/>
            <a:ext cx="75608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</a:rPr>
              <a:t>Předání rodině na Kláštereckých hudebních pramenech.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774106"/>
            <a:ext cx="1707650" cy="2934000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1779662"/>
            <a:ext cx="4320482" cy="2933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552339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400" b="1" dirty="0" err="1"/>
              <a:t>Thun</a:t>
            </a:r>
            <a:r>
              <a:rPr lang="cs-CZ" sz="2400" b="1" dirty="0"/>
              <a:t> 400: Návštěva </a:t>
            </a:r>
            <a:r>
              <a:rPr lang="cs-CZ" sz="2400" b="1" dirty="0" err="1"/>
              <a:t>Thuna</a:t>
            </a:r>
            <a:r>
              <a:rPr lang="cs-CZ" sz="2400" b="1" dirty="0"/>
              <a:t> a tvůrčí dílny</a:t>
            </a:r>
            <a:endParaRPr lang="cs-CZ" sz="24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971600" y="1275606"/>
            <a:ext cx="77152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</a:rPr>
              <a:t>Návštěva Johannese </a:t>
            </a:r>
            <a:r>
              <a:rPr lang="cs-CZ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Thun-Hohensteina</a:t>
            </a:r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</a:rPr>
              <a:t> s dcerou</a:t>
            </a:r>
            <a:br>
              <a:rPr lang="cs-CZ" sz="200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</a:rPr>
              <a:t>na zahajovacím koncertě Kláštereckých </a:t>
            </a:r>
            <a:r>
              <a:rPr lang="cs-CZ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hud</a:t>
            </a:r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</a:rPr>
              <a:t>. Pramenů</a:t>
            </a:r>
          </a:p>
          <a:p>
            <a:pPr marL="342900" indent="-342900">
              <a:buFontTx/>
              <a:buChar char="-"/>
            </a:pPr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</a:rPr>
              <a:t>Publikace </a:t>
            </a:r>
            <a:r>
              <a:rPr lang="cs-CZ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Thun</a:t>
            </a:r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</a:rPr>
              <a:t> 400</a:t>
            </a:r>
          </a:p>
          <a:p>
            <a:pPr marL="342900" indent="-342900">
              <a:buFontTx/>
              <a:buChar char="-"/>
            </a:pPr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</a:rPr>
              <a:t>Kelímky na akce </a:t>
            </a:r>
          </a:p>
          <a:p>
            <a:pPr marL="342900" indent="-342900">
              <a:buFontTx/>
              <a:buChar char="-"/>
            </a:pPr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</a:rPr>
              <a:t>Tvůrčí dílny pro děti</a:t>
            </a:r>
          </a:p>
          <a:p>
            <a:pPr marL="342900" indent="-342900">
              <a:buFontTx/>
              <a:buChar char="-"/>
            </a:pPr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</a:rPr>
              <a:t>Prohlídka kostela</a:t>
            </a:r>
            <a:br>
              <a:rPr lang="cs-CZ" sz="200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</a:rPr>
              <a:t>a </a:t>
            </a:r>
            <a:r>
              <a:rPr lang="cs-CZ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Thunské</a:t>
            </a:r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</a:rPr>
              <a:t> hrobky</a:t>
            </a: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75" r="6307"/>
          <a:stretch/>
        </p:blipFill>
        <p:spPr>
          <a:xfrm>
            <a:off x="4283968" y="2067694"/>
            <a:ext cx="4057056" cy="2704704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128" y="3713278"/>
            <a:ext cx="3283840" cy="105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399084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400" b="1" dirty="0"/>
              <a:t>Setkání u Stromu Olgy Havlové</a:t>
            </a:r>
            <a:endParaRPr lang="cs-CZ" sz="24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971600" y="1275606"/>
            <a:ext cx="69847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latin typeface="Verdana" panose="020B0604030504040204" pitchFamily="34" charset="0"/>
                <a:ea typeface="Verdana" panose="020B0604030504040204" pitchFamily="34" charset="0"/>
              </a:rPr>
              <a:t>29. září 2023 v 11:00 hodin </a:t>
            </a:r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</a:rPr>
              <a:t>u příležitosti nedožitých 90. narozenin Olgy Havlové zazpívá klášterecká ZUŠ Píseň pro Olgu od Anety Langerové.</a:t>
            </a: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664" y="2325167"/>
            <a:ext cx="4032980" cy="2484000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644" y="2325167"/>
            <a:ext cx="2008721" cy="24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840199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400" b="1" dirty="0"/>
              <a:t>Galerie Kryt</a:t>
            </a:r>
            <a:endParaRPr lang="cs-CZ" sz="2400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0886" y="1131590"/>
            <a:ext cx="2545703" cy="3600000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9712" y="1131590"/>
            <a:ext cx="2545703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12865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400" b="1" dirty="0"/>
              <a:t>Společně pro Klášterec</a:t>
            </a:r>
            <a:endParaRPr lang="cs-CZ" sz="24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971600" y="1275606"/>
            <a:ext cx="7200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</a:rPr>
              <a:t>Do </a:t>
            </a:r>
            <a:r>
              <a:rPr lang="cs-CZ" sz="2000" b="1" dirty="0">
                <a:latin typeface="Verdana" panose="020B0604030504040204" pitchFamily="34" charset="0"/>
                <a:ea typeface="Verdana" panose="020B0604030504040204" pitchFamily="34" charset="0"/>
              </a:rPr>
              <a:t>30.09.2023</a:t>
            </a:r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</a:rPr>
              <a:t> lze podávat návrhy.</a:t>
            </a:r>
          </a:p>
          <a:p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</a:rPr>
              <a:t>Veškeré informace, pravidla a formulář na webu města v sekci PROJEKTY – SPOLEČNĚ PRO KLÁŠTEREC.</a:t>
            </a: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2427934"/>
            <a:ext cx="2122991" cy="1800000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3"/>
          <a:srcRect l="14689" r="26550"/>
          <a:stretch/>
        </p:blipFill>
        <p:spPr>
          <a:xfrm>
            <a:off x="2899243" y="2427934"/>
            <a:ext cx="2304256" cy="180000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4"/>
          <a:srcRect r="26544"/>
          <a:stretch/>
        </p:blipFill>
        <p:spPr>
          <a:xfrm>
            <a:off x="6708129" y="2421832"/>
            <a:ext cx="1762952" cy="1800000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80814" y="2427934"/>
            <a:ext cx="1350000" cy="1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102095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400" b="1" dirty="0"/>
              <a:t>Nová vizuální identita města</a:t>
            </a:r>
            <a:endParaRPr lang="cs-CZ" sz="2400" dirty="0"/>
          </a:p>
        </p:txBody>
      </p:sp>
      <p:pic>
        <p:nvPicPr>
          <p:cNvPr id="4" name="Picture 2" descr="Recyklace – Wikipedi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2715766"/>
            <a:ext cx="1513524" cy="1428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Skupina 4"/>
          <p:cNvGrpSpPr/>
          <p:nvPr/>
        </p:nvGrpSpPr>
        <p:grpSpPr>
          <a:xfrm>
            <a:off x="467544" y="1987861"/>
            <a:ext cx="7992888" cy="1015937"/>
            <a:chOff x="467544" y="1779662"/>
            <a:chExt cx="9193284" cy="1168514"/>
          </a:xfrm>
        </p:grpSpPr>
        <p:pic>
          <p:nvPicPr>
            <p:cNvPr id="7" name="Obrázek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7544" y="1779662"/>
              <a:ext cx="1728192" cy="1157528"/>
            </a:xfrm>
            <a:prstGeom prst="rect">
              <a:avLst/>
            </a:prstGeom>
          </p:spPr>
        </p:pic>
        <p:pic>
          <p:nvPicPr>
            <p:cNvPr id="8" name="Obrázek 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83768" y="1788976"/>
              <a:ext cx="7177060" cy="11592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309161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400" b="1" dirty="0"/>
              <a:t>Atletický stadion – REKLAMACE tartanu</a:t>
            </a:r>
            <a:endParaRPr lang="cs-CZ" sz="24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1043608" y="4659982"/>
            <a:ext cx="591674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  <a:t>Dodavatel: STAVMAX Group s.r.o. / Cena: 0 Kč vč. DPH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245171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2000" dirty="0"/>
          </a:p>
          <a:p>
            <a:pPr>
              <a:buFontTx/>
              <a:buChar char="-"/>
            </a:pPr>
            <a:endParaRPr lang="cs-CZ" sz="2000" dirty="0"/>
          </a:p>
          <a:p>
            <a:pPr>
              <a:buFontTx/>
              <a:buChar char="-"/>
            </a:pPr>
            <a:endParaRPr lang="cs-CZ" sz="2000" dirty="0"/>
          </a:p>
        </p:txBody>
      </p:sp>
      <p:sp>
        <p:nvSpPr>
          <p:cNvPr id="7" name="Zástupný symbol pro obsah 2"/>
          <p:cNvSpPr txBox="1">
            <a:spLocks/>
          </p:cNvSpPr>
          <p:nvPr/>
        </p:nvSpPr>
        <p:spPr>
          <a:xfrm>
            <a:off x="609600" y="1352551"/>
            <a:ext cx="8229600" cy="24517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cs-CZ" sz="2000"/>
          </a:p>
          <a:p>
            <a:pPr>
              <a:buFontTx/>
              <a:buChar char="-"/>
            </a:pPr>
            <a:endParaRPr lang="cs-CZ" sz="2000"/>
          </a:p>
          <a:p>
            <a:pPr>
              <a:buFontTx/>
              <a:buChar char="-"/>
            </a:pPr>
            <a:endParaRPr lang="cs-CZ" sz="2000" dirty="0"/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762000" y="1504951"/>
            <a:ext cx="8229600" cy="24517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cs-CZ" sz="2000"/>
          </a:p>
          <a:p>
            <a:pPr>
              <a:buFontTx/>
              <a:buChar char="-"/>
            </a:pPr>
            <a:endParaRPr lang="cs-CZ" sz="2000"/>
          </a:p>
          <a:p>
            <a:pPr>
              <a:buFontTx/>
              <a:buChar char="-"/>
            </a:pPr>
            <a:endParaRPr lang="cs-CZ" sz="20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2000" y="1063228"/>
            <a:ext cx="64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11168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400" b="1" dirty="0"/>
              <a:t>Sdílená kola</a:t>
            </a:r>
            <a:endParaRPr lang="cs-CZ" sz="2400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583" y="1063228"/>
            <a:ext cx="7842857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103245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239602"/>
            <a:ext cx="7772400" cy="2664296"/>
          </a:xfrm>
          <a:ln w="31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0" indent="0"/>
            <a:r>
              <a:rPr lang="cs-CZ" sz="4000" b="1" dirty="0"/>
              <a:t>Odbor finanční</a:t>
            </a:r>
            <a:br>
              <a:rPr lang="cs-CZ" sz="4000" b="1" dirty="0"/>
            </a:br>
            <a:br>
              <a:rPr lang="cs-CZ" sz="3200" dirty="0"/>
            </a:br>
            <a:r>
              <a:rPr lang="cs-CZ" sz="3200" b="1" dirty="0"/>
              <a:t>Ing. Jiří Mudroňka</a:t>
            </a:r>
            <a:br>
              <a:rPr lang="cs-CZ" sz="3200" b="1" dirty="0"/>
            </a:br>
            <a:r>
              <a:rPr lang="cs-CZ" sz="3200" dirty="0"/>
              <a:t>radní pro ekonomiku </a:t>
            </a:r>
          </a:p>
        </p:txBody>
      </p:sp>
    </p:spTree>
    <p:extLst>
      <p:ext uri="{BB962C8B-B14F-4D97-AF65-F5344CB8AC3E}">
        <p14:creationId xmlns:p14="http://schemas.microsoft.com/office/powerpoint/2010/main" val="365026829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400" b="1" dirty="0"/>
              <a:t>Rozbor hospodaření k 31.08.2023</a:t>
            </a:r>
            <a:endParaRPr lang="cs-CZ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43607" y="2244826"/>
            <a:ext cx="11465711" cy="3312348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cs-CZ" sz="2000" dirty="0"/>
              <a:t>Text</a:t>
            </a:r>
          </a:p>
          <a:p>
            <a:pPr>
              <a:buFontTx/>
              <a:buChar char="-"/>
            </a:pPr>
            <a:r>
              <a:rPr lang="cs-CZ" sz="2000" dirty="0"/>
              <a:t>Text</a:t>
            </a:r>
          </a:p>
          <a:p>
            <a:pPr>
              <a:buFontTx/>
              <a:buChar char="-"/>
            </a:pPr>
            <a:r>
              <a:rPr lang="cs-CZ" sz="2000" dirty="0"/>
              <a:t>Text</a:t>
            </a:r>
          </a:p>
          <a:p>
            <a:pPr>
              <a:buFontTx/>
              <a:buChar char="-"/>
            </a:pPr>
            <a:endParaRPr lang="cs-CZ" sz="2000" dirty="0"/>
          </a:p>
          <a:p>
            <a:pPr>
              <a:buFontTx/>
              <a:buChar char="-"/>
            </a:pPr>
            <a:endParaRPr lang="cs-CZ" sz="2000" dirty="0"/>
          </a:p>
          <a:p>
            <a:pPr marL="0" indent="0">
              <a:buNone/>
            </a:pPr>
            <a:r>
              <a:rPr lang="cs-CZ" sz="2000" dirty="0"/>
              <a:t>Výsledek hospodaření – přebytek 46 mil. Kč</a:t>
            </a:r>
          </a:p>
          <a:p>
            <a:pPr marL="0" indent="0">
              <a:buNone/>
            </a:pPr>
            <a:r>
              <a:rPr lang="cs-CZ" sz="2000" dirty="0"/>
              <a:t>Daňové příjmy meziročně vzrostly o 30 mil. Kč (+14 %)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787" y="1100137"/>
            <a:ext cx="7972425" cy="2943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213777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400" b="1" dirty="0"/>
              <a:t>ODPADY – příjmy a výdaje od roku 2010</a:t>
            </a:r>
          </a:p>
        </p:txBody>
      </p:sp>
      <p:graphicFrame>
        <p:nvGraphicFramePr>
          <p:cNvPr id="6" name="Zástupný symbol pro obsah 5"/>
          <p:cNvGraphicFramePr>
            <a:graphicFrameLocks noGrp="1"/>
          </p:cNvGraphicFramePr>
          <p:nvPr>
            <p:ph idx="1"/>
          </p:nvPr>
        </p:nvGraphicFramePr>
        <p:xfrm>
          <a:off x="457200" y="1200150"/>
          <a:ext cx="8229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5941429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059581"/>
            <a:ext cx="7772400" cy="3024337"/>
          </a:xfrm>
          <a:ln w="31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0" indent="0"/>
            <a:r>
              <a:rPr lang="cs-CZ" sz="4000" b="1" dirty="0"/>
              <a:t>Odbor správy majetku</a:t>
            </a:r>
            <a:br>
              <a:rPr lang="cs-CZ" sz="4000" b="1" dirty="0"/>
            </a:br>
            <a:r>
              <a:rPr lang="cs-CZ" sz="4000" b="1" dirty="0"/>
              <a:t>a bytového fondu</a:t>
            </a:r>
            <a:br>
              <a:rPr lang="cs-CZ" sz="4000" b="1" dirty="0"/>
            </a:br>
            <a:br>
              <a:rPr lang="cs-CZ" sz="3200" dirty="0"/>
            </a:br>
            <a:r>
              <a:rPr lang="cs-CZ" sz="3200" b="1" dirty="0"/>
              <a:t>Mgr. Pavla Zemančíková</a:t>
            </a:r>
            <a:br>
              <a:rPr lang="cs-CZ" sz="3200" b="1" dirty="0"/>
            </a:br>
            <a:r>
              <a:rPr lang="cs-CZ" sz="3200" dirty="0"/>
              <a:t>radní pro správu majetku</a:t>
            </a:r>
          </a:p>
        </p:txBody>
      </p:sp>
    </p:spTree>
    <p:extLst>
      <p:ext uri="{BB962C8B-B14F-4D97-AF65-F5344CB8AC3E}">
        <p14:creationId xmlns:p14="http://schemas.microsoft.com/office/powerpoint/2010/main" val="104619903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400" b="1" dirty="0"/>
              <a:t>Senior vůz – dar od ČEZ, a.s.</a:t>
            </a:r>
            <a:endParaRPr lang="cs-CZ" sz="2400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7785" y="1063228"/>
            <a:ext cx="6336704" cy="3596755"/>
          </a:xfrm>
          <a:prstGeom prst="rect">
            <a:avLst/>
          </a:prstGeom>
        </p:spPr>
      </p:pic>
      <p:pic>
        <p:nvPicPr>
          <p:cNvPr id="9" name="Zástupný symbol pro obsah 8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51519" y="1063229"/>
            <a:ext cx="2242592" cy="1580529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519" y="2715767"/>
            <a:ext cx="2242592" cy="194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074995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400" b="1" dirty="0"/>
              <a:t>Darování hasičské techniky</a:t>
            </a: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915567"/>
            <a:ext cx="2818656" cy="1800199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79912" y="915567"/>
            <a:ext cx="5328592" cy="3643514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2787774"/>
            <a:ext cx="2818656" cy="1771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16308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239602"/>
            <a:ext cx="7772400" cy="2664296"/>
          </a:xfrm>
          <a:ln w="31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0" indent="0"/>
            <a:r>
              <a:rPr lang="cs-CZ" sz="4000" b="1" dirty="0"/>
              <a:t>Odbor sociálních věcí, školství a sportu</a:t>
            </a:r>
            <a:br>
              <a:rPr lang="cs-CZ" sz="4000" b="1" dirty="0"/>
            </a:br>
            <a:br>
              <a:rPr lang="cs-CZ" sz="3200" b="1" dirty="0"/>
            </a:br>
            <a:r>
              <a:rPr lang="cs-CZ" sz="3200" b="1" dirty="0"/>
              <a:t>Mgr. Pavla Zemančíková</a:t>
            </a:r>
            <a:br>
              <a:rPr lang="cs-CZ" sz="3200" b="1" dirty="0"/>
            </a:br>
            <a:r>
              <a:rPr lang="cs-CZ" sz="3200" dirty="0"/>
              <a:t>radní pro školství</a:t>
            </a:r>
          </a:p>
        </p:txBody>
      </p:sp>
    </p:spTree>
    <p:extLst>
      <p:ext uri="{BB962C8B-B14F-4D97-AF65-F5344CB8AC3E}">
        <p14:creationId xmlns:p14="http://schemas.microsoft.com/office/powerpoint/2010/main" val="211878838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 anchor="ctr">
            <a:normAutofit/>
          </a:bodyPr>
          <a:lstStyle/>
          <a:p>
            <a:r>
              <a:rPr lang="cs-CZ" sz="2400" b="1" dirty="0"/>
              <a:t>Školství</a:t>
            </a:r>
            <a:endParaRPr lang="cs-CZ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b="1" dirty="0"/>
              <a:t>Mateřská škola</a:t>
            </a:r>
          </a:p>
          <a:p>
            <a:pPr marL="0" indent="0">
              <a:buNone/>
            </a:pPr>
            <a:endParaRPr lang="cs-CZ" sz="2000" b="1" dirty="0"/>
          </a:p>
          <a:p>
            <a:pPr marL="0" indent="0">
              <a:buNone/>
            </a:pPr>
            <a:r>
              <a:rPr lang="cs-CZ" sz="2000" dirty="0"/>
              <a:t>-</a:t>
            </a:r>
            <a:r>
              <a:rPr lang="cs-CZ" sz="2000" b="1" dirty="0"/>
              <a:t> </a:t>
            </a:r>
            <a:r>
              <a:rPr lang="cs-CZ" sz="2000" dirty="0"/>
              <a:t>školní rok 2023/2024</a:t>
            </a:r>
          </a:p>
          <a:p>
            <a:pPr marL="0" indent="0">
              <a:buNone/>
            </a:pPr>
            <a:r>
              <a:rPr lang="cs-CZ" sz="2000" dirty="0"/>
              <a:t>- 19 tříd</a:t>
            </a:r>
          </a:p>
          <a:p>
            <a:pPr marL="0" indent="0">
              <a:buNone/>
            </a:pPr>
            <a:r>
              <a:rPr lang="cs-CZ" sz="2000"/>
              <a:t>- 429 </a:t>
            </a:r>
            <a:r>
              <a:rPr lang="cs-CZ" sz="2000" dirty="0"/>
              <a:t>dětí</a:t>
            </a:r>
          </a:p>
          <a:p>
            <a:pPr marL="0" indent="0">
              <a:buNone/>
            </a:pPr>
            <a:r>
              <a:rPr lang="cs-CZ" sz="2000" dirty="0"/>
              <a:t>- z toho 119 nově přijatých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A9F6B274-3E23-E974-F894-A949F523F2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3968" y="1204075"/>
            <a:ext cx="4464496" cy="3157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22349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 anchor="ctr">
            <a:normAutofit/>
          </a:bodyPr>
          <a:lstStyle/>
          <a:p>
            <a:r>
              <a:rPr lang="cs-CZ" sz="2400" b="1" dirty="0"/>
              <a:t>Školství</a:t>
            </a:r>
            <a:endParaRPr lang="cs-CZ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cs-CZ" sz="2400" b="1" dirty="0"/>
              <a:t>Základní školy</a:t>
            </a:r>
          </a:p>
          <a:p>
            <a:pPr marL="0" indent="0">
              <a:lnSpc>
                <a:spcPct val="90000"/>
              </a:lnSpc>
              <a:buNone/>
            </a:pPr>
            <a:endParaRPr lang="cs-CZ" sz="2000" b="1" dirty="0"/>
          </a:p>
          <a:p>
            <a:pPr>
              <a:lnSpc>
                <a:spcPct val="90000"/>
              </a:lnSpc>
              <a:buFontTx/>
              <a:buChar char="-"/>
            </a:pPr>
            <a:r>
              <a:rPr lang="cs-CZ" sz="2000" dirty="0"/>
              <a:t>7 tříd I. ročníku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cs-CZ" sz="2000" dirty="0"/>
              <a:t>2 přípravné třídy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cs-CZ" sz="2000" dirty="0"/>
              <a:t>1 třída - přípravný stupeň v DP ul. Havlíčkova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cs-CZ" sz="2000" dirty="0"/>
              <a:t>141 žáků v I. ročníku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cs-CZ" sz="2000" dirty="0"/>
              <a:t>17 žáků v PT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cs-CZ" sz="2000" dirty="0"/>
              <a:t>4 žáci v přípravném stupni</a:t>
            </a:r>
          </a:p>
          <a:p>
            <a:pPr>
              <a:lnSpc>
                <a:spcPct val="90000"/>
              </a:lnSpc>
              <a:buFontTx/>
              <a:buChar char="-"/>
            </a:pPr>
            <a:endParaRPr lang="cs-CZ" sz="2000" dirty="0"/>
          </a:p>
          <a:p>
            <a:pPr marL="0" indent="0">
              <a:lnSpc>
                <a:spcPct val="90000"/>
              </a:lnSpc>
              <a:buNone/>
            </a:pPr>
            <a:endParaRPr lang="cs-CZ" sz="2000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B12CE97B-7BFE-183D-1CC1-80C7ECB1AC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840" y="1200151"/>
            <a:ext cx="4038600" cy="2955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82518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400" b="1" dirty="0"/>
              <a:t>STADION – rekonstrukce manipulační plochy</a:t>
            </a:r>
            <a:endParaRPr lang="cs-CZ" sz="24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1043608" y="4659982"/>
            <a:ext cx="723204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  <a:t>Dodavatel: EKOSTAVBY LOUNY s.r.o. / Cena: 1 450 790 Kč vč. DPH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245171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2000" dirty="0"/>
          </a:p>
          <a:p>
            <a:pPr>
              <a:buFontTx/>
              <a:buChar char="-"/>
            </a:pPr>
            <a:endParaRPr lang="cs-CZ" sz="2000" dirty="0"/>
          </a:p>
          <a:p>
            <a:pPr marL="0" indent="0">
              <a:buNone/>
            </a:pPr>
            <a:endParaRPr lang="cs-CZ" sz="20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2000" y="1059982"/>
            <a:ext cx="64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58316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2D9E8DC-3B8B-BDDE-4058-11ECA239E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48878"/>
            <a:ext cx="8229600" cy="857250"/>
          </a:xfrm>
        </p:spPr>
        <p:txBody>
          <a:bodyPr anchor="ctr">
            <a:normAutofit/>
          </a:bodyPr>
          <a:lstStyle/>
          <a:p>
            <a:r>
              <a:rPr lang="cs-CZ" sz="2400" b="1" dirty="0"/>
              <a:t>Školství</a:t>
            </a:r>
            <a:endParaRPr lang="cs-CZ" sz="2400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86846CF9-429E-FDAA-BBAC-C2BFA1D5DA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>
            <a:normAutofit/>
          </a:bodyPr>
          <a:lstStyle/>
          <a:p>
            <a:r>
              <a:rPr lang="cs-CZ" sz="2000" dirty="0"/>
              <a:t>Školní rok 2023/2024</a:t>
            </a:r>
            <a:endParaRPr lang="en-US" sz="20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287E00E-68D7-1B68-1EC6-E5909170C3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2000" dirty="0"/>
          </a:p>
          <a:p>
            <a:pPr marL="0" indent="0">
              <a:buNone/>
            </a:pPr>
            <a:endParaRPr lang="cs-CZ" sz="2000" dirty="0"/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A15A5B6F-24B5-68FC-A6EC-3639757121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568" y="1662572"/>
            <a:ext cx="2952328" cy="3134915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E18E10F3-4815-397B-DF97-994A1CFB89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1662572"/>
            <a:ext cx="3267745" cy="3056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055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66461"/>
            <a:ext cx="8229600" cy="857250"/>
          </a:xfrm>
        </p:spPr>
        <p:txBody>
          <a:bodyPr anchor="ctr">
            <a:normAutofit/>
          </a:bodyPr>
          <a:lstStyle/>
          <a:p>
            <a:r>
              <a:rPr lang="cs-CZ" sz="2400" b="1" dirty="0"/>
              <a:t>Školství</a:t>
            </a:r>
            <a:endParaRPr lang="cs-CZ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395536" y="1237291"/>
            <a:ext cx="4038600" cy="33944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b="1" dirty="0"/>
              <a:t>DDM</a:t>
            </a:r>
          </a:p>
          <a:p>
            <a:pPr>
              <a:buFontTx/>
              <a:buChar char="-"/>
            </a:pPr>
            <a:r>
              <a:rPr lang="cs-CZ" sz="2000" dirty="0"/>
              <a:t>příměstské tábory</a:t>
            </a:r>
          </a:p>
          <a:p>
            <a:pPr marL="0" indent="0">
              <a:buNone/>
            </a:pPr>
            <a:r>
              <a:rPr lang="cs-CZ" sz="2000" dirty="0"/>
              <a:t>8 běhů; 262 účastníků</a:t>
            </a:r>
          </a:p>
          <a:p>
            <a:pPr marL="0" indent="0">
              <a:buNone/>
            </a:pPr>
            <a:r>
              <a:rPr lang="cs-CZ" sz="2000" dirty="0"/>
              <a:t>- on line systém přihlašování Domeček </a:t>
            </a:r>
          </a:p>
          <a:p>
            <a:pPr marL="0" indent="0">
              <a:buNone/>
            </a:pPr>
            <a:r>
              <a:rPr lang="cs-CZ" sz="2000" dirty="0"/>
              <a:t>- ukázkové hodiny</a:t>
            </a:r>
          </a:p>
          <a:p>
            <a:pPr marL="0" indent="0">
              <a:buNone/>
            </a:pPr>
            <a:r>
              <a:rPr lang="cs-CZ" sz="2000" dirty="0"/>
              <a:t>- 73 aktivit </a:t>
            </a:r>
          </a:p>
          <a:p>
            <a:pPr marL="0" indent="0">
              <a:buNone/>
            </a:pPr>
            <a:r>
              <a:rPr lang="cs-CZ" sz="2000" dirty="0"/>
              <a:t>- Darujeme kroužky.cz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E13660E4-9866-3D8A-380E-5A7B749BBA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0032" y="1237290"/>
            <a:ext cx="3675998" cy="3206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65567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93CD1E9-1801-39A3-AD15-B2D339713A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 anchor="ctr">
            <a:normAutofit/>
          </a:bodyPr>
          <a:lstStyle/>
          <a:p>
            <a:r>
              <a:rPr lang="cs-CZ" sz="2800" b="1" dirty="0"/>
              <a:t>Školství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55D6A1E-98D4-11CE-619A-FCF435802E7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cs-CZ" sz="2000" b="1" dirty="0"/>
              <a:t>Péče o žáky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cs-CZ" sz="2000" dirty="0"/>
              <a:t>- SPC Měcholupy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cs-CZ" sz="2000" dirty="0"/>
              <a:t>- logoped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cs-CZ" sz="2000" dirty="0"/>
              <a:t>- psycholog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cs-CZ" sz="2000" dirty="0"/>
              <a:t>- zapojení škol do projektů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cs-CZ" sz="2000" dirty="0"/>
              <a:t>NPO a OP VVV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cs-CZ" sz="2000" dirty="0"/>
              <a:t>- </a:t>
            </a:r>
            <a:r>
              <a:rPr lang="cs-CZ" sz="2000" dirty="0" err="1"/>
              <a:t>Women</a:t>
            </a:r>
            <a:r>
              <a:rPr lang="cs-CZ" sz="2000" dirty="0"/>
              <a:t> </a:t>
            </a:r>
            <a:r>
              <a:rPr lang="cs-CZ" sz="2000" dirty="0" err="1"/>
              <a:t>for</a:t>
            </a:r>
            <a:r>
              <a:rPr lang="cs-CZ" sz="2000" dirty="0"/>
              <a:t> </a:t>
            </a:r>
            <a:r>
              <a:rPr lang="cs-CZ" sz="2000" dirty="0" err="1"/>
              <a:t>women</a:t>
            </a:r>
            <a:endParaRPr lang="cs-CZ" sz="2000" dirty="0"/>
          </a:p>
          <a:p>
            <a:pPr marL="0" indent="0">
              <a:lnSpc>
                <a:spcPct val="90000"/>
              </a:lnSpc>
              <a:buNone/>
            </a:pPr>
            <a:r>
              <a:rPr lang="cs-CZ" sz="2000" dirty="0"/>
              <a:t>- OPZ – Potravinová pomoc dětem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96357684-C7E5-BA32-D804-C5D20B1A0A9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3"/>
          <a:srcRect l="8364" r="24714" b="3"/>
          <a:stretch/>
        </p:blipFill>
        <p:spPr>
          <a:xfrm>
            <a:off x="4648200" y="1200151"/>
            <a:ext cx="4038600" cy="33944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0851058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24465B6-5D11-2EB2-1FF5-8046346C0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 anchor="ctr">
            <a:normAutofit/>
          </a:bodyPr>
          <a:lstStyle/>
          <a:p>
            <a:r>
              <a:rPr lang="cs-CZ" sz="2400" b="1" dirty="0"/>
              <a:t>Školství</a:t>
            </a:r>
            <a:endParaRPr lang="cs-CZ" sz="2400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0242D4C0-73A1-83CE-40D8-B34D8A7600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4243" y="1063229"/>
            <a:ext cx="3263661" cy="339447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cs-CZ" sz="2200" b="1" dirty="0"/>
              <a:t>Plavání pro Klášterec nad Ohří</a:t>
            </a:r>
          </a:p>
          <a:p>
            <a:pPr marL="0" indent="0">
              <a:buNone/>
            </a:pPr>
            <a:r>
              <a:rPr lang="cs-CZ" sz="2000" dirty="0"/>
              <a:t>- ZŠ Krátká</a:t>
            </a:r>
          </a:p>
          <a:p>
            <a:pPr marL="0" indent="0">
              <a:buNone/>
            </a:pPr>
            <a:r>
              <a:rPr lang="cs-CZ" sz="2000" dirty="0"/>
              <a:t>- od 4.9.2023</a:t>
            </a:r>
          </a:p>
          <a:p>
            <a:pPr marL="0" indent="0">
              <a:buNone/>
            </a:pPr>
            <a:r>
              <a:rPr lang="cs-CZ" sz="2000" dirty="0"/>
              <a:t>- informace na webových stránkách školy a města</a:t>
            </a:r>
          </a:p>
          <a:p>
            <a:pPr marL="0" indent="0">
              <a:buNone/>
            </a:pPr>
            <a:r>
              <a:rPr lang="cs-CZ" sz="2000" dirty="0"/>
              <a:t>- 60 Kč/ 1 hod – dospělí</a:t>
            </a:r>
          </a:p>
          <a:p>
            <a:pPr marL="0" indent="0">
              <a:buNone/>
            </a:pPr>
            <a:r>
              <a:rPr lang="cs-CZ" sz="2000" dirty="0"/>
              <a:t>- 30 Kč/ 1 hod – senioři, děti</a:t>
            </a:r>
            <a:endParaRPr lang="en-US" sz="2000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401C58D8-6355-5B27-692C-867B64D2F9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0531" y="1063229"/>
            <a:ext cx="3743268" cy="1688738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87E7CF18-32FF-4E62-5D30-C81AB4EE39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2859782"/>
            <a:ext cx="3743268" cy="1688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474112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A27F8DC-0666-5152-6F56-0F440AC13F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 anchor="ctr">
            <a:normAutofit/>
          </a:bodyPr>
          <a:lstStyle/>
          <a:p>
            <a:r>
              <a:rPr lang="cs-CZ" sz="2400" b="1" dirty="0"/>
              <a:t>Evropa 2050</a:t>
            </a:r>
            <a:endParaRPr lang="cs-CZ" sz="24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39CBD6D-5586-2802-1ECC-333CE42CA4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8507288" cy="33944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kumimoji="0" lang="es-ES" sz="2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</a:rPr>
              <a:t>Evropa, ve které chci žít</a:t>
            </a:r>
            <a:r>
              <a:rPr kumimoji="0" lang="cs-CZ" sz="2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</a:rPr>
              <a:t> </a:t>
            </a:r>
            <a:endParaRPr lang="cs-CZ" sz="2000" i="0" u="none" strike="noStrike" baseline="0" dirty="0"/>
          </a:p>
          <a:p>
            <a:pPr marL="0" indent="0">
              <a:buNone/>
            </a:pPr>
            <a:r>
              <a:rPr lang="cs-CZ" i="0" u="none" strike="noStrike" baseline="0" dirty="0"/>
              <a:t>-</a:t>
            </a:r>
            <a:r>
              <a:rPr lang="cs-CZ" b="0" i="0" u="none" strike="noStrike" baseline="0" dirty="0"/>
              <a:t> </a:t>
            </a:r>
            <a:r>
              <a:rPr lang="cs-CZ" sz="2000" b="0" i="0" u="none" strike="noStrike" baseline="0" dirty="0"/>
              <a:t>vernisáž 6.9.2023 </a:t>
            </a:r>
          </a:p>
          <a:p>
            <a:pPr marL="0" indent="0">
              <a:buNone/>
            </a:pPr>
            <a:r>
              <a:rPr lang="cs-CZ" sz="2000" dirty="0"/>
              <a:t>-  zajištění ZUŠ</a:t>
            </a:r>
          </a:p>
          <a:p>
            <a:pPr marL="0" indent="0">
              <a:buNone/>
            </a:pPr>
            <a:r>
              <a:rPr lang="cs-CZ" sz="2000" dirty="0"/>
              <a:t>-  účast všech ZŠ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AAB879DB-A5D2-71DE-2416-C4DD240E19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9992" y="1407467"/>
            <a:ext cx="3931785" cy="25717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1217747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 anchor="ctr">
            <a:normAutofit/>
          </a:bodyPr>
          <a:lstStyle/>
          <a:p>
            <a:r>
              <a:rPr lang="cs-CZ" sz="2400" b="1" dirty="0"/>
              <a:t>Poznáváme společně</a:t>
            </a:r>
            <a:endParaRPr lang="cs-CZ" sz="2400" dirty="0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C5887256-60E5-9DEE-A378-08D5AF6156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199" y="1174931"/>
            <a:ext cx="4040188" cy="479822"/>
          </a:xfrm>
        </p:spPr>
        <p:txBody>
          <a:bodyPr>
            <a:normAutofit/>
          </a:bodyPr>
          <a:lstStyle/>
          <a:p>
            <a:r>
              <a:rPr lang="cs-CZ" dirty="0"/>
              <a:t> 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2"/>
          </p:nvPr>
        </p:nvSpPr>
        <p:spPr>
          <a:xfrm>
            <a:off x="457199" y="1174931"/>
            <a:ext cx="4040188" cy="296346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dirty="0"/>
              <a:t> - 9. ročník projektu</a:t>
            </a:r>
          </a:p>
          <a:p>
            <a:pPr marL="0" indent="0">
              <a:buNone/>
            </a:pPr>
            <a:r>
              <a:rPr lang="cs-CZ" sz="2000" dirty="0"/>
              <a:t> - 65 přihlášek</a:t>
            </a:r>
          </a:p>
          <a:p>
            <a:pPr marL="0" indent="0">
              <a:buNone/>
            </a:pPr>
            <a:r>
              <a:rPr lang="cs-CZ" sz="2000" dirty="0"/>
              <a:t> - 14 kurzů</a:t>
            </a:r>
          </a:p>
          <a:p>
            <a:pPr marL="0" indent="0">
              <a:buNone/>
            </a:pPr>
            <a:endParaRPr lang="cs-CZ" sz="2000" dirty="0"/>
          </a:p>
          <a:p>
            <a:pPr marL="0" indent="0">
              <a:buNone/>
            </a:pPr>
            <a:endParaRPr lang="cs-CZ" sz="2000" dirty="0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69F464E0-0F59-AC70-20D0-369B5592793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365EA4A9-8A52-22F6-A824-5BA71F3D68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5025" y="1151335"/>
            <a:ext cx="3897187" cy="3580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71456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6928870-F0A4-B263-0CE0-4575174147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6205" y="195486"/>
            <a:ext cx="8229600" cy="857250"/>
          </a:xfrm>
        </p:spPr>
        <p:txBody>
          <a:bodyPr anchor="ctr">
            <a:normAutofit/>
          </a:bodyPr>
          <a:lstStyle/>
          <a:p>
            <a:r>
              <a:rPr lang="cs-CZ" sz="2400" b="1" dirty="0"/>
              <a:t>MUSS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C3D3C5E-0ED2-9895-5C2E-EE7427AC74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cs-CZ" sz="2400" kern="0" dirty="0">
                <a:latin typeface="Calibri" panose="020F0502020204030204" pitchFamily="34" charset="0"/>
                <a:ea typeface="Calibri" panose="020F0502020204030204" pitchFamily="34" charset="0"/>
              </a:rPr>
              <a:t>     </a:t>
            </a:r>
            <a:r>
              <a:rPr lang="cs-CZ" sz="2400" b="1" kern="0" dirty="0"/>
              <a:t>EPS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cs-CZ" sz="2000" kern="0" dirty="0">
                <a:effectLst/>
              </a:rPr>
              <a:t>zahájení zkušebního provozu Elektronické požární signalizace</a:t>
            </a:r>
            <a:endParaRPr lang="pl-PL" sz="20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8D420F64-326F-6FB1-DEAC-5FEDD24B02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0637" y="1200151"/>
            <a:ext cx="3447619" cy="1552381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7DC668F3-A068-3128-22E0-076BE86F90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9107" y="3042242"/>
            <a:ext cx="3447619" cy="1552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49842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79512" y="1239602"/>
            <a:ext cx="8784976" cy="2664296"/>
          </a:xfrm>
          <a:ln w="31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0" indent="0"/>
            <a:r>
              <a:rPr lang="cs-CZ" sz="4000" b="1" dirty="0"/>
              <a:t>Odbor místního hospodářství, </a:t>
            </a:r>
            <a:br>
              <a:rPr lang="cs-CZ" sz="4000" b="1" dirty="0"/>
            </a:br>
            <a:r>
              <a:rPr lang="cs-CZ" sz="4000" b="1" dirty="0"/>
              <a:t>dopravy a životního prostředí</a:t>
            </a:r>
            <a:br>
              <a:rPr lang="cs-CZ" sz="4000" b="1" dirty="0"/>
            </a:br>
            <a:br>
              <a:rPr lang="cs-CZ" sz="3200" b="1" dirty="0"/>
            </a:br>
            <a:r>
              <a:rPr lang="cs-CZ" sz="3200" b="1" dirty="0"/>
              <a:t>Ing. Jiří Jaroš</a:t>
            </a:r>
            <a:br>
              <a:rPr lang="cs-CZ" sz="3200" b="1" dirty="0"/>
            </a:br>
            <a:r>
              <a:rPr lang="cs-CZ" sz="3200" dirty="0"/>
              <a:t>radní pro místní hospodářství</a:t>
            </a:r>
          </a:p>
        </p:txBody>
      </p:sp>
    </p:spTree>
    <p:extLst>
      <p:ext uri="{BB962C8B-B14F-4D97-AF65-F5344CB8AC3E}">
        <p14:creationId xmlns:p14="http://schemas.microsoft.com/office/powerpoint/2010/main" val="285751407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400" b="1" dirty="0"/>
              <a:t>MHD Klášterec nad Ohří</a:t>
            </a:r>
            <a:endParaRPr lang="cs-CZ" sz="24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755576" y="3939902"/>
            <a:ext cx="69847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</a:rPr>
              <a:t>Náklady: 	07/2023: 	357 033,60 Kč</a:t>
            </a:r>
          </a:p>
          <a:p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</a:rPr>
              <a:t>Tržby:		07/2023:	92 019,45 Kč</a:t>
            </a:r>
          </a:p>
          <a:p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</a:rPr>
              <a:t>Vratka kraji:	07/2023:	26 499,45 Kč</a:t>
            </a: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5" y="987574"/>
            <a:ext cx="2214246" cy="2952328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6555" y="993006"/>
            <a:ext cx="2214246" cy="295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069128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400" b="1" dirty="0"/>
              <a:t>Lesy města</a:t>
            </a:r>
            <a:endParaRPr lang="cs-CZ" sz="24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662880" y="3921900"/>
            <a:ext cx="8229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</a:rPr>
              <a:t>Oplocenky: 	50 000 Kč (Jakub Štěpánek)</a:t>
            </a:r>
          </a:p>
          <a:p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</a:rPr>
              <a:t>Prořezávky: 	60 000 Kč (Ladislav Baxa, Klášterecká kyselka)</a:t>
            </a:r>
          </a:p>
          <a:p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</a:rPr>
              <a:t>Výsadba:	600 000 Kč (</a:t>
            </a:r>
            <a:r>
              <a:rPr lang="cs-CZ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Marles</a:t>
            </a:r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</a:rPr>
              <a:t>, s.r.o.)	</a:t>
            </a:r>
          </a:p>
          <a:p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275606"/>
            <a:ext cx="3858644" cy="2160239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1" y="1275606"/>
            <a:ext cx="3528392" cy="2646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9831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400" b="1" dirty="0"/>
              <a:t>MŠ Dlouhá – rekonstrukce chodníků</a:t>
            </a:r>
            <a:endParaRPr lang="cs-CZ" sz="24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1043608" y="4659982"/>
            <a:ext cx="606864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  <a:t>Dodavatel: </a:t>
            </a:r>
            <a:r>
              <a:rPr lang="cs-CZ" sz="1600" dirty="0" err="1">
                <a:latin typeface="Verdana" panose="020B0604030504040204" pitchFamily="34" charset="0"/>
                <a:ea typeface="Verdana" panose="020B0604030504040204" pitchFamily="34" charset="0"/>
              </a:rPr>
              <a:t>Bauvant</a:t>
            </a:r>
            <a: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  <a:t> s.r.o. / Cena: 1 445 579 Kč vč. DPH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245171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2000" dirty="0"/>
          </a:p>
          <a:p>
            <a:pPr>
              <a:buFontTx/>
              <a:buChar char="-"/>
            </a:pPr>
            <a:endParaRPr lang="cs-CZ" sz="2000" dirty="0"/>
          </a:p>
          <a:p>
            <a:pPr marL="0" indent="0">
              <a:buNone/>
            </a:pPr>
            <a:endParaRPr lang="cs-CZ" sz="20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2000" y="1059982"/>
            <a:ext cx="64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99707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400" b="1" dirty="0"/>
              <a:t>Kontroly stromů</a:t>
            </a:r>
            <a:endParaRPr lang="cs-CZ" sz="24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755576" y="3812163"/>
            <a:ext cx="793122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</a:rPr>
              <a:t>Dendrolog. posudky:	120 000 Kč (</a:t>
            </a:r>
            <a:r>
              <a:rPr lang="cs-CZ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Safe</a:t>
            </a:r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Trees</a:t>
            </a:r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</a:p>
          <a:p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</a:rPr>
              <a:t>Prořezávky aj.: 	276 000 Kč (Petr Šafařík, </a:t>
            </a:r>
            <a:r>
              <a:rPr lang="cs-CZ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LaVor</a:t>
            </a:r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</a:rPr>
              <a:t>, 				Klášterecká kyselka) 	</a:t>
            </a:r>
          </a:p>
          <a:p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56360" y="1587816"/>
            <a:ext cx="2826778" cy="1596298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264572" y="1587815"/>
            <a:ext cx="2826777" cy="1596298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176655" y="1601732"/>
            <a:ext cx="2808992" cy="1586254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075624" y="1617418"/>
            <a:ext cx="2805312" cy="1584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04367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400" b="1" dirty="0"/>
              <a:t>ZŠ Krátká – manipulační plocha</a:t>
            </a:r>
            <a:endParaRPr lang="cs-CZ" sz="24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1043608" y="4659982"/>
            <a:ext cx="572060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  <a:t>Dodavatel: HERKUL a.s. / Cena: 995 090 Kč vč. DPH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245171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2000" dirty="0"/>
          </a:p>
          <a:p>
            <a:pPr>
              <a:buFontTx/>
              <a:buChar char="-"/>
            </a:pPr>
            <a:endParaRPr lang="cs-CZ" sz="2000" dirty="0"/>
          </a:p>
          <a:p>
            <a:pPr marL="0" indent="0">
              <a:buNone/>
            </a:pPr>
            <a:endParaRPr lang="cs-CZ" sz="20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2000" y="1059982"/>
            <a:ext cx="64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9745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400" b="1" dirty="0"/>
              <a:t>ZŠ Krátká - výměna nákladního výtahu</a:t>
            </a:r>
            <a:endParaRPr lang="cs-CZ" sz="24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1043608" y="4659982"/>
            <a:ext cx="70853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  <a:t>Dodavatel: VÝTAHY VANĚRKA s.r.o. / Cena: 1 015 190 Kč vč. DPH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245171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2000" dirty="0"/>
          </a:p>
          <a:p>
            <a:pPr>
              <a:buFontTx/>
              <a:buChar char="-"/>
            </a:pPr>
            <a:endParaRPr lang="cs-CZ" sz="2000" dirty="0"/>
          </a:p>
          <a:p>
            <a:pPr marL="0" indent="0">
              <a:buNone/>
            </a:pPr>
            <a:endParaRPr lang="cs-CZ" sz="20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2000" y="1059982"/>
            <a:ext cx="64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61070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400" b="1" dirty="0"/>
              <a:t>ZŠ Školní – manipulační plocha</a:t>
            </a:r>
            <a:endParaRPr lang="cs-CZ" sz="24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1043608" y="4659982"/>
            <a:ext cx="691862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>
                <a:latin typeface="Verdana" panose="020B0604030504040204" pitchFamily="34" charset="0"/>
                <a:ea typeface="Verdana" panose="020B0604030504040204" pitchFamily="34" charset="0"/>
              </a:rPr>
              <a:t>Dodavatel: STAVMAX Group s.r.o. / Cena: 4 055 275 Kč vč. DPH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245171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2000" dirty="0"/>
          </a:p>
          <a:p>
            <a:pPr>
              <a:buFontTx/>
              <a:buChar char="-"/>
            </a:pPr>
            <a:endParaRPr lang="cs-CZ" sz="2000" dirty="0"/>
          </a:p>
          <a:p>
            <a:pPr marL="0" indent="0">
              <a:buNone/>
            </a:pPr>
            <a:endParaRPr lang="cs-CZ" sz="2000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2000" y="1059982"/>
            <a:ext cx="64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5813835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824</TotalTime>
  <Words>1368</Words>
  <Application>Microsoft Office PowerPoint</Application>
  <PresentationFormat>Předvádění na obrazovce (16:9)</PresentationFormat>
  <Paragraphs>257</Paragraphs>
  <Slides>60</Slides>
  <Notes>42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60</vt:i4>
      </vt:variant>
    </vt:vector>
  </HeadingPairs>
  <TitlesOfParts>
    <vt:vector size="64" baseType="lpstr">
      <vt:lpstr>Arial</vt:lpstr>
      <vt:lpstr>Calibri</vt:lpstr>
      <vt:lpstr>Verdana</vt:lpstr>
      <vt:lpstr>Motiv systému Office</vt:lpstr>
      <vt:lpstr>Odbor výstavby a rozvoje města  Mgr. Vojtěch Marvan radní pro investice </vt:lpstr>
      <vt:lpstr>Fotbalové hřiště s umělým povrchem</vt:lpstr>
      <vt:lpstr>Oprava (dvou) koupelen na zimním stadionu</vt:lpstr>
      <vt:lpstr>Atletický stadion – REKLAMACE tartanu</vt:lpstr>
      <vt:lpstr>STADION – rekonstrukce manipulační plochy</vt:lpstr>
      <vt:lpstr>MŠ Dlouhá – rekonstrukce chodníků</vt:lpstr>
      <vt:lpstr>ZŠ Krátká – manipulační plocha</vt:lpstr>
      <vt:lpstr>ZŠ Krátká - výměna nákladního výtahu</vt:lpstr>
      <vt:lpstr>ZŠ Školní – manipulační plocha</vt:lpstr>
      <vt:lpstr>ZŠ Petlérská – rekonstrukce schodiště</vt:lpstr>
      <vt:lpstr>ZŠ Petlérská – renovace palubové podlahy</vt:lpstr>
      <vt:lpstr>ZŠ Petlérská – manipulační plocha</vt:lpstr>
      <vt:lpstr>ZUŠ J.Á.Komenského – dekontaminace fasády</vt:lpstr>
      <vt:lpstr>ZŠ Havlíčkova – kompletní výměna okapů</vt:lpstr>
      <vt:lpstr>ZŠ Petlérská – šikmá zdvihací plošina</vt:lpstr>
      <vt:lpstr>Obnova povrchu chodníků ul. 17. listopadu</vt:lpstr>
      <vt:lpstr>Rekonstrukce chodníku ul. Nad Tunýlkem</vt:lpstr>
      <vt:lpstr>Kontejnerové stání ul. Petra Bezruče</vt:lpstr>
      <vt:lpstr>Komunitní zahrada - oplocení</vt:lpstr>
      <vt:lpstr>Rozšíření kolumbária na městském hřbitově</vt:lpstr>
      <vt:lpstr>Restaurování sochy v ul. Žižkova</vt:lpstr>
      <vt:lpstr>ZÁMEK – obnova západní fasády</vt:lpstr>
      <vt:lpstr>ZÁMEK - Elektrododávka </vt:lpstr>
      <vt:lpstr>Vstup do zámeckého parku u letního kina</vt:lpstr>
      <vt:lpstr>MÚSS - I. etapa realizace EPS</vt:lpstr>
      <vt:lpstr>Revitalizace veřejného prostoru ul. Sadová</vt:lpstr>
      <vt:lpstr>Revitalizace ul. Královéhradecká</vt:lpstr>
      <vt:lpstr>Rekonstrukce ul. Boženy Němcové</vt:lpstr>
      <vt:lpstr>Revitalizace ul. Olšová</vt:lpstr>
      <vt:lpstr>Rekonstrukce ul. Větrná</vt:lpstr>
      <vt:lpstr>KAMENKA - sanace opěrné zdi</vt:lpstr>
      <vt:lpstr>FOTOpoint – stavební příprava</vt:lpstr>
      <vt:lpstr>Odbor komunikace a cestovního ruchu  Mgr. Vojtěch Marvan radní pro komunikaci a cestovní ruch</vt:lpstr>
      <vt:lpstr>Cena města: Karel Meloun in memoriam</vt:lpstr>
      <vt:lpstr>Thun 400: Návštěva Thuna a tvůrčí dílny</vt:lpstr>
      <vt:lpstr>Setkání u Stromu Olgy Havlové</vt:lpstr>
      <vt:lpstr>Galerie Kryt</vt:lpstr>
      <vt:lpstr>Společně pro Klášterec</vt:lpstr>
      <vt:lpstr>Nová vizuální identita města</vt:lpstr>
      <vt:lpstr>Sdílená kola</vt:lpstr>
      <vt:lpstr>Odbor finanční  Ing. Jiří Mudroňka radní pro ekonomiku </vt:lpstr>
      <vt:lpstr>Rozbor hospodaření k 31.08.2023</vt:lpstr>
      <vt:lpstr>ODPADY – příjmy a výdaje od roku 2010</vt:lpstr>
      <vt:lpstr>Odbor správy majetku a bytového fondu  Mgr. Pavla Zemančíková radní pro správu majetku</vt:lpstr>
      <vt:lpstr>Senior vůz – dar od ČEZ, a.s.</vt:lpstr>
      <vt:lpstr>Darování hasičské techniky</vt:lpstr>
      <vt:lpstr>Odbor sociálních věcí, školství a sportu  Mgr. Pavla Zemančíková radní pro školství</vt:lpstr>
      <vt:lpstr>Školství</vt:lpstr>
      <vt:lpstr>Školství</vt:lpstr>
      <vt:lpstr>Školství</vt:lpstr>
      <vt:lpstr>Školství</vt:lpstr>
      <vt:lpstr>Školství</vt:lpstr>
      <vt:lpstr>Školství</vt:lpstr>
      <vt:lpstr>Evropa 2050</vt:lpstr>
      <vt:lpstr>Poznáváme společně</vt:lpstr>
      <vt:lpstr>MUSS</vt:lpstr>
      <vt:lpstr>Odbor místního hospodářství,  dopravy a životního prostředí  Ing. Jiří Jaroš radní pro místní hospodářství</vt:lpstr>
      <vt:lpstr>MHD Klášterec nad Ohří</vt:lpstr>
      <vt:lpstr>Lesy města</vt:lpstr>
      <vt:lpstr>Kontroly stromů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Pavel Endršt</dc:creator>
  <cp:lastModifiedBy>Hodicová Radka Dr. Ing.</cp:lastModifiedBy>
  <cp:revision>107</cp:revision>
  <cp:lastPrinted>2023-09-08T09:05:52Z</cp:lastPrinted>
  <dcterms:created xsi:type="dcterms:W3CDTF">2018-10-31T08:36:17Z</dcterms:created>
  <dcterms:modified xsi:type="dcterms:W3CDTF">2023-09-13T05:44:21Z</dcterms:modified>
</cp:coreProperties>
</file>