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356" r:id="rId3"/>
    <p:sldId id="357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262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258" r:id="rId30"/>
    <p:sldId id="336" r:id="rId31"/>
    <p:sldId id="337" r:id="rId32"/>
    <p:sldId id="343" r:id="rId33"/>
    <p:sldId id="283" r:id="rId34"/>
    <p:sldId id="344" r:id="rId35"/>
    <p:sldId id="345" r:id="rId36"/>
    <p:sldId id="346" r:id="rId37"/>
    <p:sldId id="347" r:id="rId38"/>
    <p:sldId id="264" r:id="rId39"/>
    <p:sldId id="338" r:id="rId40"/>
    <p:sldId id="339" r:id="rId41"/>
    <p:sldId id="340" r:id="rId42"/>
    <p:sldId id="341" r:id="rId43"/>
    <p:sldId id="342" r:id="rId44"/>
    <p:sldId id="266" r:id="rId45"/>
    <p:sldId id="332" r:id="rId46"/>
    <p:sldId id="333" r:id="rId47"/>
    <p:sldId id="334" r:id="rId48"/>
    <p:sldId id="335" r:id="rId49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cáb Libor, Ing." initials="KLI" lastIdx="0" clrIdx="0">
    <p:extLst>
      <p:ext uri="{19B8F6BF-5375-455C-9EA6-DF929625EA0E}">
        <p15:presenceInfo xmlns:p15="http://schemas.microsoft.com/office/powerpoint/2012/main" userId="S-1-5-21-343789615-1775522540-1683577903-14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42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14.09.2022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14.09.2022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596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095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840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14.09.2022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14.09.2022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14.09.2022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 smtClean="0"/>
              <a:t>Mgr. Vojtěch Marvan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Obnova komunikace – ul. Školní</a:t>
            </a:r>
            <a:endParaRPr lang="cs-CZ" sz="24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636957" y="4587974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Dodavatel: EKOSTAVBY Louny s.r.o.</a:t>
            </a:r>
          </a:p>
          <a:p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Cena: 2.698.900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" b="8671"/>
          <a:stretch/>
        </p:blipFill>
        <p:spPr>
          <a:xfrm>
            <a:off x="457200" y="1063228"/>
            <a:ext cx="6300437" cy="3397618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063228"/>
            <a:ext cx="1882552" cy="125013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401163"/>
            <a:ext cx="1882552" cy="125013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723878"/>
            <a:ext cx="1882552" cy="125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8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Obnova komunikace – ul. Nádražní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5" b="12913"/>
          <a:stretch/>
        </p:blipFill>
        <p:spPr>
          <a:xfrm>
            <a:off x="745656" y="1063228"/>
            <a:ext cx="7652688" cy="3591970"/>
          </a:xfrm>
        </p:spPr>
      </p:pic>
      <p:sp>
        <p:nvSpPr>
          <p:cNvPr id="4" name="TextovéPole 3"/>
          <p:cNvSpPr txBox="1"/>
          <p:nvPr/>
        </p:nvSpPr>
        <p:spPr>
          <a:xfrm>
            <a:off x="683568" y="4655198"/>
            <a:ext cx="6840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1.238.059 Kč bez DPH 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73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Zelený chodník za kulturním centrem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521" y="1063228"/>
            <a:ext cx="2277147" cy="1512168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7"/>
          <a:stretch/>
        </p:blipFill>
        <p:spPr>
          <a:xfrm>
            <a:off x="457199" y="1063228"/>
            <a:ext cx="5817269" cy="34527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521" y="2715766"/>
            <a:ext cx="2277147" cy="151216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3568" y="4659982"/>
            <a:ext cx="7128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HP STAV – Jan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Perout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 290.422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05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Sportovní povrch v MŠ </a:t>
            </a:r>
            <a:r>
              <a:rPr lang="cs-CZ" sz="2400" b="1" dirty="0" smtClean="0"/>
              <a:t>Lípová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8" b="184"/>
          <a:stretch/>
        </p:blipFill>
        <p:spPr>
          <a:xfrm>
            <a:off x="457200" y="1063228"/>
            <a:ext cx="5818234" cy="3524746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15142" y="1063228"/>
            <a:ext cx="2271657" cy="150852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52" y="2715766"/>
            <a:ext cx="2277147" cy="151216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3568" y="4659982"/>
            <a:ext cx="6912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MLK Stavby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150.363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Modernizace multifunkčního hřiště u ZŠ Školní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" t="11035" r="-63" b="21871"/>
          <a:stretch/>
        </p:blipFill>
        <p:spPr>
          <a:xfrm>
            <a:off x="611560" y="1063228"/>
            <a:ext cx="7915915" cy="3452738"/>
          </a:xfrm>
        </p:spPr>
      </p:pic>
      <p:sp>
        <p:nvSpPr>
          <p:cNvPr id="4" name="TextovéPole 3"/>
          <p:cNvSpPr txBox="1"/>
          <p:nvPr/>
        </p:nvSpPr>
        <p:spPr>
          <a:xfrm>
            <a:off x="683568" y="4658200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2.321.058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22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Sportovní hřiště v Klášterecké Jeseni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8" b="10792"/>
          <a:stretch/>
        </p:blipFill>
        <p:spPr>
          <a:xfrm>
            <a:off x="644978" y="1063228"/>
            <a:ext cx="7854044" cy="3452738"/>
          </a:xfrm>
        </p:spPr>
      </p:pic>
      <p:sp>
        <p:nvSpPr>
          <p:cNvPr id="3" name="TextovéPole 2"/>
          <p:cNvSpPr txBox="1"/>
          <p:nvPr/>
        </p:nvSpPr>
        <p:spPr>
          <a:xfrm>
            <a:off x="683568" y="4659982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Linhart spol.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s 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1.474.848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5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Rekonstrukce hlavního vstupu do haly ZS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6" b="6549"/>
          <a:stretch/>
        </p:blipFill>
        <p:spPr>
          <a:xfrm>
            <a:off x="457200" y="1063228"/>
            <a:ext cx="6051497" cy="3308722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014" y="1063228"/>
            <a:ext cx="2054786" cy="13645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524" y="2571750"/>
            <a:ext cx="2060276" cy="136815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3568" y="4659982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HP STAV – Jan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Perout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557.824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Kč bez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5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Obnova jižní fasády zámku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6" b="6549"/>
          <a:stretch/>
        </p:blipFill>
        <p:spPr>
          <a:xfrm>
            <a:off x="457200" y="1063228"/>
            <a:ext cx="6102048" cy="338073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063228"/>
            <a:ext cx="2257056" cy="14988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715766"/>
            <a:ext cx="2253667" cy="149657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3568" y="4659982"/>
            <a:ext cx="8712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HP STAV – Jan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Perout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1.081.344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Kč bez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Rekonstrukce bytového domu Nádražní 165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9"/>
          <a:stretch/>
        </p:blipFill>
        <p:spPr>
          <a:xfrm>
            <a:off x="457199" y="1063228"/>
            <a:ext cx="5823034" cy="3452738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063228"/>
            <a:ext cx="2314600" cy="153703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15766"/>
            <a:ext cx="2314600" cy="153703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83568" y="464638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</a:t>
            </a:r>
          </a:p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20.811.374 Kč bez DPH                                  Dotace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5.741.635 Kč 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2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STUDIE regenerace území 17. listopadu</a:t>
            </a:r>
            <a:endParaRPr lang="cs-CZ" sz="2400" b="1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2637" y="1079806"/>
            <a:ext cx="2818656" cy="3866381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08" y="1079809"/>
            <a:ext cx="4335043" cy="2644069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4"/>
          <a:srcRect t="3202" r="3639"/>
          <a:stretch/>
        </p:blipFill>
        <p:spPr>
          <a:xfrm>
            <a:off x="7651431" y="1079807"/>
            <a:ext cx="1070373" cy="3866381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7" y="3789663"/>
            <a:ext cx="1141106" cy="1156527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5084" y="3789662"/>
            <a:ext cx="1187784" cy="1156527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6333" y="3789661"/>
            <a:ext cx="1267426" cy="11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3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Výměna oplocení parkoviště v ul. Dlouhá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6" b="6549"/>
          <a:stretch/>
        </p:blipFill>
        <p:spPr>
          <a:xfrm>
            <a:off x="457200" y="1063228"/>
            <a:ext cx="5915000" cy="341670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1063227"/>
            <a:ext cx="2238772" cy="14866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2715766"/>
            <a:ext cx="2234600" cy="148391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83568" y="4659982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: 829.861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81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</a:t>
            </a:r>
            <a:r>
              <a:rPr lang="cs-CZ" sz="3200" dirty="0" smtClean="0"/>
              <a:t>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Nová publikace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 smtClean="0"/>
              <a:t>Alíkovo nové dobrodružství</a:t>
            </a:r>
          </a:p>
          <a:p>
            <a:r>
              <a:rPr lang="cs-CZ" sz="2000" dirty="0" smtClean="0"/>
              <a:t>Náklad: 1000 ks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42029" y="1304372"/>
            <a:ext cx="2916324" cy="38884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5616" y="2379783"/>
            <a:ext cx="3102940" cy="232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8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ITEP v Plzni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 smtClean="0"/>
              <a:t>Veletrh cestovního ruchu v Plzni 15. – 17.09.2022</a:t>
            </a:r>
          </a:p>
          <a:p>
            <a:r>
              <a:rPr lang="cs-CZ" sz="2000" dirty="0" smtClean="0"/>
              <a:t>V rámci DA Dolní Poohří</a:t>
            </a:r>
          </a:p>
          <a:p>
            <a:endParaRPr lang="cs-CZ" dirty="0"/>
          </a:p>
        </p:txBody>
      </p:sp>
      <p:pic>
        <p:nvPicPr>
          <p:cNvPr id="1026" name="Picture 2" descr="https://www.klasterec.cz/evt_image.php?img=65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90749"/>
            <a:ext cx="3888000" cy="29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letrh cestovního ruchu ITEP bude opět v Plzni, přijede stovka  vystavovatelů - Cestování - QAP.cz - Vaše internetové novin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36683"/>
            <a:ext cx="3103200" cy="207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81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Tisková konference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 smtClean="0"/>
              <a:t>Aktuální témata – investice, lázně, soutěže</a:t>
            </a:r>
            <a:endParaRPr lang="cs-CZ" sz="2000" dirty="0" smtClean="0"/>
          </a:p>
          <a:p>
            <a:endParaRPr lang="cs-CZ" dirty="0"/>
          </a:p>
        </p:txBody>
      </p:sp>
      <p:pic>
        <p:nvPicPr>
          <p:cNvPr id="3074" name="Picture 2" descr="Popis není dostupný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857" y="1714623"/>
            <a:ext cx="6274285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0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Galerie Kryt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Do konce září výstava obrazů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slavného trumpetisty: Laco </a:t>
            </a:r>
            <a:r>
              <a:rPr lang="cs-CZ" sz="2000" dirty="0" err="1" smtClean="0"/>
              <a:t>Deczi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07.10. – 1.11.2022: Domov</a:t>
            </a:r>
          </a:p>
          <a:p>
            <a:r>
              <a:rPr lang="cs-CZ" sz="2000" dirty="0" smtClean="0"/>
              <a:t>Šimon Čekal z Klášterce nad Ohří</a:t>
            </a:r>
          </a:p>
          <a:p>
            <a:pPr marL="0" indent="0">
              <a:buNone/>
            </a:pPr>
            <a:r>
              <a:rPr lang="cs-CZ" sz="2000" dirty="0" smtClean="0"/>
              <a:t>    a </a:t>
            </a:r>
            <a:r>
              <a:rPr lang="cs-CZ" sz="2000" dirty="0" err="1" smtClean="0"/>
              <a:t>Olena</a:t>
            </a:r>
            <a:r>
              <a:rPr lang="cs-CZ" sz="2000" dirty="0" smtClean="0"/>
              <a:t> </a:t>
            </a:r>
            <a:r>
              <a:rPr lang="cs-CZ" sz="2000" dirty="0" err="1" smtClean="0"/>
              <a:t>Dolhova</a:t>
            </a:r>
            <a:r>
              <a:rPr lang="cs-CZ" sz="2000" dirty="0" smtClean="0"/>
              <a:t> z Charkova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347614"/>
            <a:ext cx="244414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Kulturní centrum - soutěže</a:t>
            </a:r>
            <a:endParaRPr lang="cs-CZ" sz="2400" b="1" dirty="0"/>
          </a:p>
        </p:txBody>
      </p:sp>
      <p:pic>
        <p:nvPicPr>
          <p:cNvPr id="7" name="Picture 2" descr="Soutěži Adapterra Awards - hlasováním pomůžeš :o) — El Speed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31590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22000" y="681590"/>
            <a:ext cx="1800000" cy="2700000"/>
          </a:xfrm>
          <a:prstGeom prst="rect">
            <a:avLst/>
          </a:prstGeom>
        </p:spPr>
      </p:pic>
      <p:pic>
        <p:nvPicPr>
          <p:cNvPr id="9" name="Obrázek 8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03798"/>
            <a:ext cx="2700000" cy="1800000"/>
          </a:xfrm>
          <a:prstGeom prst="rect">
            <a:avLst/>
          </a:prstGeom>
        </p:spPr>
      </p:pic>
      <p:pic>
        <p:nvPicPr>
          <p:cNvPr id="10" name="Picture 2" descr="Komunální projekt roku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03798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2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Strom roku</a:t>
            </a:r>
            <a:endParaRPr lang="cs-CZ" sz="2400" b="1" dirty="0"/>
          </a:p>
        </p:txBody>
      </p:sp>
      <p:pic>
        <p:nvPicPr>
          <p:cNvPr id="6" name="Picture 2" descr="Může růst i vedle vás. Právě odstartovaly nominace na Strom roku | Moderní  obec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564" y="1131590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1_Majestatni-dub_055_Foto-Nadace-Partnerstvi,-Borivoj-Hajek-(1)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31590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tane se dub u Šumné stromem roku? Přijďte ho v pondělí podpořit -  e-region.cz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564" y="3022335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www.klasterec.cz/evt_image.php?img=7763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22335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79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Den bezpečnosti</a:t>
            </a:r>
            <a:endParaRPr lang="cs-CZ" sz="2400" b="1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r>
              <a:rPr lang="cs-CZ" sz="2000" b="1" dirty="0" smtClean="0"/>
              <a:t>V sobotu 17.09.2022 od 9 hodin</a:t>
            </a:r>
          </a:p>
          <a:p>
            <a:pPr marL="0" indent="0">
              <a:buNone/>
            </a:pPr>
            <a:r>
              <a:rPr lang="cs-CZ" sz="2000" b="1" dirty="0" smtClean="0"/>
              <a:t>    mezi stadionem a ZŠ Krátká</a:t>
            </a:r>
          </a:p>
          <a:p>
            <a:r>
              <a:rPr lang="cs-CZ" sz="2000" dirty="0" smtClean="0"/>
              <a:t>Trenažer dopravních nehod</a:t>
            </a:r>
          </a:p>
          <a:p>
            <a:r>
              <a:rPr lang="cs-CZ" sz="2000" dirty="0" smtClean="0"/>
              <a:t>Trenažer resuscitace</a:t>
            </a:r>
          </a:p>
          <a:p>
            <a:r>
              <a:rPr lang="cs-CZ" sz="2000" dirty="0" smtClean="0"/>
              <a:t>Ukázka techniky IZS</a:t>
            </a:r>
          </a:p>
          <a:p>
            <a:r>
              <a:rPr lang="cs-CZ" sz="2000" dirty="0" smtClean="0"/>
              <a:t>Aplikace Policejní pátračka</a:t>
            </a:r>
          </a:p>
          <a:p>
            <a:r>
              <a:rPr lang="cs-CZ" sz="2000" dirty="0" smtClean="0"/>
              <a:t>Hasičská pěna pro děti</a:t>
            </a:r>
          </a:p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31590"/>
            <a:ext cx="2698412" cy="381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3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Předání ceny města</a:t>
            </a:r>
            <a:endParaRPr lang="cs-CZ" sz="2400" b="1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r>
              <a:rPr lang="cs-CZ" sz="2000" b="1" dirty="0" smtClean="0"/>
              <a:t>V neděli 18.09.2022 od 10 hodin</a:t>
            </a:r>
          </a:p>
          <a:p>
            <a:r>
              <a:rPr lang="cs-CZ" sz="2000" b="1" dirty="0" smtClean="0"/>
              <a:t>V rámci Výstupu na zámeckou věž – hasičského víceboje TFA</a:t>
            </a:r>
            <a:endParaRPr lang="cs-CZ" sz="2000" dirty="0" smtClean="0"/>
          </a:p>
          <a:p>
            <a:endParaRPr lang="cs-CZ" dirty="0"/>
          </a:p>
        </p:txBody>
      </p:sp>
      <p:pic>
        <p:nvPicPr>
          <p:cNvPr id="5" name="Picture 2" descr="V Klášterci nad Ohří má jednotka novou cisternu na podvozku MAN, dodal ji  Ziegler | POŽÁRY.cz - ohnisko žhavých zpráv | hasiči aktuálně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95" y="2381378"/>
            <a:ext cx="3627452" cy="242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IDEOREPORTÁŽ: Poslední výjezd dobrovolného hasiče Pepu Herouta z Klášterce  nad Ohří dojal k slzám – JV 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33" y="2381198"/>
            <a:ext cx="3178851" cy="24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2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Mgr. 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Obnova komunikace - Rašovice</a:t>
            </a:r>
            <a:endParaRPr lang="cs-CZ" sz="2400" b="1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33911" cy="3394075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66" y="1203598"/>
            <a:ext cx="2419514" cy="160670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66" y="2950676"/>
            <a:ext cx="2419514" cy="136097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83568" y="4659982"/>
            <a:ext cx="748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Metrostav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Infrastructure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a.s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2.908.356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8854"/>
            <a:ext cx="8229600" cy="576064"/>
          </a:xfrm>
        </p:spPr>
        <p:txBody>
          <a:bodyPr>
            <a:noAutofit/>
          </a:bodyPr>
          <a:lstStyle/>
          <a:p>
            <a:r>
              <a:rPr lang="cs-CZ" sz="2400" b="1" dirty="0"/>
              <a:t>Rozbor hospodaření města k </a:t>
            </a:r>
            <a:r>
              <a:rPr lang="cs-CZ" sz="2400" b="1" dirty="0" smtClean="0"/>
              <a:t>31.08.2022 </a:t>
            </a:r>
            <a:endParaRPr lang="cs-CZ" sz="2400" b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051720" y="2139701"/>
            <a:ext cx="5616624" cy="158417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79662"/>
            <a:ext cx="793432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71550"/>
            <a:ext cx="8229600" cy="648073"/>
          </a:xfrm>
        </p:spPr>
        <p:txBody>
          <a:bodyPr>
            <a:noAutofit/>
          </a:bodyPr>
          <a:lstStyle/>
          <a:p>
            <a:r>
              <a:rPr lang="cs-CZ" sz="2400" b="1" dirty="0"/>
              <a:t>Vývoj příjmů ze sdílených daní za období leden až srpen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5437445"/>
              </p:ext>
            </p:extLst>
          </p:nvPr>
        </p:nvGraphicFramePr>
        <p:xfrm>
          <a:off x="457200" y="1851670"/>
          <a:ext cx="8136002" cy="2617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446">
                  <a:extLst>
                    <a:ext uri="{9D8B030D-6E8A-4147-A177-3AD203B41FA5}">
                      <a16:colId xmlns:a16="http://schemas.microsoft.com/office/drawing/2014/main" xmlns="" val="2612305582"/>
                    </a:ext>
                  </a:extLst>
                </a:gridCol>
                <a:gridCol w="1378370">
                  <a:extLst>
                    <a:ext uri="{9D8B030D-6E8A-4147-A177-3AD203B41FA5}">
                      <a16:colId xmlns:a16="http://schemas.microsoft.com/office/drawing/2014/main" xmlns="" val="264178703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166280315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3013392714"/>
                    </a:ext>
                  </a:extLst>
                </a:gridCol>
                <a:gridCol w="1212890">
                  <a:extLst>
                    <a:ext uri="{9D8B030D-6E8A-4147-A177-3AD203B41FA5}">
                      <a16:colId xmlns:a16="http://schemas.microsoft.com/office/drawing/2014/main" xmlns="" val="869729127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Sdílené daně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stav k </a:t>
                      </a:r>
                      <a:b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31.08.2021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stav k </a:t>
                      </a:r>
                      <a:br>
                        <a:rPr lang="cs-CZ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cs-CZ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31.08.2022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rozdíl</a:t>
                      </a:r>
                      <a:b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cs-CZ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2022-2021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rozdíl</a:t>
                      </a:r>
                      <a:b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cs-CZ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2022/2021 </a:t>
                      </a: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(%)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84070747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přidané hodnoty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74.828.925,91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88.999.171,88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14.170.245,97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18,94 %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56216727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fyzických osob vybíraná srážkou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3.884.972,65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4.792.530,32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907.557,67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23,36 %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1753513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fyzických osob placená poplatníky (OSVČ)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882.247,46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2.011.873,00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1.129.625,54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128,04 %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338729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fyzických osob placená plátci (zaměstnanci)</a:t>
                      </a:r>
                      <a:endParaRPr lang="cs-CZ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23.878.614,89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25.422.187,35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1.543.572,46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6,46 %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66505978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právnických osob</a:t>
                      </a:r>
                      <a:endParaRPr lang="cs-CZ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34.290.321,36</a:t>
                      </a:r>
                      <a:endParaRPr lang="cs-CZ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37.939.588,65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3.649.267,29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10,64 %</a:t>
                      </a:r>
                      <a:endParaRPr lang="cs-CZ" sz="11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32086816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Součet</a:t>
                      </a:r>
                      <a:endParaRPr lang="cs-CZ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137.765.082,27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159.165.351,20</a:t>
                      </a:r>
                      <a:endParaRPr lang="cs-CZ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21.400.268,93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15,53 %</a:t>
                      </a:r>
                      <a:endParaRPr lang="cs-CZ" sz="11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764289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70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19256" cy="792088"/>
          </a:xfrm>
        </p:spPr>
        <p:txBody>
          <a:bodyPr>
            <a:noAutofit/>
          </a:bodyPr>
          <a:lstStyle/>
          <a:p>
            <a:r>
              <a:rPr lang="cs-CZ" sz="2400" b="1" dirty="0"/>
              <a:t>Provozní rozpočet v </a:t>
            </a:r>
            <a:r>
              <a:rPr lang="cs-CZ" sz="2400" b="1" dirty="0" smtClean="0"/>
              <a:t>letech</a:t>
            </a:r>
            <a:br>
              <a:rPr lang="cs-CZ" sz="2400" b="1" dirty="0" smtClean="0"/>
            </a:br>
            <a:r>
              <a:rPr lang="cs-CZ" sz="2400" b="1" dirty="0" smtClean="0"/>
              <a:t>2018-2021</a:t>
            </a:r>
            <a:endParaRPr lang="cs-CZ" sz="2400" b="1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/>
          </p:nvPr>
        </p:nvGraphicFramePr>
        <p:xfrm>
          <a:off x="1331640" y="1972379"/>
          <a:ext cx="5558668" cy="2884803"/>
        </p:xfrm>
        <a:graphic>
          <a:graphicData uri="http://schemas.openxmlformats.org/drawingml/2006/table">
            <a:tbl>
              <a:tblPr firstRow="1" firstCol="1" bandRow="1"/>
              <a:tblGrid>
                <a:gridCol w="2156410">
                  <a:extLst>
                    <a:ext uri="{9D8B030D-6E8A-4147-A177-3AD203B41FA5}">
                      <a16:colId xmlns:a16="http://schemas.microsoft.com/office/drawing/2014/main" xmlns="" val="1230789329"/>
                    </a:ext>
                  </a:extLst>
                </a:gridCol>
                <a:gridCol w="850738">
                  <a:extLst>
                    <a:ext uri="{9D8B030D-6E8A-4147-A177-3AD203B41FA5}">
                      <a16:colId xmlns:a16="http://schemas.microsoft.com/office/drawing/2014/main" xmlns="" val="263022544"/>
                    </a:ext>
                  </a:extLst>
                </a:gridCol>
                <a:gridCol w="850044">
                  <a:extLst>
                    <a:ext uri="{9D8B030D-6E8A-4147-A177-3AD203B41FA5}">
                      <a16:colId xmlns:a16="http://schemas.microsoft.com/office/drawing/2014/main" xmlns="" val="1155701637"/>
                    </a:ext>
                  </a:extLst>
                </a:gridCol>
                <a:gridCol w="850738">
                  <a:extLst>
                    <a:ext uri="{9D8B030D-6E8A-4147-A177-3AD203B41FA5}">
                      <a16:colId xmlns:a16="http://schemas.microsoft.com/office/drawing/2014/main" xmlns="" val="4082767489"/>
                    </a:ext>
                  </a:extLst>
                </a:gridCol>
                <a:gridCol w="850738">
                  <a:extLst>
                    <a:ext uri="{9D8B030D-6E8A-4147-A177-3AD203B41FA5}">
                      <a16:colId xmlns:a16="http://schemas.microsoft.com/office/drawing/2014/main" xmlns="" val="3524889898"/>
                    </a:ext>
                  </a:extLst>
                </a:gridCol>
              </a:tblGrid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2019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 2020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2021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7607016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Daňové příjmy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242.287,5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265.542,4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248.809,5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271.972,1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5352274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Nedaňové příjmy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10.782,0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10.195,2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9.332,3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11.874,3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115117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Přijaté dotace neinvestiční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47.833,6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46.751,1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61.349,0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65.771,7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6888625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Provozní příjmy celkem 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300.903,1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322.488,7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319.490,7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349.618,1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8453485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Běžné výdaje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213.592,1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222.145,5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214.086,6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235.133,2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0045168"/>
                  </a:ext>
                </a:extLst>
              </a:tr>
              <a:tr h="367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Provozní výdaje celkem 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213.592,1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222.145,5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214.086,6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235.133,2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6667123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Saldo provozního rozpočtu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87.311,0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100.343,2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105.404,1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114.484,9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9970860"/>
                  </a:ext>
                </a:extLst>
              </a:tr>
              <a:tr h="314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Index provozních úspor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29,02 %</a:t>
                      </a:r>
                      <a:endParaRPr lang="cs-CZ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31,12 %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05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32,99 %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099" marR="380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spcAft>
                          <a:spcPts val="0"/>
                        </a:spcAft>
                      </a:pPr>
                      <a:r>
                        <a:rPr lang="cs-CZ" sz="11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32,75 %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305326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59632" y="1635646"/>
            <a:ext cx="283763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Bilance provozního rozpočtu (v tis. Kč):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</a:t>
            </a:r>
            <a:r>
              <a:rPr lang="cs-CZ" sz="4000" b="1" dirty="0" smtClean="0"/>
              <a:t>majetku</a:t>
            </a:r>
            <a:br>
              <a:rPr lang="cs-CZ" sz="4000" b="1" dirty="0" smtClean="0"/>
            </a:br>
            <a:r>
              <a:rPr lang="cs-CZ" sz="4000" b="1" dirty="0" smtClean="0"/>
              <a:t>a </a:t>
            </a:r>
            <a:r>
              <a:rPr lang="cs-CZ" sz="4000" b="1" dirty="0"/>
              <a:t>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Mgr. </a:t>
            </a: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0426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/>
              <a:t>Nabídka pronájmu mezonetového bytu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dirty="0"/>
              <a:t>Do 17.10.2022 je možnost podat žádost o přidělení bytu a nabídky na výši nájemného. 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Jedná </a:t>
            </a:r>
            <a:r>
              <a:rPr lang="cs-CZ" sz="2000" dirty="0"/>
              <a:t>se o byt č. 15, J. Á. Komenského 462, Klášterec nad Ohří, o velikosti 3+1. 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Možnost </a:t>
            </a:r>
            <a:r>
              <a:rPr lang="cs-CZ" sz="2000" dirty="0"/>
              <a:t>individuálních prohlídek po telefonické </a:t>
            </a:r>
            <a:r>
              <a:rPr lang="cs-CZ" sz="2000" dirty="0" smtClean="0"/>
              <a:t>domluvě na odboru správy majetku a bytového fondu.</a:t>
            </a:r>
          </a:p>
        </p:txBody>
      </p:sp>
    </p:spTree>
    <p:extLst>
      <p:ext uri="{BB962C8B-B14F-4D97-AF65-F5344CB8AC3E}">
        <p14:creationId xmlns:p14="http://schemas.microsoft.com/office/powerpoint/2010/main" val="207600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9995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700" b="1" dirty="0" smtClean="0"/>
              <a:t>Nabídka </a:t>
            </a:r>
            <a:r>
              <a:rPr lang="cs-CZ" sz="2700" b="1" dirty="0"/>
              <a:t>pronájmu mezonetového bytu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29D23E84-B40A-44B8-806B-2A8471B30F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059582"/>
            <a:ext cx="4032448" cy="3600404"/>
          </a:xfrm>
          <a:prstGeom prst="rect">
            <a:avLst/>
          </a:prstGeom>
        </p:spPr>
      </p:pic>
      <p:pic>
        <p:nvPicPr>
          <p:cNvPr id="7" name="Zástupný obsah 6">
            <a:extLst>
              <a:ext uri="{FF2B5EF4-FFF2-40B4-BE49-F238E27FC236}">
                <a16:creationId xmlns:a16="http://schemas.microsoft.com/office/drawing/2014/main" xmlns="" id="{1392E9E0-8AC3-6A1F-34BC-109785B90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562" y="951572"/>
            <a:ext cx="3600404" cy="3816424"/>
          </a:xfrm>
        </p:spPr>
      </p:pic>
    </p:spTree>
    <p:extLst>
      <p:ext uri="{BB962C8B-B14F-4D97-AF65-F5344CB8AC3E}">
        <p14:creationId xmlns:p14="http://schemas.microsoft.com/office/powerpoint/2010/main" val="22289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3075806"/>
            <a:ext cx="41044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1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Byt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o velikosti 3+1 s celkovou výměrou 112,80 m</a:t>
            </a:r>
            <a:r>
              <a:rPr lang="cs-CZ" sz="16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Kauce 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nájemné 6.768 Kč/měsíc + zálohy na služby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487FBFB7-2766-007A-6567-DA5D3F5269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2740" y="-2392"/>
            <a:ext cx="2293500" cy="4104456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Nabídka pronájmu mezonetového bytu</a:t>
            </a:r>
          </a:p>
        </p:txBody>
      </p:sp>
      <p:pic>
        <p:nvPicPr>
          <p:cNvPr id="14" name="Zástupný obsah 13">
            <a:extLst>
              <a:ext uri="{FF2B5EF4-FFF2-40B4-BE49-F238E27FC236}">
                <a16:creationId xmlns:a16="http://schemas.microsoft.com/office/drawing/2014/main" xmlns="" id="{7964E635-5D4A-46D0-47F7-65CE9C5355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9927" y="1200548"/>
            <a:ext cx="3922564" cy="3394075"/>
          </a:xfrm>
        </p:spPr>
      </p:pic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 rot="5400000">
            <a:off x="4584956" y="1263395"/>
            <a:ext cx="4038600" cy="326798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16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36613"/>
            <a:ext cx="8229600" cy="857250"/>
          </a:xfrm>
        </p:spPr>
        <p:txBody>
          <a:bodyPr>
            <a:normAutofit/>
          </a:bodyPr>
          <a:lstStyle/>
          <a:p>
            <a:r>
              <a:rPr lang="cs-CZ" sz="2400" b="1" dirty="0"/>
              <a:t>Nabídka pronájmu mezonetového bytu</a:t>
            </a:r>
          </a:p>
        </p:txBody>
      </p:sp>
      <p:pic>
        <p:nvPicPr>
          <p:cNvPr id="4" name="Zástupný obsah 6">
            <a:extLst>
              <a:ext uri="{FF2B5EF4-FFF2-40B4-BE49-F238E27FC236}">
                <a16:creationId xmlns:a16="http://schemas.microsoft.com/office/drawing/2014/main" xmlns="" id="{2FFEB5B5-932E-1118-5BF6-84FEE4B57A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4193" y="1002841"/>
            <a:ext cx="3607049" cy="3576515"/>
          </a:xfrm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3D7A34A0-C001-DDB3-F200-25C7A5C8D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1574" y="775991"/>
            <a:ext cx="3607048" cy="403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</a:t>
            </a:r>
            <a:r>
              <a:rPr lang="cs-CZ" sz="3200" b="1" dirty="0" err="1"/>
              <a:t>Malastová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Informace z odboru</a:t>
            </a:r>
            <a:endParaRPr lang="cs-CZ" sz="24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89025"/>
            <a:ext cx="6347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Zahájení školního roku v mateřské škole a základních školách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racovní sešity a kufříky na výtvarné potřeby</a:t>
            </a:r>
          </a:p>
          <a:p>
            <a:endParaRPr lang="cs-CZ" sz="2000" dirty="0" smtClean="0"/>
          </a:p>
          <a:p>
            <a:r>
              <a:rPr lang="cs-CZ" sz="2000" dirty="0" smtClean="0"/>
              <a:t>183 předškoláků</a:t>
            </a:r>
          </a:p>
          <a:p>
            <a:r>
              <a:rPr lang="cs-CZ" sz="2000" dirty="0" smtClean="0"/>
              <a:t>158 žáků prvních tříd</a:t>
            </a:r>
          </a:p>
          <a:p>
            <a:r>
              <a:rPr lang="cs-CZ" sz="2000" dirty="0" smtClean="0"/>
              <a:t>13 dětí v přípravné třídě</a:t>
            </a:r>
          </a:p>
          <a:p>
            <a:endParaRPr lang="cs-CZ" sz="2000" dirty="0" smtClean="0"/>
          </a:p>
          <a:p>
            <a:endParaRPr lang="cs-CZ" sz="2000" b="1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369498"/>
            <a:ext cx="1901890" cy="22229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1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Obnova komunikace - </a:t>
            </a:r>
            <a:r>
              <a:rPr lang="cs-CZ" sz="2400" b="1" dirty="0" err="1" smtClean="0"/>
              <a:t>Ohřecká</a:t>
            </a:r>
            <a:r>
              <a:rPr lang="cs-CZ" sz="2400" b="1" dirty="0" smtClean="0"/>
              <a:t> Louka</a:t>
            </a:r>
            <a:endParaRPr lang="cs-CZ" sz="24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9" b="7502"/>
          <a:stretch/>
        </p:blipFill>
        <p:spPr>
          <a:xfrm>
            <a:off x="457199" y="1063227"/>
            <a:ext cx="6040987" cy="3452739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116" y="1063228"/>
            <a:ext cx="2107684" cy="139963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116" y="2582904"/>
            <a:ext cx="2107684" cy="139963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83568" y="4659982"/>
            <a:ext cx="6912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Silnice Topolany a.s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1.849.839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0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Informace z odboru</a:t>
            </a:r>
            <a:endParaRPr lang="cs-CZ" sz="24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89025"/>
            <a:ext cx="6347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Projekt Poznáváme společně </a:t>
            </a:r>
          </a:p>
          <a:p>
            <a:r>
              <a:rPr lang="cs-CZ" sz="2000" dirty="0" smtClean="0"/>
              <a:t>Zahájení 3. září v renesančním </a:t>
            </a:r>
            <a:r>
              <a:rPr lang="cs-CZ" sz="2000" dirty="0"/>
              <a:t>sále </a:t>
            </a:r>
            <a:endParaRPr lang="cs-CZ" sz="2000" dirty="0" smtClean="0"/>
          </a:p>
          <a:p>
            <a:r>
              <a:rPr lang="cs-CZ" sz="2000" dirty="0" smtClean="0"/>
              <a:t>Přihlášeno 64 seniorů, otevřeno 14 kurzů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b="1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899" y="2499742"/>
            <a:ext cx="4122202" cy="18921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128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Informace z odboru</a:t>
            </a:r>
            <a:endParaRPr lang="cs-CZ" sz="20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89025"/>
            <a:ext cx="6347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Pomoc občanům z Ukrajiny:</a:t>
            </a:r>
          </a:p>
          <a:p>
            <a:pPr lvl="1">
              <a:buFontTx/>
              <a:buChar char="-"/>
            </a:pPr>
            <a:r>
              <a:rPr lang="cs-CZ" sz="1800" dirty="0" smtClean="0"/>
              <a:t>Pomoc a poradenství při podání žádosti o humanitární dávku</a:t>
            </a:r>
          </a:p>
          <a:p>
            <a:pPr lvl="1">
              <a:buFontTx/>
              <a:buChar char="-"/>
            </a:pPr>
            <a:r>
              <a:rPr lang="cs-CZ" sz="1800" dirty="0" smtClean="0"/>
              <a:t>Potravinová a věcná pomoc</a:t>
            </a:r>
          </a:p>
          <a:p>
            <a:pPr lvl="1">
              <a:buFontTx/>
              <a:buChar char="-"/>
            </a:pPr>
            <a:r>
              <a:rPr lang="cs-CZ" sz="1800" dirty="0" smtClean="0"/>
              <a:t>Poradenství při umístění dětí do škol</a:t>
            </a:r>
          </a:p>
          <a:p>
            <a:pPr marL="457200" lvl="1" indent="0">
              <a:buNone/>
            </a:pPr>
            <a:endParaRPr lang="cs-CZ" sz="2000" dirty="0"/>
          </a:p>
          <a:p>
            <a:r>
              <a:rPr lang="cs-CZ" sz="1800" dirty="0" smtClean="0"/>
              <a:t>v MŠ 11 dětí, v ZŠ Školní 14 žáků, v ZŠ Petlérská 20 žáků, v ZŠ Krátká 5 žáků a do ZUŠ dochází 4 žáci z Ukrajiny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57156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Základní škola Petlérská</a:t>
            </a:r>
            <a:endParaRPr lang="cs-CZ" sz="24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89025"/>
            <a:ext cx="6347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NPO – Implementace Reformy 3.2.2. – Podpora škol</a:t>
            </a:r>
          </a:p>
          <a:p>
            <a:r>
              <a:rPr lang="cs-CZ" sz="2000" dirty="0" smtClean="0"/>
              <a:t>Výběr MŠMT</a:t>
            </a:r>
          </a:p>
          <a:p>
            <a:r>
              <a:rPr lang="cs-CZ" sz="2000" dirty="0" smtClean="0"/>
              <a:t>Od 1.9.2022 do 31.8.2025 </a:t>
            </a:r>
          </a:p>
          <a:p>
            <a:r>
              <a:rPr lang="cs-CZ" sz="2000" dirty="0" smtClean="0"/>
              <a:t>5 112 000 Kč</a:t>
            </a:r>
          </a:p>
          <a:p>
            <a:r>
              <a:rPr lang="cs-CZ" sz="2000" dirty="0" smtClean="0"/>
              <a:t>Oblast personální, zajištění přímé podpory žáků, sociální pedagog, pedagog volnočasových aktivit, prázdninové doučování, psycholog apod.</a:t>
            </a:r>
          </a:p>
        </p:txBody>
      </p:sp>
    </p:spTree>
    <p:extLst>
      <p:ext uri="{BB962C8B-B14F-4D97-AF65-F5344CB8AC3E}">
        <p14:creationId xmlns:p14="http://schemas.microsoft.com/office/powerpoint/2010/main" val="26286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Základní škola Školní</a:t>
            </a:r>
            <a:endParaRPr lang="cs-CZ" sz="24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57199" y="4189025"/>
            <a:ext cx="6347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000" dirty="0" smtClean="0"/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 smtClean="0"/>
              <a:t>Hodina moderní chemie</a:t>
            </a:r>
          </a:p>
          <a:p>
            <a:r>
              <a:rPr lang="cs-CZ" sz="1800" dirty="0"/>
              <a:t>Dne </a:t>
            </a:r>
            <a:r>
              <a:rPr lang="cs-CZ" sz="1800" dirty="0" smtClean="0"/>
              <a:t>12. září </a:t>
            </a:r>
            <a:r>
              <a:rPr lang="cs-CZ" sz="1800" dirty="0"/>
              <a:t>žáci 8. a 9. tříd zažili ve spolupráci s VŠCHT Praha netradiční hodinu chemie. Tentokrát byla hodina zaměřena na </a:t>
            </a:r>
            <a:r>
              <a:rPr lang="cs-CZ" sz="1800" dirty="0" smtClean="0"/>
              <a:t>Luminiscenci </a:t>
            </a:r>
          </a:p>
          <a:p>
            <a:endParaRPr lang="cs-CZ" sz="1800" dirty="0" smtClean="0"/>
          </a:p>
          <a:p>
            <a:r>
              <a:rPr lang="cs-CZ" sz="2000" dirty="0" smtClean="0"/>
              <a:t>Připravuje </a:t>
            </a:r>
            <a:r>
              <a:rPr lang="cs-CZ" sz="2000" dirty="0"/>
              <a:t>se:</a:t>
            </a:r>
          </a:p>
          <a:p>
            <a:pPr lvl="1"/>
            <a:r>
              <a:rPr lang="cs-CZ" sz="1600" dirty="0"/>
              <a:t>Projektové dny – Šablony III. – I. stupeň</a:t>
            </a:r>
          </a:p>
          <a:p>
            <a:pPr lvl="1"/>
            <a:r>
              <a:rPr lang="cs-CZ" sz="1600" dirty="0"/>
              <a:t>Divadlo Most – </a:t>
            </a:r>
            <a:r>
              <a:rPr lang="cs-CZ" sz="1600" dirty="0" err="1"/>
              <a:t>Charleyova</a:t>
            </a:r>
            <a:r>
              <a:rPr lang="cs-CZ" sz="1600" dirty="0"/>
              <a:t> teta – </a:t>
            </a:r>
            <a:r>
              <a:rPr lang="cs-CZ" sz="1600" dirty="0" smtClean="0"/>
              <a:t>23.9.2022 </a:t>
            </a:r>
            <a:r>
              <a:rPr lang="cs-CZ" sz="1600" dirty="0"/>
              <a:t>– 9. třídy</a:t>
            </a:r>
          </a:p>
          <a:p>
            <a:pPr lvl="1"/>
            <a:r>
              <a:rPr lang="cs-CZ" sz="1600" dirty="0" err="1" smtClean="0"/>
              <a:t>Techmania</a:t>
            </a:r>
            <a:r>
              <a:rPr lang="cs-CZ" sz="1600" dirty="0" smtClean="0"/>
              <a:t> </a:t>
            </a:r>
            <a:r>
              <a:rPr lang="cs-CZ" sz="1600" dirty="0"/>
              <a:t>Science Center Plzeň – 27.9.2022 – IKAP A2 – 9. třídy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11710"/>
            <a:ext cx="1812913" cy="12094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Dětské hřiště v ul. </a:t>
            </a:r>
            <a:r>
              <a:rPr lang="cs-CZ" sz="2400" b="1" dirty="0" smtClean="0"/>
              <a:t>Boženy Němcové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36407"/>
            <a:ext cx="4189186" cy="314189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31590"/>
            <a:ext cx="4221088" cy="3165816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57200" y="4257016"/>
            <a:ext cx="8507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Náklady: 240 000 Kč	Firmy: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Hřiště pod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Květinou, Klášterecká kyselka 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66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Dětské hřiště v Klášterecké Jeseni </a:t>
            </a:r>
            <a:endParaRPr lang="cs-CZ" sz="2400" b="1" dirty="0"/>
          </a:p>
        </p:txBody>
      </p:sp>
      <p:sp>
        <p:nvSpPr>
          <p:cNvPr id="6" name="Obdélník 5"/>
          <p:cNvSpPr/>
          <p:nvPr/>
        </p:nvSpPr>
        <p:spPr>
          <a:xfrm>
            <a:off x="251520" y="4299942"/>
            <a:ext cx="8507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Náklady: 250 000 Kč         Firmy: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Hřiště pod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Květinou, Klášterecká kyselka, Svobodná Jeseň 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3673"/>
            <a:ext cx="3962422" cy="2971817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36" y="1115281"/>
            <a:ext cx="3973611" cy="298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5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Drobné opravy komunikací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8" y="1059462"/>
            <a:ext cx="4254624" cy="3181939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48753"/>
            <a:ext cx="4268944" cy="319264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179512" y="4241401"/>
            <a:ext cx="850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Náklady: 1 300 000 Kč   </a:t>
            </a:r>
          </a:p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Firmy: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Insky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, Klášterecká kyselka,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Marius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Pedersen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, Jaroslav Ježek, Silnice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Topolany aj. 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7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Výměna svítidel VO</a:t>
            </a:r>
            <a:endParaRPr lang="cs-CZ" sz="2400" b="1" dirty="0"/>
          </a:p>
        </p:txBody>
      </p:sp>
      <p:sp>
        <p:nvSpPr>
          <p:cNvPr id="10" name="Obdélník 9"/>
          <p:cNvSpPr/>
          <p:nvPr/>
        </p:nvSpPr>
        <p:spPr>
          <a:xfrm>
            <a:off x="179512" y="4270305"/>
            <a:ext cx="850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Náklady: 1 000 000 Kč (červen – srpen 2022)  </a:t>
            </a:r>
          </a:p>
          <a:p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Firma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Elektronovy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Trade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s.r.o.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65" y="1643561"/>
            <a:ext cx="3394075" cy="191665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3620" y="1659723"/>
            <a:ext cx="3336834" cy="18843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7805" y="1667509"/>
            <a:ext cx="3372609" cy="190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Výstavba chodníku do Útočiště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" b="8670"/>
          <a:stretch/>
        </p:blipFill>
        <p:spPr>
          <a:xfrm>
            <a:off x="457199" y="1063228"/>
            <a:ext cx="5851787" cy="3452738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" r="2900"/>
          <a:stretch/>
        </p:blipFill>
        <p:spPr>
          <a:xfrm>
            <a:off x="6444209" y="1063228"/>
            <a:ext cx="2242592" cy="149467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2715766"/>
            <a:ext cx="2248271" cy="149299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3568" y="4659982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HP STAV – Jan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Perout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2.947.662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1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7145" y="555526"/>
            <a:ext cx="8579296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Obnova komunikace a chodníků – </a:t>
            </a:r>
            <a:r>
              <a:rPr lang="cs-CZ" sz="2400" b="1" dirty="0" smtClean="0"/>
              <a:t>17</a:t>
            </a:r>
            <a:r>
              <a:rPr lang="cs-CZ" sz="2400" b="1" dirty="0" smtClean="0"/>
              <a:t>. listopadu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6" b="6549"/>
          <a:stretch/>
        </p:blipFill>
        <p:spPr>
          <a:xfrm>
            <a:off x="457200" y="1063228"/>
            <a:ext cx="5977388" cy="3452738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349" y="1063228"/>
            <a:ext cx="2380092" cy="15805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338" y="2787774"/>
            <a:ext cx="2362103" cy="156858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3568" y="4659982"/>
            <a:ext cx="72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Silnice Topolany a.s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3.619.592 Kč vč.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1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Rekonstrukce ulice Mírová</a:t>
            </a:r>
            <a:endParaRPr lang="cs-CZ" sz="24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6" b="8671"/>
          <a:stretch/>
        </p:blipFill>
        <p:spPr>
          <a:xfrm>
            <a:off x="457200" y="1063228"/>
            <a:ext cx="5743492" cy="323671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7734"/>
            <a:ext cx="3466728" cy="230212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83568" y="4659982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Lama </a:t>
            </a:r>
            <a:r>
              <a:rPr lang="cs-CZ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Construction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 s.r.o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5.373.472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2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Regenerace ulice Pod Stadionem</a:t>
            </a: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" y="1275606"/>
            <a:ext cx="2268138" cy="150618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897434"/>
            <a:ext cx="2264748" cy="150393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978" y="1279808"/>
            <a:ext cx="2270819" cy="150796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977" y="2897434"/>
            <a:ext cx="2264747" cy="1503934"/>
          </a:xfrm>
          <a:prstGeom prst="rect">
            <a:avLst/>
          </a:prstGeom>
        </p:spPr>
      </p:pic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06" y="1477414"/>
            <a:ext cx="4228987" cy="2808312"/>
          </a:xfrm>
        </p:spPr>
      </p:pic>
      <p:sp>
        <p:nvSpPr>
          <p:cNvPr id="7" name="TextovéPole 6"/>
          <p:cNvSpPr txBox="1"/>
          <p:nvPr/>
        </p:nvSpPr>
        <p:spPr>
          <a:xfrm>
            <a:off x="679710" y="4659982"/>
            <a:ext cx="6412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Silnice Topolany a.s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   Cena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: 25.865.560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9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Regenerace ulice Husova</a:t>
            </a:r>
            <a:endParaRPr lang="cs-CZ" sz="2400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24595"/>
          <a:stretch/>
        </p:blipFill>
        <p:spPr>
          <a:xfrm>
            <a:off x="816590" y="1063228"/>
            <a:ext cx="7510819" cy="3596754"/>
          </a:xfrm>
        </p:spPr>
      </p:pic>
      <p:sp>
        <p:nvSpPr>
          <p:cNvPr id="4" name="TextovéPole 3"/>
          <p:cNvSpPr txBox="1"/>
          <p:nvPr/>
        </p:nvSpPr>
        <p:spPr>
          <a:xfrm>
            <a:off x="683568" y="4659982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400" dirty="0">
                <a:latin typeface="Verdana" panose="020B0604030504040204" pitchFamily="34" charset="0"/>
                <a:ea typeface="Verdana" panose="020B0604030504040204" pitchFamily="34" charset="0"/>
              </a:rPr>
              <a:t>Silnice Topolany a.s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., Cena</a:t>
            </a:r>
            <a:r>
              <a:rPr lang="cs-CZ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: 10.581.860 Kč bez DPH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2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997</Words>
  <Application>Microsoft Office PowerPoint</Application>
  <PresentationFormat>Předvádění na obrazovce (16:9)</PresentationFormat>
  <Paragraphs>219</Paragraphs>
  <Slides>48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53" baseType="lpstr">
      <vt:lpstr>Arial</vt:lpstr>
      <vt:lpstr>Calibri</vt:lpstr>
      <vt:lpstr>Times New Roman</vt:lpstr>
      <vt:lpstr>Verdana</vt:lpstr>
      <vt:lpstr>Motiv systému Office</vt:lpstr>
      <vt:lpstr>Odbor výstavby a rozvoje města  Mgr. Vojtěch Marvan radní pro investice </vt:lpstr>
      <vt:lpstr>Výměna oplocení parkoviště v ul. Dlouhá</vt:lpstr>
      <vt:lpstr>Obnova komunikace - Rašovice</vt:lpstr>
      <vt:lpstr>Obnova komunikace - Ohřecká Louka</vt:lpstr>
      <vt:lpstr>Výstavba chodníku do Útočiště</vt:lpstr>
      <vt:lpstr>Obnova komunikace a chodníků – 17. listopadu</vt:lpstr>
      <vt:lpstr>Rekonstrukce ulice Mírová</vt:lpstr>
      <vt:lpstr>Regenerace ulice Pod Stadionem</vt:lpstr>
      <vt:lpstr>Regenerace ulice Husova</vt:lpstr>
      <vt:lpstr>Obnova komunikace – ul. Školní</vt:lpstr>
      <vt:lpstr>Obnova komunikace – ul. Nádražní</vt:lpstr>
      <vt:lpstr>Zelený chodník za kulturním centrem</vt:lpstr>
      <vt:lpstr>Sportovní povrch v MŠ Lípová</vt:lpstr>
      <vt:lpstr>Modernizace multifunkčního hřiště u ZŠ Školní</vt:lpstr>
      <vt:lpstr>Sportovní hřiště v Klášterecké Jeseni</vt:lpstr>
      <vt:lpstr>Rekonstrukce hlavního vstupu do haly ZS</vt:lpstr>
      <vt:lpstr>Obnova jižní fasády zámku</vt:lpstr>
      <vt:lpstr>Rekonstrukce bytového domu Nádražní 165</vt:lpstr>
      <vt:lpstr>STUDIE regenerace území 17. listopadu</vt:lpstr>
      <vt:lpstr>Odbor komunikace a cestovního ruchu  Mgr. Vojtěch Marvan radní pro komunikaci a cestovní ruch</vt:lpstr>
      <vt:lpstr>Nová publikace</vt:lpstr>
      <vt:lpstr>ITEP v Plzni</vt:lpstr>
      <vt:lpstr>Tisková konference</vt:lpstr>
      <vt:lpstr>Galerie Kryt</vt:lpstr>
      <vt:lpstr>Kulturní centrum - soutěže</vt:lpstr>
      <vt:lpstr>Strom roku</vt:lpstr>
      <vt:lpstr>Den bezpečnosti</vt:lpstr>
      <vt:lpstr>Předání ceny města</vt:lpstr>
      <vt:lpstr>Odbor finanční  Mgr. Pavla Zemančíková radní pro ekonomiku </vt:lpstr>
      <vt:lpstr>Rozbor hospodaření města k 31.08.2022 </vt:lpstr>
      <vt:lpstr>Vývoj příjmů ze sdílených daní za období leden až srpen</vt:lpstr>
      <vt:lpstr>Provozní rozpočet v letech 2018-2021</vt:lpstr>
      <vt:lpstr>Odbor správy majetku a bytového fondu  Mgr. Pavla Zemančíková radní pro správu majetku</vt:lpstr>
      <vt:lpstr>Nabídka pronájmu mezonetového bytu</vt:lpstr>
      <vt:lpstr> Nabídka pronájmu mezonetového bytu</vt:lpstr>
      <vt:lpstr>Nabídka pronájmu mezonetového bytu</vt:lpstr>
      <vt:lpstr>Nabídka pronájmu mezonetového bytu</vt:lpstr>
      <vt:lpstr>Odbor sociálních věcí, školství a sportu  PhDr. Jiřina Malastová radní pro školství</vt:lpstr>
      <vt:lpstr>Informace z odboru</vt:lpstr>
      <vt:lpstr>Informace z odboru</vt:lpstr>
      <vt:lpstr>Informace z odboru</vt:lpstr>
      <vt:lpstr>Základní škola Petlérská</vt:lpstr>
      <vt:lpstr>Základní škola Školní</vt:lpstr>
      <vt:lpstr>Odbor místního hospodářství,  dopravy a životního prostředí  Ing. Jiří Jaroš radní pro místní hospodářství</vt:lpstr>
      <vt:lpstr>Dětské hřiště v ul. Boženy Němcové</vt:lpstr>
      <vt:lpstr>Dětské hřiště v Klášterecké Jeseni </vt:lpstr>
      <vt:lpstr>Drobné opravy komunikací</vt:lpstr>
      <vt:lpstr>Výměna svítidel VO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78</cp:revision>
  <cp:lastPrinted>2022-06-21T08:13:44Z</cp:lastPrinted>
  <dcterms:created xsi:type="dcterms:W3CDTF">2018-10-31T08:36:17Z</dcterms:created>
  <dcterms:modified xsi:type="dcterms:W3CDTF">2022-09-14T07:25:54Z</dcterms:modified>
</cp:coreProperties>
</file>