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48" r:id="rId2"/>
  </p:sldMasterIdLst>
  <p:notesMasterIdLst>
    <p:notesMasterId r:id="rId39"/>
  </p:notesMasterIdLst>
  <p:handoutMasterIdLst>
    <p:handoutMasterId r:id="rId40"/>
  </p:handoutMasterIdLst>
  <p:sldIdLst>
    <p:sldId id="260" r:id="rId3"/>
    <p:sldId id="387" r:id="rId4"/>
    <p:sldId id="400" r:id="rId5"/>
    <p:sldId id="402" r:id="rId6"/>
    <p:sldId id="405" r:id="rId7"/>
    <p:sldId id="407" r:id="rId8"/>
    <p:sldId id="391" r:id="rId9"/>
    <p:sldId id="408" r:id="rId10"/>
    <p:sldId id="409" r:id="rId11"/>
    <p:sldId id="401" r:id="rId12"/>
    <p:sldId id="397" r:id="rId13"/>
    <p:sldId id="398" r:id="rId14"/>
    <p:sldId id="395" r:id="rId15"/>
    <p:sldId id="396" r:id="rId16"/>
    <p:sldId id="410" r:id="rId17"/>
    <p:sldId id="411" r:id="rId18"/>
    <p:sldId id="412" r:id="rId19"/>
    <p:sldId id="386" r:id="rId20"/>
    <p:sldId id="406" r:id="rId21"/>
    <p:sldId id="273" r:id="rId22"/>
    <p:sldId id="274" r:id="rId23"/>
    <p:sldId id="275" r:id="rId24"/>
    <p:sldId id="372" r:id="rId25"/>
    <p:sldId id="403" r:id="rId26"/>
    <p:sldId id="356" r:id="rId27"/>
    <p:sldId id="293" r:id="rId28"/>
    <p:sldId id="368" r:id="rId29"/>
    <p:sldId id="303" r:id="rId30"/>
    <p:sldId id="369" r:id="rId31"/>
    <p:sldId id="370" r:id="rId32"/>
    <p:sldId id="371" r:id="rId33"/>
    <p:sldId id="313" r:id="rId34"/>
    <p:sldId id="332" r:id="rId35"/>
    <p:sldId id="333" r:id="rId36"/>
    <p:sldId id="334" r:id="rId37"/>
    <p:sldId id="404" r:id="rId38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60"/>
            <p14:sldId id="387"/>
            <p14:sldId id="400"/>
            <p14:sldId id="402"/>
            <p14:sldId id="405"/>
            <p14:sldId id="407"/>
            <p14:sldId id="391"/>
            <p14:sldId id="408"/>
            <p14:sldId id="409"/>
            <p14:sldId id="401"/>
            <p14:sldId id="397"/>
            <p14:sldId id="398"/>
            <p14:sldId id="395"/>
            <p14:sldId id="396"/>
            <p14:sldId id="410"/>
            <p14:sldId id="411"/>
            <p14:sldId id="412"/>
            <p14:sldId id="386"/>
            <p14:sldId id="406"/>
            <p14:sldId id="273"/>
            <p14:sldId id="274"/>
            <p14:sldId id="275"/>
            <p14:sldId id="372"/>
            <p14:sldId id="403"/>
            <p14:sldId id="356"/>
            <p14:sldId id="293"/>
            <p14:sldId id="368"/>
            <p14:sldId id="303"/>
            <p14:sldId id="369"/>
            <p14:sldId id="370"/>
            <p14:sldId id="371"/>
            <p14:sldId id="313"/>
            <p14:sldId id="332"/>
            <p14:sldId id="333"/>
            <p14:sldId id="334"/>
            <p14:sldId id="40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15A"/>
    <a:srgbClr val="0055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6261" autoAdjust="0"/>
  </p:normalViewPr>
  <p:slideViewPr>
    <p:cSldViewPr snapToGrid="0">
      <p:cViewPr varScale="1">
        <p:scale>
          <a:sx n="144" d="100"/>
          <a:sy n="144" d="100"/>
        </p:scale>
        <p:origin x="261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>
                <a:latin typeface="Verdana" panose="020B0604030504040204" pitchFamily="34" charset="0"/>
              </a:rPr>
              <a:t>18.06.2026</a:t>
            </a:fld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>
                <a:latin typeface="Verdana" panose="020B0604030504040204" pitchFamily="34" charset="0"/>
              </a:rPr>
              <a:t>‹#›</a:t>
            </a:fld>
            <a:endParaRPr lang="cs-CZ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84A2E166-AF91-4A2F-9351-1D0B31BEC70C}" type="datetimeFigureOut">
              <a:rPr lang="cs-CZ" smtClean="0"/>
              <a:pPr/>
              <a:t>18.06.2026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38B3A3D8-E44F-4594-AFB7-B23F203CCB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3A2E2-1ED9-AE0D-7EB8-9FED5C8F7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CAC0F48-92B7-04B4-F620-2D31B6ADD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C259D82-E6F2-3506-A484-2EE810E66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874403-EEB9-02AD-4D70-A411372EA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01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3A050-45DF-EF8D-4544-61FA1FF5E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A181882-D627-4982-4E4A-281F8B43D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547A2D5-9224-3BC6-8369-C908B12487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1D7B58-4CAB-6233-D5AE-3E0F463854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71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54F75-6901-25AA-66F9-89444BEC9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2322324-DA31-B6C3-E218-50CEF5B545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5C9BC35-3863-D66B-4091-7713B3746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A3AA1FD-8AED-F447-5AA2-170E1D6CA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312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5833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81331-94AB-2BF2-76A8-130116F36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3ED38AF-006C-1BCB-73BC-99ABC4D9AB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3F1B14E-C123-0A8D-6273-7897EB45D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606EBA-CB53-6361-1E3D-827F2461E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2517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B02B1F9-DD89-31D7-C411-24B0D6543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500" y="342000"/>
            <a:ext cx="5183188" cy="792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Nadpis</a:t>
            </a:r>
            <a:endParaRPr lang="cs-CZ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B92AF3F-CCF9-BE54-01C7-6BC4C5E006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2500" y="9576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maximálně</a:t>
            </a:r>
            <a:endParaRPr lang="cs-CZ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B19E1DA-3134-5FF3-FEC9-2EAA0A11FE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00" y="1572224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pět</a:t>
            </a:r>
            <a:endParaRPr lang="cs-CZ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2D1D9-D209-EED3-4B95-F58A8E9FE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2500" y="21888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cs-CZ" dirty="0"/>
              <a:t>řádků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414D66E-20D8-0116-8AB1-B07FFC937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500" y="28044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textu</a:t>
            </a:r>
            <a:endParaRPr lang="cs-CZ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F58FDC9-E2AB-C592-EFBF-77F90A579F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500" y="4076844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latin typeface="+mn-lt"/>
              </a:defRPr>
            </a:lvl1pPr>
          </a:lstStyle>
          <a:p>
            <a:pPr lvl="0"/>
            <a:r>
              <a:rPr lang="en-GB" dirty="0" err="1"/>
              <a:t>Jméno</a:t>
            </a:r>
            <a:r>
              <a:rPr lang="en-GB" dirty="0"/>
              <a:t> a </a:t>
            </a:r>
            <a:r>
              <a:rPr lang="en-GB" dirty="0" err="1"/>
              <a:t>příjmení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D9E0C3-8BA4-C6BA-BB77-2A7963B0A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500" y="4392071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>
                <a:latin typeface="+mn-lt"/>
              </a:defRPr>
            </a:lvl1pPr>
          </a:lstStyle>
          <a:p>
            <a:pPr lvl="0"/>
            <a:r>
              <a:rPr lang="en-GB" dirty="0" err="1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333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43560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5413374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D141978-DB7A-D59A-3DB9-BF0E348D86E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198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9C4F3EAF-B5B1-3999-BE16-6092B3DF475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683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E03B817D-A0A9-94B8-7CBC-79BA010BC43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263582" y="2679700"/>
            <a:ext cx="2640331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2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719" userDrawn="1">
          <p15:clr>
            <a:srgbClr val="FBAE40"/>
          </p15:clr>
        </p15:guide>
        <p15:guide id="5" pos="3855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  <p15:guide id="7" pos="2041" userDrawn="1">
          <p15:clr>
            <a:srgbClr val="FBAE40"/>
          </p15:clr>
        </p15:guide>
        <p15:guide id="8" pos="1905" userDrawn="1">
          <p15:clr>
            <a:srgbClr val="FBAE40"/>
          </p15:clr>
        </p15:guide>
        <p15:guide id="9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– Text odrážky – Foto 1 – Popi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59225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A3582E2E-36DD-3661-7457-E70406610DC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328217"/>
            <a:ext cx="3959539" cy="2532583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000" indent="-3420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84300"/>
            <a:ext cx="3024187" cy="327501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4" y="3962400"/>
            <a:ext cx="3245994" cy="73599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</p:spTree>
    <p:extLst>
      <p:ext uri="{BB962C8B-B14F-4D97-AF65-F5344CB8AC3E}">
        <p14:creationId xmlns:p14="http://schemas.microsoft.com/office/powerpoint/2010/main" val="369961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72">
          <p15:clr>
            <a:srgbClr val="FBAE40"/>
          </p15:clr>
        </p15:guide>
        <p15:guide id="5" pos="2789">
          <p15:clr>
            <a:srgbClr val="FBAE40"/>
          </p15:clr>
        </p15:guide>
        <p15:guide id="6" pos="297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1034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79950" y="2103438"/>
            <a:ext cx="3995739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4FFE75-5864-630F-AE65-493FD692A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5" userDrawn="1">
          <p15:clr>
            <a:srgbClr val="FBAE40"/>
          </p15:clr>
        </p15:guide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8400" y="1311275"/>
            <a:ext cx="4967288" cy="2628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34DB6-E929-D419-D302-7A5F8AFA8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06B1D1-40D1-536E-6C7D-3CC45B0E98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8400" y="4080511"/>
            <a:ext cx="4967288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6" orient="horz" pos="2482" userDrawn="1">
          <p15:clr>
            <a:srgbClr val="FBAE40"/>
          </p15:clr>
        </p15:guide>
        <p15:guide id="7" pos="2200" userDrawn="1">
          <p15:clr>
            <a:srgbClr val="FBAE40"/>
          </p15:clr>
        </p15:guide>
        <p15:guide id="8" pos="233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D9CFCF6-ECEA-BBBE-415F-857903E7B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58875-2961-E5D0-FC7B-ADF83A4122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8D315A-DC20-FCBF-2F55-4FAB92A0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  <p15:guide id="4" orient="horz" pos="84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11275"/>
            <a:ext cx="5003801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D6DF5-E3B3-48C0-2F3A-32C49A07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7" pos="23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11276"/>
            <a:ext cx="3024187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2" y="4488156"/>
            <a:ext cx="3995737" cy="2159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51EB6B4-13A5-4185-5B18-A42450358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B6B804D-7907-DFF8-DC41-96FC18CD8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250314"/>
            <a:ext cx="3995737" cy="3050223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pos="2948" userDrawn="1">
          <p15:clr>
            <a:srgbClr val="FBAE40"/>
          </p15:clr>
        </p15:guide>
        <p15:guide id="7" orient="horz" pos="282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03438"/>
            <a:ext cx="8207375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DE5BC3-0A57-8FE5-B70B-7ECFBE4E2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201845-CFD7-61FC-F149-96BB48B2BF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31B4DB1-3C2E-DFEE-05C6-934CD9DC5B4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9F746D9-BB6C-DEB0-84EF-B7D84D606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4BF6F1-063A-12D2-149B-96F455A7AB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6DE297-6668-8CDE-706B-DF26C425C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445B135-9C4A-7260-60F1-4FD85DD1D1F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679950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679700"/>
            <a:ext cx="3995736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79951" y="2679700"/>
            <a:ext cx="3995738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8186102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4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kern="1200">
          <a:solidFill>
            <a:schemeClr val="bg1"/>
          </a:solidFill>
          <a:latin typeface="Kyselka Headline Hedline" pitchFamily="2" charset="77"/>
          <a:ea typeface="+mj-ea"/>
          <a:cs typeface="+mj-cs"/>
        </a:defRPr>
      </a:lvl1pPr>
    </p:titleStyle>
    <p:bodyStyle>
      <a:lvl1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1" i="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352425" indent="-342900" algn="l" defTabSz="59715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System Font Regular"/>
        <a:buChar char="—"/>
        <a:tabLst/>
        <a:defRPr lang="cs-CZ" sz="2400" b="0" i="0" kern="1200" dirty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00" userDrawn="1">
          <p15:clr>
            <a:srgbClr val="F26B43"/>
          </p15:clr>
        </p15:guide>
        <p15:guide id="2" orient="horz" pos="30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2935" userDrawn="1">
          <p15:clr>
            <a:srgbClr val="F26B43"/>
          </p15:clr>
        </p15:guide>
        <p15:guide id="5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59" r:id="rId5"/>
    <p:sldLayoutId id="2147483652" r:id="rId6"/>
    <p:sldLayoutId id="2147483661" r:id="rId7"/>
    <p:sldLayoutId id="2147483662" r:id="rId8"/>
    <p:sldLayoutId id="2147483667" r:id="rId9"/>
    <p:sldLayoutId id="2147483672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5100" kern="1200">
          <a:solidFill>
            <a:schemeClr val="bg1"/>
          </a:solidFill>
          <a:latin typeface="Kyselka Headline Hedline" pitchFamily="2" charset="77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0" i="0" kern="1200">
          <a:solidFill>
            <a:srgbClr val="E6215A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4B"/>
        </a:buClr>
        <a:buFont typeface="System Font Regular"/>
        <a:buChar char="—"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0" i="0" kern="120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65">
          <p15:clr>
            <a:srgbClr val="F26B43"/>
          </p15:clr>
        </p15:guide>
        <p15:guide id="4" orient="horz" pos="305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výstavby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rozvoje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města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investice</a:t>
            </a:r>
          </a:p>
        </p:txBody>
      </p:sp>
    </p:spTree>
    <p:extLst>
      <p:ext uri="{BB962C8B-B14F-4D97-AF65-F5344CB8AC3E}">
        <p14:creationId xmlns:p14="http://schemas.microsoft.com/office/powerpoint/2010/main" val="3874673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D8D24-71CB-8820-2FE0-65BDDB809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5FFE2D-BCB8-DA05-C950-109FB6061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FVE Klášterec nad Ohří I. etapa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979B9A-1FDD-954B-DFF0-C0484622B6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 err="1"/>
              <a:t>Skypartners</a:t>
            </a:r>
            <a:r>
              <a:rPr lang="cs-CZ" dirty="0"/>
              <a:t> s.r.o.</a:t>
            </a:r>
          </a:p>
          <a:p>
            <a:r>
              <a:rPr lang="cs-CZ" dirty="0"/>
              <a:t>24.931.389 Kč vč. DPH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2CBEC56-5AA5-08F8-7238-D85C5E55C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52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02018-15D7-2E4E-831E-7B9160911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3818E8-DD8C-2D74-36F4-BA8F9BF27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Rekonstrukce Weberova domu, pece a okolí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B7A7BF-28A2-1144-8AAC-F21878A708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BAU-STAV a.s.</a:t>
            </a:r>
          </a:p>
          <a:p>
            <a:r>
              <a:rPr lang="cs-CZ" dirty="0"/>
              <a:t>58.964.454 Kč vč. DPH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B5FB37A-4942-B7ED-F734-09C1ED3C5B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62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DD52F-E164-0A09-2AFB-40421E02C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7A3FF3-840D-F1A8-1F0A-50AF1CD61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Zázemí sportovců „TRIBUNA“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584C3D-CBD2-363B-5AE2-8353B9F67C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098988"/>
            <a:ext cx="3418487" cy="578802"/>
          </a:xfrm>
        </p:spPr>
        <p:txBody>
          <a:bodyPr/>
          <a:lstStyle/>
          <a:p>
            <a:r>
              <a:rPr lang="cs-CZ" dirty="0"/>
              <a:t>NEPRO stavební a.s.</a:t>
            </a:r>
          </a:p>
          <a:p>
            <a:r>
              <a:rPr lang="cs-CZ" dirty="0"/>
              <a:t>199.865.350 Kč vč. DPH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DEF436-6802-E22D-E6B3-E0D81C34B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4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72E29-C1CE-93E8-25C9-76A38927F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7456BE-CB93-3436-0EB1-4EDF04CB0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Modernizace učeben ZŠ Školní a </a:t>
            </a:r>
            <a:r>
              <a:rPr lang="cs-CZ" dirty="0" err="1"/>
              <a:t>Petlérská</a:t>
            </a: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018FE0-6EA8-A791-12C6-9294140C69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4306111" cy="1804756"/>
          </a:xfrm>
        </p:spPr>
        <p:txBody>
          <a:bodyPr/>
          <a:lstStyle/>
          <a:p>
            <a:r>
              <a:rPr lang="cs-CZ" dirty="0"/>
              <a:t>Celkem: </a:t>
            </a:r>
          </a:p>
          <a:p>
            <a:r>
              <a:rPr lang="cs-CZ" dirty="0"/>
              <a:t>25.997.159 Kč vč. DPH</a:t>
            </a:r>
          </a:p>
          <a:p>
            <a:endParaRPr lang="cs-CZ" dirty="0"/>
          </a:p>
          <a:p>
            <a:r>
              <a:rPr lang="cs-CZ" dirty="0"/>
              <a:t>Dotace: </a:t>
            </a:r>
          </a:p>
          <a:p>
            <a:r>
              <a:rPr lang="cs-CZ" dirty="0"/>
              <a:t>22.097.585 Kč</a:t>
            </a:r>
          </a:p>
          <a:p>
            <a:endParaRPr lang="cs-CZ" dirty="0"/>
          </a:p>
          <a:p>
            <a:r>
              <a:rPr lang="cs-CZ" dirty="0"/>
              <a:t>Vlastní podíl: </a:t>
            </a:r>
          </a:p>
          <a:p>
            <a:r>
              <a:rPr lang="cs-CZ" dirty="0"/>
              <a:t>3.899.573 Kč</a:t>
            </a:r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7F07528-F695-0FD2-B6BD-C5DFACB99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90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FC51C-DA16-9E58-BE5D-69BBFEDBF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61D498-651C-32DC-9F53-7B2F073E8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Konektivita ZŠ Krátká, Školní, </a:t>
            </a:r>
            <a:r>
              <a:rPr lang="cs-CZ" dirty="0" err="1"/>
              <a:t>Petlérská</a:t>
            </a:r>
            <a:r>
              <a:rPr lang="cs-CZ" dirty="0"/>
              <a:t> a Havlíčkova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6CFBD6-0ED4-529D-C8C5-0733E22FB8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4306111" cy="1804756"/>
          </a:xfrm>
        </p:spPr>
        <p:txBody>
          <a:bodyPr/>
          <a:lstStyle/>
          <a:p>
            <a:endParaRPr lang="cs-CZ" sz="1400" dirty="0"/>
          </a:p>
          <a:p>
            <a:r>
              <a:rPr lang="cs-CZ" dirty="0"/>
              <a:t>Celkem: </a:t>
            </a:r>
          </a:p>
          <a:p>
            <a:r>
              <a:rPr lang="cs-CZ" dirty="0"/>
              <a:t>43.216.755 Kč vč. DPH</a:t>
            </a:r>
          </a:p>
          <a:p>
            <a:endParaRPr lang="cs-CZ" dirty="0"/>
          </a:p>
          <a:p>
            <a:r>
              <a:rPr lang="cs-CZ" dirty="0"/>
              <a:t>Dotace: </a:t>
            </a:r>
          </a:p>
          <a:p>
            <a:r>
              <a:rPr lang="cs-CZ" dirty="0"/>
              <a:t>36.734.242 Kč</a:t>
            </a:r>
          </a:p>
          <a:p>
            <a:endParaRPr lang="cs-CZ" dirty="0"/>
          </a:p>
          <a:p>
            <a:r>
              <a:rPr lang="cs-CZ" dirty="0"/>
              <a:t>Vlastní podíl: </a:t>
            </a:r>
          </a:p>
          <a:p>
            <a:r>
              <a:rPr lang="cs-CZ" dirty="0"/>
              <a:t>6.482.513 Kč</a:t>
            </a:r>
          </a:p>
          <a:p>
            <a:endParaRPr lang="cs-CZ" dirty="0"/>
          </a:p>
        </p:txBody>
      </p:sp>
      <p:pic>
        <p:nvPicPr>
          <p:cNvPr id="4" name="Obrázek 3" descr="Obsah obrázku text, snímek obrazovky, diagram, design&#10;&#10;Obsah generovaný pomocí AI může být nesprávný.">
            <a:extLst>
              <a:ext uri="{FF2B5EF4-FFF2-40B4-BE49-F238E27FC236}">
                <a16:creationId xmlns:a16="http://schemas.microsoft.com/office/drawing/2014/main" id="{DD2542EA-4664-BD47-0CF3-A576FE8A0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192" y="1098988"/>
            <a:ext cx="504349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4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163A7-4D1C-0EA5-7B52-374FEDAB2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53226F-6D80-858F-F9D4-ECDF69C9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CYKLOSTEZKA </a:t>
            </a:r>
            <a:r>
              <a:rPr lang="cs-CZ" dirty="0" err="1"/>
              <a:t>Podmileský</a:t>
            </a:r>
            <a:r>
              <a:rPr lang="cs-CZ" dirty="0"/>
              <a:t> potok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7E8EC0-4100-B629-D611-8296BA4579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Předpokládaná hodnota zakázky:</a:t>
            </a:r>
          </a:p>
          <a:p>
            <a:r>
              <a:rPr lang="cs-CZ" dirty="0"/>
              <a:t>13.159.138 Kč vč. DPH</a:t>
            </a:r>
          </a:p>
          <a:p>
            <a:endParaRPr lang="cs-CZ" dirty="0"/>
          </a:p>
          <a:p>
            <a:r>
              <a:rPr lang="cs-CZ" dirty="0"/>
              <a:t>Dotace:</a:t>
            </a:r>
          </a:p>
          <a:p>
            <a:r>
              <a:rPr lang="cs-CZ" dirty="0"/>
              <a:t>4.998.797 Kč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DA0098D-590E-266F-807F-6A9304E23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864" y="1098988"/>
            <a:ext cx="445212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7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9727E-6061-67E7-3389-0616E8055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A0EBDB-3C27-A5AA-6D77-9AA68471B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Chodníky podél komunikací I., II. a III. tříd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74477-C522-33E5-E9F4-F2EB0C8C45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Předpokládaná hodnota zakázky:</a:t>
            </a:r>
          </a:p>
          <a:p>
            <a:r>
              <a:rPr lang="cs-CZ" dirty="0"/>
              <a:t>10.626.380 Kč vč. DPH</a:t>
            </a:r>
          </a:p>
          <a:p>
            <a:endParaRPr lang="cs-CZ" dirty="0"/>
          </a:p>
          <a:p>
            <a:r>
              <a:rPr lang="cs-CZ" dirty="0"/>
              <a:t>Dotace:</a:t>
            </a:r>
          </a:p>
          <a:p>
            <a:r>
              <a:rPr lang="cs-CZ" dirty="0"/>
              <a:t>5.291.993 Kč</a:t>
            </a:r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FFF7B08-B0D7-29DD-EDC7-8472252DC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4808" y="1098988"/>
            <a:ext cx="470087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05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3D00C-F46E-C528-BAE5-15660DA2A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97D4CAB-0761-113D-066B-21CE96ECC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PARKOVIŠTĚ ul. Školní 511 - 516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D43942-4C56-69F5-CA4C-B412603E44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HP STAV–Jan </a:t>
            </a:r>
            <a:r>
              <a:rPr lang="cs-CZ" dirty="0" err="1"/>
              <a:t>Perout</a:t>
            </a:r>
            <a:r>
              <a:rPr lang="cs-CZ" dirty="0"/>
              <a:t> s.r.o.</a:t>
            </a:r>
          </a:p>
          <a:p>
            <a:r>
              <a:rPr lang="cs-CZ" dirty="0"/>
              <a:t>4.797.993 Kč vč. DPH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0D5EB84-BDEE-57ED-13C0-FD31736F7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58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DA6D6-7C78-F514-F9D4-333A1A9D6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018DB1-196A-5AF4-0EFD-BC00E1B2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Zdravotní středisko Sadová - VÝTAH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09DB46-73A2-FE85-5856-7D4A5D376A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VÝTAHY VANĚRKA s.r.o.</a:t>
            </a:r>
          </a:p>
          <a:p>
            <a:r>
              <a:rPr lang="cs-CZ" dirty="0"/>
              <a:t>2.298.781 Kč vč. DPH</a:t>
            </a:r>
          </a:p>
        </p:txBody>
      </p:sp>
      <p:pic>
        <p:nvPicPr>
          <p:cNvPr id="4" name="Obrázek 3" descr="Obsah obrázku skica, diagram, Obdélník, Technický výkres&#10;&#10;Obsah generovaný pomocí AI může být nesprávný.">
            <a:extLst>
              <a:ext uri="{FF2B5EF4-FFF2-40B4-BE49-F238E27FC236}">
                <a16:creationId xmlns:a16="http://schemas.microsoft.com/office/drawing/2014/main" id="{1903F4C6-BD01-805D-38B7-D1C0D57C38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5" t="7498" r="8854" b="18043"/>
          <a:stretch>
            <a:fillRect/>
          </a:stretch>
        </p:blipFill>
        <p:spPr>
          <a:xfrm>
            <a:off x="3915402" y="1098988"/>
            <a:ext cx="4760285" cy="292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21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D61D-241D-7F52-1A0D-024649608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733147F-ABE8-1D3A-452E-78F3F7ADB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Socha „RODINA“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103E21-E084-3F62-5AB1-AF0A1305FA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Jitka Kůsová</a:t>
            </a:r>
          </a:p>
          <a:p>
            <a:r>
              <a:rPr lang="cs-CZ" dirty="0"/>
              <a:t>550.000 Kč</a:t>
            </a:r>
          </a:p>
        </p:txBody>
      </p:sp>
      <p:pic>
        <p:nvPicPr>
          <p:cNvPr id="8" name="Obrázek 7" descr="Obsah obrázku venku, strom, socha, umění&#10;&#10;Obsah generovaný pomocí AI může být nesprávný.">
            <a:extLst>
              <a:ext uri="{FF2B5EF4-FFF2-40B4-BE49-F238E27FC236}">
                <a16:creationId xmlns:a16="http://schemas.microsoft.com/office/drawing/2014/main" id="{B16F2276-08C8-2507-C4C1-F0D4FEC2E5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972" y="2349181"/>
            <a:ext cx="2719235" cy="203942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8EF4C3F-5C33-5927-BAFE-B7CB18FDFF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8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A4B60-02F9-2F1C-CDA1-C4232FCF3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CEE6D7-B462-BC89-4826-4D0AB313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Nový štět u Letního kina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EC0684-8AA7-46F8-3F76-3AB0378E55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PETROM STAVBY a.s.</a:t>
            </a:r>
          </a:p>
          <a:p>
            <a:r>
              <a:rPr lang="cs-CZ" dirty="0"/>
              <a:t>209.488 Kč vč. DPH</a:t>
            </a:r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149E435-C9F4-0FEF-C49A-06B3634282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47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cestovního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ruchu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komunikaci a cestovní ruch</a:t>
            </a:r>
          </a:p>
        </p:txBody>
      </p:sp>
    </p:spTree>
    <p:extLst>
      <p:ext uri="{BB962C8B-B14F-4D97-AF65-F5344CB8AC3E}">
        <p14:creationId xmlns:p14="http://schemas.microsoft.com/office/powerpoint/2010/main" val="641276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Miniveletrh</a:t>
            </a:r>
            <a:br>
              <a:rPr lang="cs-CZ" dirty="0"/>
            </a:br>
            <a:r>
              <a:rPr lang="cs-CZ" dirty="0"/>
              <a:t>v Mostě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Propagace města společně s Kadaní</a:t>
            </a:r>
          </a:p>
          <a:p>
            <a:r>
              <a:rPr lang="cs-CZ" dirty="0"/>
              <a:t>Každoroční venkovní veletrh</a:t>
            </a:r>
          </a:p>
        </p:txBody>
      </p:sp>
      <p:pic>
        <p:nvPicPr>
          <p:cNvPr id="9" name="Zástupný obsah 8" descr="Obsah obrázku oblečení, osoba, žena, venku&#10;&#10;Obsah generovaný pomocí AI může být nesprávný.">
            <a:extLst>
              <a:ext uri="{FF2B5EF4-FFF2-40B4-BE49-F238E27FC236}">
                <a16:creationId xmlns:a16="http://schemas.microsoft.com/office/drawing/2014/main" id="{C14E894C-B6E8-BFA6-154E-E916383F9C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101605"/>
            <a:ext cx="3407833" cy="2555875"/>
          </a:xfrm>
          <a:prstGeom prst="rect">
            <a:avLst/>
          </a:prstGeom>
        </p:spPr>
      </p:pic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1EBEBC69-4346-88E2-B522-957AF167BFC3}"/>
              </a:ext>
            </a:extLst>
          </p:cNvPr>
          <p:cNvSpPr txBox="1">
            <a:spLocks/>
          </p:cNvSpPr>
          <p:nvPr/>
        </p:nvSpPr>
        <p:spPr>
          <a:xfrm>
            <a:off x="620713" y="22558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000" b="0" i="0" kern="1200">
                <a:solidFill>
                  <a:srgbClr val="E6215A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554B"/>
              </a:buClr>
              <a:buFont typeface="System Font Regular"/>
              <a:buChar char="—"/>
              <a:defRPr sz="18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pic>
        <p:nvPicPr>
          <p:cNvPr id="12" name="Obrázek 11" descr="Obsah obrázku oblečení, text, nábytek, Lidská tvář&#10;&#10;Obsah generovaný pomocí AI může být nesprávný.">
            <a:extLst>
              <a:ext uri="{FF2B5EF4-FFF2-40B4-BE49-F238E27FC236}">
                <a16:creationId xmlns:a16="http://schemas.microsoft.com/office/drawing/2014/main" id="{8F5EFADF-8742-6B22-244C-81154E873B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909" y="2101480"/>
            <a:ext cx="1917000" cy="2556000"/>
          </a:xfrm>
          <a:prstGeom prst="rect">
            <a:avLst/>
          </a:prstGeom>
        </p:spPr>
      </p:pic>
      <p:pic>
        <p:nvPicPr>
          <p:cNvPr id="17" name="Obrázek 16" descr="Obsah obrázku text, kniha, venku, umění&#10;&#10;Obsah generovaný pomocí AI může být nesprávný.">
            <a:extLst>
              <a:ext uri="{FF2B5EF4-FFF2-40B4-BE49-F238E27FC236}">
                <a16:creationId xmlns:a16="http://schemas.microsoft.com/office/drawing/2014/main" id="{3409661B-1A06-E123-43B9-7365BA6BD8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673" y="2101605"/>
            <a:ext cx="1917000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25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Expozice</a:t>
            </a:r>
            <a:br>
              <a:rPr lang="cs-CZ" dirty="0"/>
            </a:br>
            <a:r>
              <a:rPr lang="cs-CZ" dirty="0"/>
              <a:t>na Panoramě</a:t>
            </a:r>
          </a:p>
        </p:txBody>
      </p:sp>
      <p:pic>
        <p:nvPicPr>
          <p:cNvPr id="6" name="Obrázek 5" descr="Obsah obrázku venku, mrak, obloha, budova&#10;&#10;Obsah generovaný pomocí AI může být nesprávný.">
            <a:extLst>
              <a:ext uri="{FF2B5EF4-FFF2-40B4-BE49-F238E27FC236}">
                <a16:creationId xmlns:a16="http://schemas.microsoft.com/office/drawing/2014/main" id="{9324404D-42D2-3A8C-D0D4-05DB1ED499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5" b="18653"/>
          <a:stretch>
            <a:fillRect/>
          </a:stretch>
        </p:blipFill>
        <p:spPr>
          <a:xfrm>
            <a:off x="468313" y="1351342"/>
            <a:ext cx="6198618" cy="331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952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15112-6BB3-502B-830D-8136365C1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Obsah obrázku text, Písmo, Grafika, logo&#10;&#10;Obsah generovaný pomocí AI může být nesprávný.">
            <a:extLst>
              <a:ext uri="{FF2B5EF4-FFF2-40B4-BE49-F238E27FC236}">
                <a16:creationId xmlns:a16="http://schemas.microsoft.com/office/drawing/2014/main" id="{5A4E0615-6D03-762B-C6A6-BE4BE55C0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28" y="50363"/>
            <a:ext cx="3098957" cy="138701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0DFC8D-F74F-DD5E-DF86-DB32C32A31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Již otevřeno, a to denně bez ohledu na počasí</a:t>
            </a:r>
          </a:p>
          <a:p>
            <a:r>
              <a:rPr lang="cs-CZ" dirty="0"/>
              <a:t>Permanentky na pokladně nebo v infocentru pod radnicí</a:t>
            </a:r>
          </a:p>
          <a:p>
            <a:endParaRPr lang="cs-CZ" dirty="0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BBAF5F05-4EE6-D51B-3816-9EFFDE2DEA32}"/>
              </a:ext>
            </a:extLst>
          </p:cNvPr>
          <p:cNvSpPr txBox="1">
            <a:spLocks/>
          </p:cNvSpPr>
          <p:nvPr/>
        </p:nvSpPr>
        <p:spPr>
          <a:xfrm>
            <a:off x="620713" y="22558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000" b="0" i="0" kern="1200">
                <a:solidFill>
                  <a:srgbClr val="E6215A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554B"/>
              </a:buClr>
              <a:buFont typeface="System Font Regular"/>
              <a:buChar char="—"/>
              <a:defRPr sz="1800" b="0" i="0" kern="1200">
                <a:solidFill>
                  <a:srgbClr val="00554B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pic>
        <p:nvPicPr>
          <p:cNvPr id="3" name="Obrázek 2" descr="Obsah obrázku plavecký bazén, venku, strom, rostlina&#10;&#10;Obsah generovaný pomocí AI může být nesprávný.">
            <a:extLst>
              <a:ext uri="{FF2B5EF4-FFF2-40B4-BE49-F238E27FC236}">
                <a16:creationId xmlns:a16="http://schemas.microsoft.com/office/drawing/2014/main" id="{9FC03F00-4DAD-BA03-DA96-4EB421A406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45" y="2101480"/>
            <a:ext cx="3408000" cy="2556000"/>
          </a:xfrm>
          <a:prstGeom prst="rect">
            <a:avLst/>
          </a:prstGeom>
        </p:spPr>
      </p:pic>
      <p:pic>
        <p:nvPicPr>
          <p:cNvPr id="10" name="Obrázek 9" descr="Obsah obrázku plavecký bazén, venku, strom, voda&#10;&#10;Obsah generovaný pomocí AI může být nesprávný.">
            <a:extLst>
              <a:ext uri="{FF2B5EF4-FFF2-40B4-BE49-F238E27FC236}">
                <a16:creationId xmlns:a16="http://schemas.microsoft.com/office/drawing/2014/main" id="{0F3CB20C-D535-47D5-FD65-4B987ECC0F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713" y="2101480"/>
            <a:ext cx="3408000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79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nímek obrazovky, diagram, Barevnost&#10;&#10;Obsah generovaný pomocí AI může být nesprávný.">
            <a:extLst>
              <a:ext uri="{FF2B5EF4-FFF2-40B4-BE49-F238E27FC236}">
                <a16:creationId xmlns:a16="http://schemas.microsoft.com/office/drawing/2014/main" id="{986BE25F-906B-F082-618E-7FDD494A6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479" y="756988"/>
            <a:ext cx="5914137" cy="418133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914136" cy="684000"/>
          </a:xfrm>
        </p:spPr>
        <p:txBody>
          <a:bodyPr/>
          <a:lstStyle/>
          <a:p>
            <a:r>
              <a:rPr lang="cs-CZ" dirty="0" err="1"/>
              <a:t>Corrency</a:t>
            </a:r>
            <a:r>
              <a:rPr lang="cs-CZ" dirty="0"/>
              <a:t> – vyčerpaná možnost registrace</a:t>
            </a:r>
            <a:br>
              <a:rPr lang="cs-CZ" dirty="0"/>
            </a:br>
            <a:endParaRPr lang="cs-CZ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01.02.-30.11.2026</a:t>
            </a:r>
          </a:p>
          <a:p>
            <a:endParaRPr lang="cs-CZ" dirty="0"/>
          </a:p>
          <a:p>
            <a:r>
              <a:rPr lang="cs-CZ" b="1" dirty="0"/>
              <a:t>1000</a:t>
            </a:r>
            <a:r>
              <a:rPr lang="cs-CZ" dirty="0"/>
              <a:t> registrovaných</a:t>
            </a:r>
          </a:p>
          <a:p>
            <a:r>
              <a:rPr lang="cs-CZ" dirty="0"/>
              <a:t>obyvatel</a:t>
            </a:r>
          </a:p>
          <a:p>
            <a:endParaRPr lang="cs-CZ" dirty="0"/>
          </a:p>
          <a:p>
            <a:r>
              <a:rPr lang="cs-CZ" dirty="0"/>
              <a:t>Kulturní zařízení,</a:t>
            </a:r>
          </a:p>
          <a:p>
            <a:r>
              <a:rPr lang="cs-CZ" dirty="0"/>
              <a:t>školy, školky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8D4CC6-754C-EF25-0A94-FF9642A40B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Nejvíce kino Egerie,</a:t>
            </a:r>
          </a:p>
          <a:p>
            <a:r>
              <a:rPr lang="cs-CZ" dirty="0"/>
              <a:t>řeší se aquapark</a:t>
            </a:r>
          </a:p>
        </p:txBody>
      </p:sp>
    </p:spTree>
    <p:extLst>
      <p:ext uri="{BB962C8B-B14F-4D97-AF65-F5344CB8AC3E}">
        <p14:creationId xmlns:p14="http://schemas.microsoft.com/office/powerpoint/2010/main" val="398014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59AD3-6F0B-2019-BF73-5A30D0406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0D2535-5AF2-ED34-727F-56F8A950C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857424" cy="684000"/>
          </a:xfrm>
        </p:spPr>
        <p:txBody>
          <a:bodyPr/>
          <a:lstStyle/>
          <a:p>
            <a:r>
              <a:rPr lang="cs-CZ" dirty="0"/>
              <a:t>Galerie Kryt</a:t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3" descr="Obsah obrázku text, plakát, grafický design, Leták&#10;&#10;Obsah generovaný pomocí AI může být nesprávný.">
            <a:extLst>
              <a:ext uri="{FF2B5EF4-FFF2-40B4-BE49-F238E27FC236}">
                <a16:creationId xmlns:a16="http://schemas.microsoft.com/office/drawing/2014/main" id="{37509E88-A5AA-0C50-F5FA-335ACAF28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957915"/>
            <a:ext cx="2673547" cy="3780000"/>
          </a:xfrm>
          <a:prstGeom prst="rect">
            <a:avLst/>
          </a:prstGeom>
        </p:spPr>
      </p:pic>
      <p:pic>
        <p:nvPicPr>
          <p:cNvPr id="10" name="Obrázek 9" descr="Obsah obrázku text, grafický design, plakát, Grafika&#10;&#10;Obsah generovaný pomocí AI může být nesprávný.">
            <a:extLst>
              <a:ext uri="{FF2B5EF4-FFF2-40B4-BE49-F238E27FC236}">
                <a16:creationId xmlns:a16="http://schemas.microsoft.com/office/drawing/2014/main" id="{B2F3A72C-2D1E-9792-4E0C-C68FDF693D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552" y="948512"/>
            <a:ext cx="2672896" cy="3780000"/>
          </a:xfrm>
          <a:prstGeom prst="rect">
            <a:avLst/>
          </a:prstGeom>
        </p:spPr>
      </p:pic>
      <p:pic>
        <p:nvPicPr>
          <p:cNvPr id="3" name="Obrázek 2" descr="Obsah obrázku text, Lidská tvář, plakát, muž&#10;&#10;Obsah generovaný pomocí AI může být nesprávný.">
            <a:extLst>
              <a:ext uri="{FF2B5EF4-FFF2-40B4-BE49-F238E27FC236}">
                <a16:creationId xmlns:a16="http://schemas.microsoft.com/office/drawing/2014/main" id="{28BEF9FE-AE90-ABC4-8AD3-687BC966CB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140" y="948512"/>
            <a:ext cx="2673547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70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správy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majetku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bytového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fondu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36586499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BEDF067-0FFB-3983-4134-B65D67DE5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860847" cy="576194"/>
          </a:xfrm>
        </p:spPr>
        <p:txBody>
          <a:bodyPr anchor="t">
            <a:normAutofit fontScale="90000"/>
          </a:bodyPr>
          <a:lstStyle/>
          <a:p>
            <a:r>
              <a:rPr lang="cs-CZ" dirty="0"/>
              <a:t>Krušnohorské sochařské sympozium ve dřevě 2026 Paměť krajiny - VLÁKNA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DA4DE6B1-3BAF-885C-D6C6-58105AAD813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68313" y="4584463"/>
            <a:ext cx="4543439" cy="288097"/>
          </a:xfrm>
        </p:spPr>
        <p:txBody>
          <a:bodyPr/>
          <a:lstStyle/>
          <a:p>
            <a:pPr>
              <a:buClr>
                <a:srgbClr val="00554B"/>
              </a:buClr>
            </a:pPr>
            <a:endParaRPr lang="en-US" sz="1400" dirty="0">
              <a:solidFill>
                <a:srgbClr val="00554B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E076AA-D554-1EF9-9C3F-E91E8DCF00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493" y="1582586"/>
            <a:ext cx="4299130" cy="285783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6. ročník, termín 12.06. – 18.06.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Odborná porota vybírala z 19 návrhů.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Vzniklo 6 uměleckých děl, darovány městu.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Součástí programu výtvarné dílny pro žáky prvního stupně základních škol.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Vernisáž 18.06. od 17.00 hod, předání Ceny diváka.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204016C1-B0EB-757E-A185-EB1DC84394D4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087" y="1582585"/>
            <a:ext cx="3783689" cy="285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18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sociálních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věcí, školství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sportu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518775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E2D79-FC39-62E5-4833-EF3BB43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FBADC0-A425-004C-4F32-1963E3A1FA4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r>
              <a:rPr lang="cs-CZ" dirty="0"/>
              <a:t>Ukončení 11. ročníku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9A4B33-C8F0-F3DD-3A4F-44595D55B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Poznáváme společně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8FA170-D8BB-DDE9-0C90-A7BDDA7F08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r>
              <a:rPr lang="cs-CZ" dirty="0"/>
              <a:t> 10.06.2026</a:t>
            </a:r>
          </a:p>
          <a:p>
            <a:r>
              <a:rPr lang="cs-CZ" dirty="0"/>
              <a:t> přes 80 studentů seniorů</a:t>
            </a:r>
          </a:p>
          <a:p>
            <a:r>
              <a:rPr lang="cs-CZ" dirty="0"/>
              <a:t> nový ročník - 11 kurzů, vrací se první pomoc</a:t>
            </a:r>
          </a:p>
          <a:p>
            <a:r>
              <a:rPr lang="cs-CZ" dirty="0"/>
              <a:t> přihlášky do 31.07.2026</a:t>
            </a:r>
          </a:p>
          <a:p>
            <a:r>
              <a:rPr lang="cs-CZ" dirty="0"/>
              <a:t> zahájení 19.09.2026, od 10 hod v KC – sál Violka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766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FBC44-7B8D-16A3-D257-023538308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3E4B07E-AB73-D1DD-F37D-C4B46C195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Obnova chodníků před ul. Pionýrů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D5C0E5-79B6-5F10-1F4B-F76ABF39F2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 722.412 Kč vč. DPH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640303D-EE2F-B8A3-CA27-D7DC22F32F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113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8BCAA-CF29-F82D-D7ED-411A69079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5AADCE-BC50-6D97-8012-FCD78999E9B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r>
              <a:rPr lang="cs-CZ" dirty="0"/>
              <a:t>Klášterec nad Ohří: město diverzity a vzdělání</a:t>
            </a:r>
          </a:p>
          <a:p>
            <a:endParaRPr lang="cs-CZ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6D302B-683C-C9CB-4AE1-BA8020ECC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města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FB77DF-7C9B-B4DC-3B37-583CEB7900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Projekt obcí na podporu integrace držitelů dočasné ochrany na lokální úrovni v roce 2026</a:t>
            </a:r>
          </a:p>
          <a:p>
            <a:pPr marL="450850" indent="-184150">
              <a:buNone/>
            </a:pPr>
            <a:r>
              <a:rPr lang="cs-CZ" dirty="0"/>
              <a:t>1.Tlumočení/překladatelství</a:t>
            </a:r>
          </a:p>
          <a:p>
            <a:pPr marL="450850" indent="-184150">
              <a:buNone/>
            </a:pPr>
            <a:r>
              <a:rPr lang="cs-CZ" dirty="0"/>
              <a:t>2.Jazykové kurzy pro dospělé cizince   </a:t>
            </a:r>
          </a:p>
          <a:p>
            <a:pPr marL="450850" indent="-184150">
              <a:buNone/>
            </a:pPr>
            <a:r>
              <a:rPr lang="cs-CZ" dirty="0"/>
              <a:t>3.Integračně-adaptační akce </a:t>
            </a:r>
          </a:p>
          <a:p>
            <a:pPr marL="450850" indent="-184150">
              <a:buNone/>
            </a:pPr>
            <a:r>
              <a:rPr lang="cs-CZ" dirty="0"/>
              <a:t>4.Volnočasové aktivity pro děti i dospělé</a:t>
            </a:r>
          </a:p>
          <a:p>
            <a:pPr marL="450850" indent="-184150">
              <a:buNone/>
            </a:pPr>
            <a:r>
              <a:rPr lang="cs-CZ" dirty="0"/>
              <a:t>5.Volnočasové aktivity pro děti 0 – 6let</a:t>
            </a:r>
          </a:p>
          <a:p>
            <a:pPr marL="450850" indent="-18415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Termín: 1.1. 2026–31.12.2026</a:t>
            </a:r>
          </a:p>
          <a:p>
            <a:pPr marL="0" indent="0">
              <a:buNone/>
            </a:pPr>
            <a:r>
              <a:rPr lang="cs-CZ" dirty="0"/>
              <a:t>Dotace: 848 465 Kč</a:t>
            </a:r>
          </a:p>
          <a:p>
            <a:pPr marL="0" indent="0">
              <a:buNone/>
            </a:pPr>
            <a:r>
              <a:rPr lang="cs-CZ" dirty="0"/>
              <a:t>Ve spolupráci s DCFF, </a:t>
            </a:r>
            <a:r>
              <a:rPr lang="cs-CZ" dirty="0" err="1"/>
              <a:t>z.s</a:t>
            </a:r>
            <a:r>
              <a:rPr lang="cs-CZ" dirty="0"/>
              <a:t>. a SŠ a ZŠ Klášterec nad Ohří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9253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98C16-2491-BA54-267A-9C800E8B2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618826-9636-F895-EBFF-90D616880DE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r>
              <a:rPr lang="cs-CZ" dirty="0"/>
              <a:t>Den dětí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7DBB0A-BF1A-E4CC-24A8-A1BDFD5B3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691485" cy="316532"/>
          </a:xfrm>
        </p:spPr>
        <p:txBody>
          <a:bodyPr/>
          <a:lstStyle/>
          <a:p>
            <a:r>
              <a:rPr lang="cs-CZ" sz="2200" dirty="0"/>
              <a:t>Klášterec nad Ohří: město diverzity a vzdělání</a:t>
            </a:r>
            <a:br>
              <a:rPr lang="cs-CZ" sz="2200" dirty="0"/>
            </a:br>
            <a:endParaRPr lang="cs-CZ" sz="2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27861E-C061-0358-53D0-3E49E11B47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r>
              <a:rPr lang="cs-CZ" dirty="0"/>
              <a:t> 11.06.2026</a:t>
            </a:r>
          </a:p>
          <a:p>
            <a:r>
              <a:rPr lang="cs-CZ" dirty="0"/>
              <a:t> odpoledne plné zábavy, hudby a setkávání</a:t>
            </a:r>
          </a:p>
          <a:p>
            <a:r>
              <a:rPr lang="cs-CZ" dirty="0"/>
              <a:t> součástí vystoupení dětí cizinců a občerstvení od jejich rodičů </a:t>
            </a:r>
          </a:p>
        </p:txBody>
      </p:sp>
    </p:spTree>
    <p:extLst>
      <p:ext uri="{BB962C8B-B14F-4D97-AF65-F5344CB8AC3E}">
        <p14:creationId xmlns:p14="http://schemas.microsoft.com/office/powerpoint/2010/main" val="3646319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místního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hospodářství,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dopravy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životního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Jaroš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místní hospodářství</a:t>
            </a:r>
          </a:p>
        </p:txBody>
      </p:sp>
      <p:sp>
        <p:nvSpPr>
          <p:cNvPr id="2" name="Text Placeholder 62">
            <a:extLst>
              <a:ext uri="{FF2B5EF4-FFF2-40B4-BE49-F238E27FC236}">
                <a16:creationId xmlns:a16="http://schemas.microsoft.com/office/drawing/2014/main" id="{89C2B216-BC4D-D8BA-0D41-893AC73C228B}"/>
              </a:ext>
            </a:extLst>
          </p:cNvPr>
          <p:cNvSpPr txBox="1">
            <a:spLocks/>
          </p:cNvSpPr>
          <p:nvPr/>
        </p:nvSpPr>
        <p:spPr>
          <a:xfrm>
            <a:off x="3492500" y="2779277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5100" b="0" i="0" kern="1200">
                <a:solidFill>
                  <a:schemeClr val="bg1"/>
                </a:solidFill>
                <a:latin typeface="Kyselka Headline Hedline" pitchFamily="2" charset="77"/>
                <a:ea typeface="+mn-ea"/>
                <a:cs typeface="+mn-cs"/>
              </a:defRPr>
            </a:lvl1pPr>
            <a:lvl2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1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52425" indent="-342900" algn="l" defTabSz="5971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System Font Regular"/>
              <a:buChar char="—"/>
              <a:tabLst/>
              <a:defRPr lang="cs-CZ" sz="2400" b="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4224483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700475" cy="684000"/>
          </a:xfrm>
        </p:spPr>
        <p:txBody>
          <a:bodyPr/>
          <a:lstStyle/>
          <a:p>
            <a:r>
              <a:rPr lang="cs-CZ" dirty="0"/>
              <a:t>Dětské hřiště v aquaparku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883E7D9-0361-EEC7-AF40-3AD17F09B8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087" y="873458"/>
            <a:ext cx="6624856" cy="372583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23E9C63-A41E-F448-4516-011E61A5B288}"/>
              </a:ext>
            </a:extLst>
          </p:cNvPr>
          <p:cNvSpPr txBox="1"/>
          <p:nvPr/>
        </p:nvSpPr>
        <p:spPr>
          <a:xfrm>
            <a:off x="468313" y="1098988"/>
            <a:ext cx="18995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1200" b="1" dirty="0">
                <a:solidFill>
                  <a:srgbClr val="00554B"/>
                </a:solidFill>
              </a:rPr>
              <a:t>Zhotovitel: </a:t>
            </a:r>
          </a:p>
          <a:p>
            <a:pPr lvl="0"/>
            <a:r>
              <a:rPr lang="cs-CZ" sz="1200" dirty="0">
                <a:solidFill>
                  <a:srgbClr val="E6215A"/>
                </a:solidFill>
              </a:rPr>
              <a:t>4soft, s.r.o.</a:t>
            </a:r>
          </a:p>
          <a:p>
            <a:pPr lvl="0"/>
            <a:endParaRPr lang="cs-CZ" sz="1200" dirty="0"/>
          </a:p>
          <a:p>
            <a:pPr lvl="0"/>
            <a:r>
              <a:rPr lang="cs-CZ" sz="1200" b="1" dirty="0">
                <a:solidFill>
                  <a:srgbClr val="00554B"/>
                </a:solidFill>
              </a:rPr>
              <a:t>Hodnota zakázky: </a:t>
            </a:r>
            <a:r>
              <a:rPr lang="cs-CZ" sz="1200" dirty="0">
                <a:solidFill>
                  <a:srgbClr val="E6215A"/>
                </a:solidFill>
              </a:rPr>
              <a:t>3.624.020 Kč</a:t>
            </a:r>
          </a:p>
          <a:p>
            <a:pPr lvl="0"/>
            <a:endParaRPr lang="cs-CZ" sz="1200" dirty="0"/>
          </a:p>
          <a:p>
            <a:pPr lvl="0"/>
            <a:r>
              <a:rPr lang="cs-CZ" sz="1200" b="1" dirty="0">
                <a:solidFill>
                  <a:srgbClr val="00554B"/>
                </a:solidFill>
              </a:rPr>
              <a:t>Termín realizace: </a:t>
            </a:r>
          </a:p>
          <a:p>
            <a:pPr lvl="0"/>
            <a:r>
              <a:rPr lang="cs-CZ" sz="1200" dirty="0">
                <a:solidFill>
                  <a:srgbClr val="E6215A"/>
                </a:solidFill>
              </a:rPr>
              <a:t>od 15. června </a:t>
            </a:r>
          </a:p>
          <a:p>
            <a:pPr lvl="0"/>
            <a:r>
              <a:rPr lang="cs-CZ" sz="1200" dirty="0">
                <a:solidFill>
                  <a:srgbClr val="E6215A"/>
                </a:solidFill>
              </a:rPr>
              <a:t>do 15. července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255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plakát, grafický design, Leták&#10;&#10;Obsah generovaný pomocí AI může být nesprávný.">
            <a:extLst>
              <a:ext uri="{FF2B5EF4-FFF2-40B4-BE49-F238E27FC236}">
                <a16:creationId xmlns:a16="http://schemas.microsoft.com/office/drawing/2014/main" id="{1AE25ABD-B7BF-8305-FD53-D0772BBE7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547" y="188507"/>
            <a:ext cx="5972906" cy="476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353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485221" cy="316532"/>
          </a:xfrm>
        </p:spPr>
        <p:txBody>
          <a:bodyPr/>
          <a:lstStyle/>
          <a:p>
            <a:pPr lvl="0"/>
            <a:r>
              <a:rPr lang="cs-CZ" dirty="0"/>
              <a:t>Údržba trávníků v letních měsících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4B79F203-47F4-055F-F9D1-59410A498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984934"/>
            <a:ext cx="4991437" cy="374357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FF5F4F88-89E2-B028-1EFA-69DD2BEA3F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99" y="983930"/>
            <a:ext cx="2808988" cy="374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10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95DBF-53A4-1875-4B84-6DD33D790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B7A078-4D4C-6305-6B0A-FC76E951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485221" cy="316532"/>
          </a:xfrm>
        </p:spPr>
        <p:txBody>
          <a:bodyPr/>
          <a:lstStyle/>
          <a:p>
            <a:pPr lvl="0"/>
            <a:r>
              <a:rPr lang="cs-CZ" dirty="0"/>
              <a:t>Veřejné ohniště v Rašovicích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B2756B5-113E-8E79-ED50-EA0459F8FF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91" y="859536"/>
            <a:ext cx="4742899" cy="4162584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6E06407-351D-E88F-4394-321988243B83}"/>
              </a:ext>
            </a:extLst>
          </p:cNvPr>
          <p:cNvSpPr txBox="1"/>
          <p:nvPr/>
        </p:nvSpPr>
        <p:spPr>
          <a:xfrm>
            <a:off x="760651" y="1327094"/>
            <a:ext cx="249940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00554B"/>
                </a:solidFill>
              </a:rPr>
              <a:t>Zhotovitel:</a:t>
            </a:r>
          </a:p>
          <a:p>
            <a:r>
              <a:rPr lang="cs-CZ" dirty="0">
                <a:solidFill>
                  <a:srgbClr val="E6215A"/>
                </a:solidFill>
              </a:rPr>
              <a:t>Jakub </a:t>
            </a:r>
            <a:r>
              <a:rPr lang="cs-CZ" dirty="0" err="1">
                <a:solidFill>
                  <a:srgbClr val="E6215A"/>
                </a:solidFill>
              </a:rPr>
              <a:t>Kostur</a:t>
            </a:r>
            <a:endParaRPr lang="cs-CZ" dirty="0">
              <a:solidFill>
                <a:srgbClr val="E6215A"/>
              </a:solidFill>
            </a:endParaRPr>
          </a:p>
          <a:p>
            <a:endParaRPr lang="cs-CZ" dirty="0"/>
          </a:p>
          <a:p>
            <a:r>
              <a:rPr lang="cs-CZ" b="1" dirty="0">
                <a:solidFill>
                  <a:srgbClr val="00554B"/>
                </a:solidFill>
              </a:rPr>
              <a:t>Hodnota zakázky:</a:t>
            </a:r>
          </a:p>
          <a:p>
            <a:r>
              <a:rPr lang="cs-CZ" dirty="0">
                <a:solidFill>
                  <a:srgbClr val="E6215A"/>
                </a:solidFill>
              </a:rPr>
              <a:t>222 300 Kč </a:t>
            </a:r>
          </a:p>
        </p:txBody>
      </p:sp>
    </p:spTree>
    <p:extLst>
      <p:ext uri="{BB962C8B-B14F-4D97-AF65-F5344CB8AC3E}">
        <p14:creationId xmlns:p14="http://schemas.microsoft.com/office/powerpoint/2010/main" val="92630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9097-5174-200D-4D4A-904A22C68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5176D0-B7B7-39E7-CB5A-AB0EDF1D8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MÚSS – centrální koupelna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A5B0A57-FF11-E84A-8354-21E8AF5EE9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098988"/>
            <a:ext cx="3418487" cy="578802"/>
          </a:xfrm>
        </p:spPr>
        <p:txBody>
          <a:bodyPr/>
          <a:lstStyle/>
          <a:p>
            <a:r>
              <a:rPr lang="cs-CZ" dirty="0"/>
              <a:t>Roman </a:t>
            </a:r>
            <a:r>
              <a:rPr lang="cs-CZ" dirty="0" err="1"/>
              <a:t>Jamečný</a:t>
            </a:r>
            <a:r>
              <a:rPr lang="cs-CZ" dirty="0"/>
              <a:t> s.r.o.</a:t>
            </a:r>
          </a:p>
          <a:p>
            <a:r>
              <a:rPr lang="cs-CZ" dirty="0"/>
              <a:t>1.020.048 Kč vč. DPH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4235644F-FDD5-476E-678F-92667990ED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6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307FB-7EFB-D389-FB12-4EB00AD5E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E2B9E0-0822-41D1-7331-AF784E600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MÚSS – nová zpevněná plocha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050903-3B9C-7796-9A9A-40E92552D0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098988"/>
            <a:ext cx="3418487" cy="578802"/>
          </a:xfrm>
        </p:spPr>
        <p:txBody>
          <a:bodyPr/>
          <a:lstStyle/>
          <a:p>
            <a:r>
              <a:rPr lang="cs-CZ" dirty="0"/>
              <a:t>Jakub Kraft</a:t>
            </a:r>
          </a:p>
          <a:p>
            <a:r>
              <a:rPr lang="cs-CZ" dirty="0"/>
              <a:t>501.566 Kč vč. DPH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7669757-3065-681B-8826-F46E81D994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5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FC3D4-6E2F-109F-4B32-C2333C458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ABCB84-CA68-DC3F-A614-0630A1DB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RS „Nové sídliště“ VII. etapa 3. a 4. část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E9DFBB-0E4E-CD08-307E-77359747C3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STAVMAX Group s.r.o.</a:t>
            </a:r>
          </a:p>
          <a:p>
            <a:r>
              <a:rPr lang="cs-CZ" dirty="0"/>
              <a:t>4.355.019 Kč vč. DPH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A8A38B-38A8-8680-D4F1-86D9545F46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54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712426" cy="684000"/>
          </a:xfrm>
        </p:spPr>
        <p:txBody>
          <a:bodyPr/>
          <a:lstStyle/>
          <a:p>
            <a:r>
              <a:rPr lang="cs-CZ" dirty="0"/>
              <a:t>Rekonstrukce komunikace ul. U Rybníka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 2.744.913 Kč vč. DPH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1462A0D-30D0-E8B8-77FC-D6364B1FF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60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AABE8-FD5C-4563-7015-497F5638D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B37FE5-2662-AFDE-7EA9-A41A408C9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712426" cy="684000"/>
          </a:xfrm>
        </p:spPr>
        <p:txBody>
          <a:bodyPr/>
          <a:lstStyle/>
          <a:p>
            <a:r>
              <a:rPr lang="cs-CZ" dirty="0"/>
              <a:t>Rekonstrukce komunikace ÚTOČIŠTĚ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C91F267-5F3B-3334-5FD6-37E14EDD80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BAGROS s.r.o.</a:t>
            </a:r>
          </a:p>
          <a:p>
            <a:r>
              <a:rPr lang="cs-CZ" dirty="0"/>
              <a:t>1.581.801 Kč vč. DPH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073967D-495E-F36D-6A89-C02762DD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28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13FB4-9CF4-F30D-6C58-2C749EA40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8DC7F0-E77B-B10D-EBFB-A5E4669D9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712426" cy="684000"/>
          </a:xfrm>
        </p:spPr>
        <p:txBody>
          <a:bodyPr/>
          <a:lstStyle/>
          <a:p>
            <a:r>
              <a:rPr lang="cs-CZ" dirty="0"/>
              <a:t>Rekonstrukce komunikace ul. Vítězná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5E3205D-8377-7A08-FBA5-1FB34ADB2F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LAMA </a:t>
            </a:r>
            <a:r>
              <a:rPr lang="cs-CZ" dirty="0" err="1"/>
              <a:t>Construction</a:t>
            </a:r>
            <a:r>
              <a:rPr lang="cs-CZ" dirty="0"/>
              <a:t> s.r.o.</a:t>
            </a:r>
          </a:p>
          <a:p>
            <a:r>
              <a:rPr lang="cs-CZ" dirty="0"/>
              <a:t>6.180.367 Kč vč. DPH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75EBC3D-31E5-03AA-D3AF-53CCA422B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1844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1689</TotalTime>
  <Words>725</Words>
  <Application>Microsoft Office PowerPoint</Application>
  <PresentationFormat>Předvádění na obrazovce (16:9)</PresentationFormat>
  <Paragraphs>178</Paragraphs>
  <Slides>36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36</vt:i4>
      </vt:variant>
    </vt:vector>
  </HeadingPairs>
  <TitlesOfParts>
    <vt:vector size="42" baseType="lpstr">
      <vt:lpstr>Arial</vt:lpstr>
      <vt:lpstr>Kyselka Headline Hedline</vt:lpstr>
      <vt:lpstr>System Font Regular</vt:lpstr>
      <vt:lpstr>Verdana</vt:lpstr>
      <vt:lpstr>Cover</vt:lpstr>
      <vt:lpstr>Slides</vt:lpstr>
      <vt:lpstr>Prezentace aplikace PowerPoint</vt:lpstr>
      <vt:lpstr>Nový štět u Letního kina</vt:lpstr>
      <vt:lpstr>Obnova chodníků před ul. Pionýrů</vt:lpstr>
      <vt:lpstr>MÚSS – centrální koupelna</vt:lpstr>
      <vt:lpstr>MÚSS – nová zpevněná plocha</vt:lpstr>
      <vt:lpstr>RS „Nové sídliště“ VII. etapa 3. a 4. část</vt:lpstr>
      <vt:lpstr>Rekonstrukce komunikace ul. U Rybníka</vt:lpstr>
      <vt:lpstr>Rekonstrukce komunikace ÚTOČIŠTĚ</vt:lpstr>
      <vt:lpstr>Rekonstrukce komunikace ul. Vítězná</vt:lpstr>
      <vt:lpstr>FVE Klášterec nad Ohří I. etapa</vt:lpstr>
      <vt:lpstr>Rekonstrukce Weberova domu, pece a okolí</vt:lpstr>
      <vt:lpstr>Zázemí sportovců „TRIBUNA“</vt:lpstr>
      <vt:lpstr>Modernizace učeben ZŠ Školní a Petlérská</vt:lpstr>
      <vt:lpstr>Konektivita ZŠ Krátká, Školní, Petlérská a Havlíčkova</vt:lpstr>
      <vt:lpstr>CYKLOSTEZKA Podmileský potok</vt:lpstr>
      <vt:lpstr>Chodníky podél komunikací I., II. a III. tříd</vt:lpstr>
      <vt:lpstr>PARKOVIŠTĚ ul. Školní 511 - 516</vt:lpstr>
      <vt:lpstr>Zdravotní středisko Sadová - VÝTAH</vt:lpstr>
      <vt:lpstr>Socha „RODINA“</vt:lpstr>
      <vt:lpstr>Prezentace aplikace PowerPoint</vt:lpstr>
      <vt:lpstr>Miniveletrh v Mostě</vt:lpstr>
      <vt:lpstr>Expozice na Panoramě</vt:lpstr>
      <vt:lpstr>Prezentace aplikace PowerPoint</vt:lpstr>
      <vt:lpstr>Corrency – vyčerpaná možnost registrace </vt:lpstr>
      <vt:lpstr>Galerie Kryt </vt:lpstr>
      <vt:lpstr>Prezentace aplikace PowerPoint</vt:lpstr>
      <vt:lpstr>Krušnohorské sochařské sympozium ve dřevě 2026 Paměť krajiny - VLÁKNA</vt:lpstr>
      <vt:lpstr>Prezentace aplikace PowerPoint</vt:lpstr>
      <vt:lpstr>Poznáváme společně</vt:lpstr>
      <vt:lpstr>Projekt města</vt:lpstr>
      <vt:lpstr>Klášterec nad Ohří: město diverzity a vzdělání </vt:lpstr>
      <vt:lpstr>Prezentace aplikace PowerPoint</vt:lpstr>
      <vt:lpstr>Dětské hřiště v aquaparku</vt:lpstr>
      <vt:lpstr>Prezentace aplikace PowerPoint</vt:lpstr>
      <vt:lpstr>Údržba trávníků v letních měsících</vt:lpstr>
      <vt:lpstr>Veřejné ohniště v Rašovicích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Kocáb Libor, Ing.</cp:lastModifiedBy>
  <cp:revision>148</cp:revision>
  <cp:lastPrinted>2023-02-19T12:48:17Z</cp:lastPrinted>
  <dcterms:created xsi:type="dcterms:W3CDTF">2018-10-31T08:36:17Z</dcterms:created>
  <dcterms:modified xsi:type="dcterms:W3CDTF">2026-06-18T07:27:09Z</dcterms:modified>
</cp:coreProperties>
</file>