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48" r:id="rId2"/>
  </p:sldMasterIdLst>
  <p:notesMasterIdLst>
    <p:notesMasterId r:id="rId25"/>
  </p:notesMasterIdLst>
  <p:handoutMasterIdLst>
    <p:handoutMasterId r:id="rId26"/>
  </p:handoutMasterIdLst>
  <p:sldIdLst>
    <p:sldId id="260" r:id="rId3"/>
    <p:sldId id="405" r:id="rId4"/>
    <p:sldId id="386" r:id="rId5"/>
    <p:sldId id="401" r:id="rId6"/>
    <p:sldId id="404" r:id="rId7"/>
    <p:sldId id="407" r:id="rId8"/>
    <p:sldId id="273" r:id="rId9"/>
    <p:sldId id="282" r:id="rId10"/>
    <p:sldId id="281" r:id="rId11"/>
    <p:sldId id="274" r:id="rId12"/>
    <p:sldId id="352" r:id="rId13"/>
    <p:sldId id="353" r:id="rId14"/>
    <p:sldId id="283" r:id="rId15"/>
    <p:sldId id="289" r:id="rId16"/>
    <p:sldId id="303" r:id="rId17"/>
    <p:sldId id="309" r:id="rId18"/>
    <p:sldId id="313" r:id="rId19"/>
    <p:sldId id="332" r:id="rId20"/>
    <p:sldId id="333" r:id="rId21"/>
    <p:sldId id="334" r:id="rId22"/>
    <p:sldId id="335" r:id="rId23"/>
    <p:sldId id="336" r:id="rId24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6F3570-0E8D-3044-8923-EC784FBB2B48}">
          <p14:sldIdLst>
            <p14:sldId id="260"/>
            <p14:sldId id="405"/>
            <p14:sldId id="386"/>
            <p14:sldId id="401"/>
            <p14:sldId id="404"/>
            <p14:sldId id="407"/>
            <p14:sldId id="273"/>
            <p14:sldId id="282"/>
            <p14:sldId id="281"/>
            <p14:sldId id="274"/>
            <p14:sldId id="352"/>
            <p14:sldId id="353"/>
            <p14:sldId id="283"/>
            <p14:sldId id="289"/>
            <p14:sldId id="303"/>
            <p14:sldId id="309"/>
            <p14:sldId id="313"/>
            <p14:sldId id="332"/>
            <p14:sldId id="333"/>
            <p14:sldId id="334"/>
            <p14:sldId id="335"/>
            <p14:sldId id="33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4B"/>
    <a:srgbClr val="E62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6327" autoAdjust="0"/>
  </p:normalViewPr>
  <p:slideViewPr>
    <p:cSldViewPr snapToGrid="0">
      <p:cViewPr varScale="1">
        <p:scale>
          <a:sx n="79" d="100"/>
          <a:sy n="79" d="100"/>
        </p:scale>
        <p:origin x="918" y="2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096" y="176"/>
      </p:cViewPr>
      <p:guideLst>
        <p:guide orient="horz" pos="3224"/>
        <p:guide pos="2236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>
                <a:latin typeface="Verdana" panose="020B0604030504040204" pitchFamily="34" charset="0"/>
              </a:rPr>
              <a:t>12.11.2025</a:t>
            </a:fld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>
                <a:latin typeface="Verdana" panose="020B0604030504040204" pitchFamily="34" charset="0"/>
              </a:rPr>
              <a:t>‹#›</a:t>
            </a:fld>
            <a:endParaRPr lang="cs-CZ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84A2E166-AF91-4A2F-9351-1D0B31BEC70C}" type="datetimeFigureOut">
              <a:rPr lang="cs-CZ" smtClean="0"/>
              <a:pPr/>
              <a:t>12.11.2025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 b="0" i="0">
                <a:latin typeface="Verdana" panose="020B0604030504040204" pitchFamily="34" charset="0"/>
              </a:defRPr>
            </a:lvl1pPr>
          </a:lstStyle>
          <a:p>
            <a:fld id="{38B3A3D8-E44F-4594-AFB7-B23F203CCB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223" userDrawn="1">
          <p15:clr>
            <a:srgbClr val="F26B43"/>
          </p15:clr>
        </p15:guide>
        <p15:guide id="2" pos="2236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E6F8-4F1B-93F4-2A26-130C4D6D4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F1DC7F-0A74-A5CB-C21B-5F9169866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F7B2CA7-DCA3-A0F6-A398-382E48F67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EDC4CE-72AE-6ED7-327F-90FAF8ABA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598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B02B1F9-DD89-31D7-C411-24B0D65438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500" y="342000"/>
            <a:ext cx="5183188" cy="792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Nadpis</a:t>
            </a:r>
            <a:endParaRPr lang="cs-CZ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4B92AF3F-CCF9-BE54-01C7-6BC4C5E006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2500" y="9576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maximálně</a:t>
            </a:r>
            <a:endParaRPr lang="cs-CZ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B19E1DA-3134-5FF3-FEC9-2EAA0A11FE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92500" y="1572224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pět</a:t>
            </a:r>
            <a:endParaRPr lang="cs-CZ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F2D1D9-D209-EED3-4B95-F58A8E9FE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92500" y="21888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cs-CZ" dirty="0"/>
              <a:t>řádků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414D66E-20D8-0116-8AB1-B07FFC937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500" y="2804400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>
              <a:defRPr sz="5100">
                <a:latin typeface="Kyselka Headline Hedline" pitchFamily="2" charset="77"/>
              </a:defRPr>
            </a:lvl1pPr>
          </a:lstStyle>
          <a:p>
            <a:pPr lvl="0"/>
            <a:r>
              <a:rPr lang="en-GB" dirty="0" err="1"/>
              <a:t>textu</a:t>
            </a:r>
            <a:endParaRPr lang="cs-CZ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F58FDC9-E2AB-C592-EFBF-77F90A579F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500" y="4076844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latin typeface="+mn-lt"/>
              </a:defRPr>
            </a:lvl1pPr>
          </a:lstStyle>
          <a:p>
            <a:pPr lvl="0"/>
            <a:r>
              <a:rPr lang="en-GB" dirty="0" err="1"/>
              <a:t>Jméno</a:t>
            </a:r>
            <a:r>
              <a:rPr lang="en-GB" dirty="0"/>
              <a:t> a </a:t>
            </a:r>
            <a:r>
              <a:rPr lang="en-GB" dirty="0" err="1"/>
              <a:t>příjmení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D9E0C3-8BA4-C6BA-BB77-2A7963B0AD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92500" y="4392071"/>
            <a:ext cx="5183188" cy="2586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>
                <a:latin typeface="+mn-lt"/>
              </a:defRPr>
            </a:lvl1pPr>
          </a:lstStyle>
          <a:p>
            <a:pPr lvl="0"/>
            <a:r>
              <a:rPr lang="en-GB" dirty="0" err="1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333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435600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5413374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  <p:sp>
        <p:nvSpPr>
          <p:cNvPr id="8" name="Zástupný symbol pro obsah 3">
            <a:extLst>
              <a:ext uri="{FF2B5EF4-FFF2-40B4-BE49-F238E27FC236}">
                <a16:creationId xmlns:a16="http://schemas.microsoft.com/office/drawing/2014/main" id="{AD141978-DB7A-D59A-3DB9-BF0E348D86E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198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9" name="Zástupný symbol pro obsah 3">
            <a:extLst>
              <a:ext uri="{FF2B5EF4-FFF2-40B4-BE49-F238E27FC236}">
                <a16:creationId xmlns:a16="http://schemas.microsoft.com/office/drawing/2014/main" id="{9C4F3EAF-B5B1-3999-BE16-6092B3DF475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68313" y="2679700"/>
            <a:ext cx="2555875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0" name="Zástupný symbol pro obsah 3">
            <a:extLst>
              <a:ext uri="{FF2B5EF4-FFF2-40B4-BE49-F238E27FC236}">
                <a16:creationId xmlns:a16="http://schemas.microsoft.com/office/drawing/2014/main" id="{E03B817D-A0A9-94B8-7CBC-79BA010BC43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263582" y="2679700"/>
            <a:ext cx="2640331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279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719" userDrawn="1">
          <p15:clr>
            <a:srgbClr val="FBAE40"/>
          </p15:clr>
        </p15:guide>
        <p15:guide id="5" pos="3855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  <p15:guide id="7" pos="2041" userDrawn="1">
          <p15:clr>
            <a:srgbClr val="FBAE40"/>
          </p15:clr>
        </p15:guide>
        <p15:guide id="8" pos="1905" userDrawn="1">
          <p15:clr>
            <a:srgbClr val="FBAE40"/>
          </p15:clr>
        </p15:guide>
        <p15:guide id="9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obsah 3">
            <a:extLst>
              <a:ext uri="{FF2B5EF4-FFF2-40B4-BE49-F238E27FC236}">
                <a16:creationId xmlns:a16="http://schemas.microsoft.com/office/drawing/2014/main" id="{92661875-53A6-A83E-9438-BA99879C886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68313" y="2103438"/>
            <a:ext cx="3995737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79950" y="2103438"/>
            <a:ext cx="3995739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7DEB1EF6-1D6C-2723-C607-F11967A90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4FFE75-5864-630F-AE65-493FD692A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325" userDrawn="1">
          <p15:clr>
            <a:srgbClr val="FBAE40"/>
          </p15:clr>
        </p15:guide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708400" y="1311275"/>
            <a:ext cx="4967288" cy="2628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334DB6-E929-D419-D302-7A5F8AFA8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06B1D1-40D1-536E-6C7D-3CC45B0E98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08400" y="4080511"/>
            <a:ext cx="4967288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38871923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6" orient="horz" pos="2482" userDrawn="1">
          <p15:clr>
            <a:srgbClr val="FBAE40"/>
          </p15:clr>
        </p15:guide>
        <p15:guide id="7" pos="2200" userDrawn="1">
          <p15:clr>
            <a:srgbClr val="FBAE40"/>
          </p15:clr>
        </p15:guide>
        <p15:guide id="8" pos="233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6E48E393-8974-F35B-3605-73F102BC5C8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540416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D9CFCF6-ECEA-BBBE-415F-857903E7B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58875-2961-E5D0-FC7B-ADF83A4122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D8D315A-DC20-FCBF-2F55-4FAB92A03A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504407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  <p15:guide id="4" orient="horz" pos="84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671887" y="1311275"/>
            <a:ext cx="5003801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AD6DF5-E3B3-48C0-2F3A-32C49A07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</p:spTree>
    <p:extLst>
      <p:ext uri="{BB962C8B-B14F-4D97-AF65-F5344CB8AC3E}">
        <p14:creationId xmlns:p14="http://schemas.microsoft.com/office/powerpoint/2010/main" val="154453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7" pos="23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3">
            <a:extLst>
              <a:ext uri="{FF2B5EF4-FFF2-40B4-BE49-F238E27FC236}">
                <a16:creationId xmlns:a16="http://schemas.microsoft.com/office/drawing/2014/main" id="{C3F09CF0-26FB-01BE-182B-36ED4F5FB45E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651501" y="1311276"/>
            <a:ext cx="3024187" cy="3348038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324E7-A451-EFB6-4999-1071901DDBB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8312" y="4488156"/>
            <a:ext cx="3995737" cy="21592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Popiska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F51EB6B4-13A5-4185-5B18-A42450358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02418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max 2 řádky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B6B804D-7907-DFF8-DC41-96FC18CD82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250314"/>
            <a:ext cx="3995737" cy="3050223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</p:spTree>
    <p:extLst>
      <p:ext uri="{BB962C8B-B14F-4D97-AF65-F5344CB8AC3E}">
        <p14:creationId xmlns:p14="http://schemas.microsoft.com/office/powerpoint/2010/main" val="142273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826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pos="2948" userDrawn="1">
          <p15:clr>
            <a:srgbClr val="FBAE40"/>
          </p15:clr>
        </p15:guide>
        <p15:guide id="7" orient="horz" pos="282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F524BD77-476B-151D-A5B3-272B644544B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2103438"/>
            <a:ext cx="8207375" cy="25558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Foto/tabulka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DE5BC3-0A57-8FE5-B70B-7ECFBE4E2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201845-CFD7-61FC-F149-96BB48B2BF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9586" y="1310958"/>
            <a:ext cx="8186102" cy="57880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2 řádky</a:t>
            </a:r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31B4DB1-3C2E-DFEE-05C6-934CD9DC5B4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3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49F746D9-BB6C-DEB0-84EF-B7D84D606C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5394007" cy="31653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r>
              <a:rPr lang="cs-CZ" dirty="0"/>
              <a:t> 1 řádek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A4BF6F1-063A-12D2-149B-96F455A7AB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296988"/>
            <a:ext cx="3995737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6DE297-6668-8CDE-706B-DF26C425C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9950" y="1296988"/>
            <a:ext cx="3995738" cy="3362325"/>
          </a:xfrm>
          <a:prstGeom prst="rect">
            <a:avLst/>
          </a:prstGeom>
        </p:spPr>
        <p:txBody>
          <a:bodyPr lIns="0" tIns="0" rIns="0" bIns="0"/>
          <a:lstStyle>
            <a:lvl1pPr marL="198900" indent="-198900">
              <a:spcBef>
                <a:spcPts val="0"/>
              </a:spcBef>
              <a:buClr>
                <a:srgbClr val="00554B"/>
              </a:buClr>
              <a:buFont typeface="System Font Regular"/>
              <a:buChar char="—"/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 odrážky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B445B135-9C4A-7260-60F1-4FD85DD1D1F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679950" y="895986"/>
            <a:ext cx="3995737" cy="28127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System Font Regular"/>
              <a:buNone/>
              <a:defRPr sz="2000" b="1" i="0">
                <a:solidFill>
                  <a:srgbClr val="00554B"/>
                </a:solidFill>
              </a:defRPr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2000"/>
            </a:lvl3pPr>
            <a:lvl4pPr marL="1371600" indent="0" algn="l">
              <a:buNone/>
              <a:defRPr sz="2000"/>
            </a:lvl4pPr>
            <a:lvl5pPr marL="1828800" indent="0" algn="l"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Subhealine</a:t>
            </a:r>
            <a:r>
              <a:rPr lang="cs-CZ" dirty="0"/>
              <a:t> 1 řádek</a:t>
            </a:r>
          </a:p>
        </p:txBody>
      </p:sp>
    </p:spTree>
    <p:extLst>
      <p:ext uri="{BB962C8B-B14F-4D97-AF65-F5344CB8AC3E}">
        <p14:creationId xmlns:p14="http://schemas.microsoft.com/office/powerpoint/2010/main" val="240340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12" userDrawn="1">
          <p15:clr>
            <a:srgbClr val="FBAE40"/>
          </p15:clr>
        </p15:guide>
        <p15:guide id="3" pos="294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3">
            <a:extLst>
              <a:ext uri="{FF2B5EF4-FFF2-40B4-BE49-F238E27FC236}">
                <a16:creationId xmlns:a16="http://schemas.microsoft.com/office/drawing/2014/main" id="{40D3BF3F-FA6E-31BE-AC10-1E3919C8F10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68314" y="2679700"/>
            <a:ext cx="3995736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6" name="Zástupný symbol pro obsah 3">
            <a:extLst>
              <a:ext uri="{FF2B5EF4-FFF2-40B4-BE49-F238E27FC236}">
                <a16:creationId xmlns:a16="http://schemas.microsoft.com/office/drawing/2014/main" id="{673F1966-97F4-0F13-D545-5B5C80073455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679951" y="2679700"/>
            <a:ext cx="3995738" cy="197961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2000" b="0" i="0">
                <a:solidFill>
                  <a:srgbClr val="E6215A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z="2000" dirty="0"/>
              <a:t>foto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543D5B-30E2-7B24-7764-6EA943FAB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13" y="414988"/>
            <a:ext cx="3995737" cy="684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400" b="1" i="0">
                <a:solidFill>
                  <a:srgbClr val="E6215A"/>
                </a:solidFill>
                <a:latin typeface="Verdana" panose="020B0604030504040204" pitchFamily="34" charset="0"/>
              </a:defRPr>
            </a:lvl1pPr>
          </a:lstStyle>
          <a:p>
            <a:r>
              <a:rPr lang="cs-CZ" dirty="0" err="1"/>
              <a:t>Headline</a:t>
            </a:r>
            <a:br>
              <a:rPr lang="cs-CZ" dirty="0"/>
            </a:br>
            <a:r>
              <a:rPr lang="cs-CZ" dirty="0"/>
              <a:t>2 řádky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A10C0A5-79F1-0788-1869-006A710CBD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86" y="1310958"/>
            <a:ext cx="8186102" cy="115792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defRPr sz="2000" b="0">
                <a:solidFill>
                  <a:srgbClr val="00554B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  <a:p>
            <a:pPr lvl="0"/>
            <a:r>
              <a:rPr lang="cs-CZ" dirty="0"/>
              <a:t>max</a:t>
            </a:r>
          </a:p>
          <a:p>
            <a:pPr lvl="0"/>
            <a:r>
              <a:rPr lang="cs-CZ" dirty="0"/>
              <a:t>4</a:t>
            </a:r>
          </a:p>
          <a:p>
            <a:pPr lvl="0"/>
            <a:r>
              <a:rPr lang="cs-CZ" dirty="0"/>
              <a:t>řádky</a:t>
            </a:r>
          </a:p>
        </p:txBody>
      </p:sp>
    </p:spTree>
    <p:extLst>
      <p:ext uri="{BB962C8B-B14F-4D97-AF65-F5344CB8AC3E}">
        <p14:creationId xmlns:p14="http://schemas.microsoft.com/office/powerpoint/2010/main" val="2878130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948" userDrawn="1">
          <p15:clr>
            <a:srgbClr val="FBAE40"/>
          </p15:clr>
        </p15:guide>
        <p15:guide id="5" pos="2812" userDrawn="1">
          <p15:clr>
            <a:srgbClr val="FBAE40"/>
          </p15:clr>
        </p15:guide>
        <p15:guide id="6" orient="horz" pos="1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4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kern="1200">
          <a:solidFill>
            <a:schemeClr val="bg1"/>
          </a:solidFill>
          <a:latin typeface="Kyselka Headline Hedline" pitchFamily="2" charset="77"/>
          <a:ea typeface="+mj-ea"/>
          <a:cs typeface="+mj-cs"/>
        </a:defRPr>
      </a:lvl1pPr>
    </p:titleStyle>
    <p:bodyStyle>
      <a:lvl1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1" i="0" kern="120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3175" indent="0" algn="l" defTabSz="59715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tabLst/>
        <a:defRPr lang="en-GB" sz="2400" b="0" i="0" kern="120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352425" indent="-342900" algn="l" defTabSz="59715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Font typeface="System Font Regular"/>
        <a:buChar char="—"/>
        <a:tabLst/>
        <a:defRPr lang="cs-CZ" sz="2400" b="0" i="0" kern="1200" dirty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00" userDrawn="1">
          <p15:clr>
            <a:srgbClr val="F26B43"/>
          </p15:clr>
        </p15:guide>
        <p15:guide id="2" orient="horz" pos="305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orient="horz" pos="2935" userDrawn="1">
          <p15:clr>
            <a:srgbClr val="F26B43"/>
          </p15:clr>
        </p15:guide>
        <p15:guide id="5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5" r:id="rId3"/>
    <p:sldLayoutId id="2147483666" r:id="rId4"/>
    <p:sldLayoutId id="2147483659" r:id="rId5"/>
    <p:sldLayoutId id="2147483652" r:id="rId6"/>
    <p:sldLayoutId id="2147483661" r:id="rId7"/>
    <p:sldLayoutId id="2147483662" r:id="rId8"/>
    <p:sldLayoutId id="214748366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5100" kern="1200">
          <a:solidFill>
            <a:schemeClr val="bg1"/>
          </a:solidFill>
          <a:latin typeface="Kyselka Headline Hedline" pitchFamily="2" charset="77"/>
          <a:ea typeface="Verdana" pitchFamily="34" charset="0"/>
          <a:cs typeface="Verdan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0" i="0" kern="1200">
          <a:solidFill>
            <a:srgbClr val="E6215A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4B"/>
        </a:buClr>
        <a:buFont typeface="System Font Regular"/>
        <a:buChar char="—"/>
        <a:defRPr sz="2000" b="0" i="0" kern="1200">
          <a:solidFill>
            <a:srgbClr val="00554B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0" i="0" kern="120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95">
          <p15:clr>
            <a:srgbClr val="F26B43"/>
          </p15:clr>
        </p15:guide>
        <p15:guide id="3" pos="5465">
          <p15:clr>
            <a:srgbClr val="F26B43"/>
          </p15:clr>
        </p15:guide>
        <p15:guide id="4" orient="horz" pos="305">
          <p15:clr>
            <a:srgbClr val="F26B43"/>
          </p15:clr>
        </p15:guide>
        <p15:guide id="5" orient="horz" pos="293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výstavby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rozvoje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města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investice</a:t>
            </a:r>
          </a:p>
        </p:txBody>
      </p:sp>
    </p:spTree>
    <p:extLst>
      <p:ext uri="{BB962C8B-B14F-4D97-AF65-F5344CB8AC3E}">
        <p14:creationId xmlns:p14="http://schemas.microsoft.com/office/powerpoint/2010/main" val="3874673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524473" cy="684000"/>
          </a:xfrm>
        </p:spPr>
        <p:txBody>
          <a:bodyPr/>
          <a:lstStyle/>
          <a:p>
            <a:r>
              <a:rPr lang="cs-CZ" dirty="0"/>
              <a:t>Pozvánka do Galerie Kryt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82880E2-FA03-1BEA-DA40-7942836B9F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5" y="1022411"/>
            <a:ext cx="8186102" cy="578802"/>
          </a:xfrm>
        </p:spPr>
        <p:txBody>
          <a:bodyPr/>
          <a:lstStyle/>
          <a:p>
            <a:r>
              <a:rPr lang="cs-CZ" dirty="0"/>
              <a:t>Vernisáž výstavy pátek 28.11. od 17:00 (do 05.01.2026)</a:t>
            </a:r>
          </a:p>
          <a:p>
            <a:r>
              <a:rPr lang="cs-CZ" dirty="0"/>
              <a:t>Fotokroužek ZŠ Krátká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2B20CF6-F1A9-4002-9F1C-9B833E7A1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07" y="1848512"/>
            <a:ext cx="2032566" cy="2880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F791967-88DF-C555-2980-D6161EB20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591" y="1848512"/>
            <a:ext cx="2048628" cy="288000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2E635816-4807-31C7-47BB-C21D989E1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344" y="1848512"/>
            <a:ext cx="2043668" cy="2880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BE813A65-B142-B836-37B5-14A83D428D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982" y="1848512"/>
            <a:ext cx="204772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25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76E9-2F71-4D23-8325-510C60401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79DAAF5-4190-FAED-6986-9221848A7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524473" cy="684000"/>
          </a:xfrm>
        </p:spPr>
        <p:txBody>
          <a:bodyPr/>
          <a:lstStyle/>
          <a:p>
            <a:r>
              <a:rPr lang="cs-CZ" dirty="0"/>
              <a:t>Pozvánka do Galerie Kryt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1884131-E5F8-6DFF-1E9B-0B6BFE035B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13536" y="1848512"/>
            <a:ext cx="2036429" cy="2880000"/>
          </a:xfrm>
          <a:prstGeom prst="rect">
            <a:avLst/>
          </a:prstGeom>
        </p:spPr>
      </p:pic>
      <p:sp>
        <p:nvSpPr>
          <p:cNvPr id="7" name="Zástupný text 6">
            <a:extLst>
              <a:ext uri="{FF2B5EF4-FFF2-40B4-BE49-F238E27FC236}">
                <a16:creationId xmlns:a16="http://schemas.microsoft.com/office/drawing/2014/main" id="{1E3A9389-74E2-31ED-945C-1BCB91753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5" y="1022411"/>
            <a:ext cx="8186102" cy="578802"/>
          </a:xfrm>
        </p:spPr>
        <p:txBody>
          <a:bodyPr/>
          <a:lstStyle/>
          <a:p>
            <a:r>
              <a:rPr lang="cs-CZ" dirty="0"/>
              <a:t>Tvůrčí dílny v neděli 30.11. od 13:00 do 17:00</a:t>
            </a:r>
          </a:p>
          <a:p>
            <a:r>
              <a:rPr lang="cs-CZ" dirty="0"/>
              <a:t>V rámci Rozsvícení vánočního stromu</a:t>
            </a:r>
          </a:p>
        </p:txBody>
      </p:sp>
      <p:pic>
        <p:nvPicPr>
          <p:cNvPr id="3" name="Obrázek 2" descr="Obsah obrázku text, vánoce, vánoční stromeček, vánoční dekorace&#10;&#10;Obsah generovaný pomocí AI může být nesprávný.">
            <a:extLst>
              <a:ext uri="{FF2B5EF4-FFF2-40B4-BE49-F238E27FC236}">
                <a16:creationId xmlns:a16="http://schemas.microsoft.com/office/drawing/2014/main" id="{DC7F3DA9-B5E9-83EB-2A49-398D6DE5AF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848512"/>
            <a:ext cx="2036493" cy="2880000"/>
          </a:xfrm>
          <a:prstGeom prst="rect">
            <a:avLst/>
          </a:prstGeom>
        </p:spPr>
      </p:pic>
      <p:pic>
        <p:nvPicPr>
          <p:cNvPr id="6" name="Obrázek 5" descr="Obsah obrázku oblečení, interiér, osoba, zeď&#10;&#10;Obsah generovaný pomocí AI může být nesprávný.">
            <a:extLst>
              <a:ext uri="{FF2B5EF4-FFF2-40B4-BE49-F238E27FC236}">
                <a16:creationId xmlns:a16="http://schemas.microsoft.com/office/drawing/2014/main" id="{2288C128-B4B3-89EE-B105-BCF1786864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96" y="1848512"/>
            <a:ext cx="404568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60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F9157-A856-0FC6-CBD2-15B690469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D826723-9F97-0E98-B24E-24C72438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4524473" cy="684000"/>
          </a:xfrm>
        </p:spPr>
        <p:txBody>
          <a:bodyPr/>
          <a:lstStyle/>
          <a:p>
            <a:r>
              <a:rPr lang="cs-CZ" dirty="0"/>
              <a:t>E-shop – nový </a:t>
            </a:r>
            <a:r>
              <a:rPr lang="cs-CZ" dirty="0" err="1"/>
              <a:t>merch</a:t>
            </a:r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E81967DB-DA2D-8FBC-ABF7-7B65E8B9B6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5" y="1022411"/>
            <a:ext cx="8186102" cy="578802"/>
          </a:xfrm>
        </p:spPr>
        <p:txBody>
          <a:bodyPr/>
          <a:lstStyle/>
          <a:p>
            <a:r>
              <a:rPr lang="cs-CZ" dirty="0"/>
              <a:t>Zboží na Rozsvícení vánočního stromu a v infocentru</a:t>
            </a:r>
          </a:p>
          <a:p>
            <a:r>
              <a:rPr lang="cs-CZ" dirty="0"/>
              <a:t>Zakázková výroba na míru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DBDE5CDD-1A83-A7B2-CA20-760A56EF6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977" y="1809196"/>
            <a:ext cx="2852786" cy="263383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1EB03019-6B70-B343-0FD1-29C17A4AC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705" y="1809196"/>
            <a:ext cx="2418993" cy="2880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4A6CB79-B2DF-F6B2-D2F2-4C2FFB981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1809196"/>
            <a:ext cx="217811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0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finanční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</a:t>
            </a:r>
            <a:r>
              <a:rPr lang="cs-CZ" dirty="0" err="1"/>
              <a:t>Mudroňka</a:t>
            </a:r>
            <a:endParaRPr lang="cs-CZ" dirty="0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ekonomiku</a:t>
            </a:r>
          </a:p>
        </p:txBody>
      </p:sp>
    </p:spTree>
    <p:extLst>
      <p:ext uri="{BB962C8B-B14F-4D97-AF65-F5344CB8AC3E}">
        <p14:creationId xmlns:p14="http://schemas.microsoft.com/office/powerpoint/2010/main" val="2591606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3E06EE6-D974-72B7-2CBB-488584A54DB0}"/>
              </a:ext>
            </a:extLst>
          </p:cNvPr>
          <p:cNvPicPr>
            <a:picLocks noGrp="1" noChangeAspect="1"/>
          </p:cNvPicPr>
          <p:nvPr>
            <p:ph sz="half" idx="10"/>
          </p:nvPr>
        </p:nvPicPr>
        <p:blipFill>
          <a:blip r:embed="rId2"/>
          <a:stretch>
            <a:fillRect/>
          </a:stretch>
        </p:blipFill>
        <p:spPr>
          <a:xfrm>
            <a:off x="395484" y="1189577"/>
            <a:ext cx="8402286" cy="3066834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489655D-0043-8EB0-934A-09D99072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3995737" cy="68400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/>
              <a:t>Rozbor hospodaření </a:t>
            </a:r>
            <a:br>
              <a:rPr lang="cs-CZ" dirty="0"/>
            </a:br>
            <a:r>
              <a:rPr lang="cs-CZ" dirty="0"/>
              <a:t>k 30.09.2025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62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sociálních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věcí, školství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sportu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Pavla Zemančíková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518775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B5B66-2870-6040-17E7-99AC801FE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385664-D80E-4F71-2407-B503E1A09C6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8313" y="895986"/>
            <a:ext cx="7691485" cy="281275"/>
          </a:xfrm>
        </p:spPr>
        <p:txBody>
          <a:bodyPr/>
          <a:lstStyle/>
          <a:p>
            <a:r>
              <a:rPr lang="cs-CZ" dirty="0" err="1"/>
              <a:t>Superdávka</a:t>
            </a:r>
            <a:endParaRPr lang="cs-CZ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58675-2A4D-40B4-C105-FDAF2A45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z odboru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AB87D1-6367-D9E1-FB09-C260433D7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296988"/>
            <a:ext cx="7642624" cy="3362325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zcela nová dávka slučující několik dosavadních dávek hmotné nouze a státní sociální podpory</a:t>
            </a:r>
          </a:p>
          <a:p>
            <a:pPr>
              <a:buFontTx/>
              <a:buChar char="-"/>
            </a:pPr>
            <a:r>
              <a:rPr lang="cs-CZ" dirty="0"/>
              <a:t>potřeba o ni požádat do konce kalendářního roku, současné dávky se nepřevádí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pro dotazy a pomoc s podáním žádosti je možné obrátit se na sociální pracovnice odboru sociálních věcí, školství a sportu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14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 místního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hospodářství,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dopravy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 životního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Ing. Jiří Jaroš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místní hospodářství</a:t>
            </a:r>
          </a:p>
        </p:txBody>
      </p:sp>
      <p:sp>
        <p:nvSpPr>
          <p:cNvPr id="2" name="Text Placeholder 62">
            <a:extLst>
              <a:ext uri="{FF2B5EF4-FFF2-40B4-BE49-F238E27FC236}">
                <a16:creationId xmlns:a16="http://schemas.microsoft.com/office/drawing/2014/main" id="{89C2B216-BC4D-D8BA-0D41-893AC73C228B}"/>
              </a:ext>
            </a:extLst>
          </p:cNvPr>
          <p:cNvSpPr txBox="1">
            <a:spLocks/>
          </p:cNvSpPr>
          <p:nvPr/>
        </p:nvSpPr>
        <p:spPr>
          <a:xfrm>
            <a:off x="3492500" y="2779277"/>
            <a:ext cx="5183188" cy="792000"/>
          </a:xfrm>
          <a:prstGeom prst="rect">
            <a:avLst/>
          </a:prstGeom>
        </p:spPr>
        <p:txBody>
          <a:bodyPr lIns="0" tIns="0" rIns="0" bIns="0"/>
          <a:lstStyle>
            <a:lvl1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5100" b="0" i="0" kern="1200">
                <a:solidFill>
                  <a:schemeClr val="bg1"/>
                </a:solidFill>
                <a:latin typeface="Kyselka Headline Hedline" pitchFamily="2" charset="77"/>
                <a:ea typeface="+mn-ea"/>
                <a:cs typeface="+mn-cs"/>
              </a:defRPr>
            </a:lvl1pPr>
            <a:lvl2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1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175" indent="0" algn="l" defTabSz="5971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lang="en-GB" sz="2400" b="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52425" indent="-342900" algn="l" defTabSz="59715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System Font Regular"/>
              <a:buChar char="—"/>
              <a:tabLst/>
              <a:defRPr lang="cs-CZ" sz="2400" b="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prostředí</a:t>
            </a:r>
          </a:p>
        </p:txBody>
      </p:sp>
    </p:spTree>
    <p:extLst>
      <p:ext uri="{BB962C8B-B14F-4D97-AF65-F5344CB8AC3E}">
        <p14:creationId xmlns:p14="http://schemas.microsoft.com/office/powerpoint/2010/main" val="4224483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AA49C50-460C-A7B6-A00F-AF86BBD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437454" cy="684000"/>
          </a:xfrm>
        </p:spPr>
        <p:txBody>
          <a:bodyPr/>
          <a:lstStyle/>
          <a:p>
            <a:r>
              <a:rPr lang="cs-CZ" dirty="0"/>
              <a:t>Drobné opravy komunikací 2025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E08114-70F5-7070-5CA2-EB68B0C164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86" y="1310958"/>
            <a:ext cx="8186102" cy="415484"/>
          </a:xfrm>
        </p:spPr>
        <p:txBody>
          <a:bodyPr/>
          <a:lstStyle/>
          <a:p>
            <a:r>
              <a:rPr lang="cs-CZ" sz="1800" b="1" dirty="0"/>
              <a:t>INSKY s.r.o. – 1.814.825,41 Kč s DPH</a:t>
            </a:r>
          </a:p>
          <a:p>
            <a:endParaRPr lang="cs-CZ" dirty="0"/>
          </a:p>
        </p:txBody>
      </p:sp>
      <p:pic>
        <p:nvPicPr>
          <p:cNvPr id="16" name="Obrázek 15" descr="Obsah obrázku venku, obloha, silnice, výjev&#10;&#10;Obsah generovaný pomocí AI může být nesprávný.">
            <a:extLst>
              <a:ext uri="{FF2B5EF4-FFF2-40B4-BE49-F238E27FC236}">
                <a16:creationId xmlns:a16="http://schemas.microsoft.com/office/drawing/2014/main" id="{F311FEF0-5936-1D9B-82B7-A17CF4096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2" y="1726442"/>
            <a:ext cx="4213927" cy="3160445"/>
          </a:xfrm>
          <a:prstGeom prst="rect">
            <a:avLst/>
          </a:prstGeom>
        </p:spPr>
      </p:pic>
      <p:pic>
        <p:nvPicPr>
          <p:cNvPr id="18" name="Obrázek 17" descr="Obsah obrázku venku, obloha, silnice, Pozemní vozidlo&#10;&#10;Obsah generovaný pomocí AI může být nesprávný.">
            <a:extLst>
              <a:ext uri="{FF2B5EF4-FFF2-40B4-BE49-F238E27FC236}">
                <a16:creationId xmlns:a16="http://schemas.microsoft.com/office/drawing/2014/main" id="{152148EE-C63C-1134-6985-2F5999A827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054" y="969205"/>
            <a:ext cx="2938261" cy="391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5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5E0765-8314-2AA2-F553-D19FB9EC6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676954" cy="684000"/>
          </a:xfrm>
        </p:spPr>
        <p:txBody>
          <a:bodyPr/>
          <a:lstStyle/>
          <a:p>
            <a:r>
              <a:rPr lang="cs-CZ" dirty="0"/>
              <a:t>Drobné opravy komunikací 2025</a:t>
            </a:r>
          </a:p>
        </p:txBody>
      </p:sp>
      <p:pic>
        <p:nvPicPr>
          <p:cNvPr id="3" name="Obrázek 2" descr="Obsah obrázku mapa&#10;&#10;Obsah generovaný pomocí AI může být nesprávný.">
            <a:extLst>
              <a:ext uri="{FF2B5EF4-FFF2-40B4-BE49-F238E27FC236}">
                <a16:creationId xmlns:a16="http://schemas.microsoft.com/office/drawing/2014/main" id="{C18462CA-6838-1A62-0036-925D9E7DF7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47" y="918901"/>
            <a:ext cx="6902506" cy="38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735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176E5-1A8A-BD3F-6E06-F4A43F9BC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ABFAB5-1301-28BA-3617-FAECD563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FVE I. etapa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95037A9-0F40-49A3-4967-D6993DE81C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 err="1"/>
              <a:t>Skypartners</a:t>
            </a:r>
            <a:r>
              <a:rPr lang="cs-CZ" dirty="0"/>
              <a:t> s.r.o.</a:t>
            </a:r>
          </a:p>
          <a:p>
            <a:r>
              <a:rPr lang="cs-CZ" dirty="0"/>
              <a:t>31.400.495 Kč vč. DPH</a:t>
            </a:r>
          </a:p>
          <a:p>
            <a:endParaRPr lang="cs-CZ" dirty="0"/>
          </a:p>
        </p:txBody>
      </p:sp>
      <p:pic>
        <p:nvPicPr>
          <p:cNvPr id="4" name="Obrázek 3" descr="Obsah obrázku venku, vozidlo, Pozemní vozidlo, území&#10;&#10;Obsah generovaný pomocí AI může být nesprávný.">
            <a:extLst>
              <a:ext uri="{FF2B5EF4-FFF2-40B4-BE49-F238E27FC236}">
                <a16:creationId xmlns:a16="http://schemas.microsoft.com/office/drawing/2014/main" id="{A1795958-19D3-5431-E2DA-301F4B207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687" y="1128512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77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E0A16-5951-5C7A-00E9-A96E17D8BBE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862320" y="1057827"/>
            <a:ext cx="3006551" cy="568672"/>
          </a:xfrm>
        </p:spPr>
        <p:txBody>
          <a:bodyPr/>
          <a:lstStyle/>
          <a:p>
            <a:r>
              <a:rPr lang="cs-CZ" sz="1400" dirty="0"/>
              <a:t>Klášterecká kyselka s.r.o. </a:t>
            </a:r>
          </a:p>
          <a:p>
            <a:endParaRPr lang="cs-CZ" sz="1400" dirty="0"/>
          </a:p>
          <a:p>
            <a:r>
              <a:rPr lang="cs-CZ" sz="1400" dirty="0"/>
              <a:t>78.000 Kč vč. DPH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153D81-6029-2B8A-25A1-E6F22D166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7"/>
            <a:ext cx="5394007" cy="361271"/>
          </a:xfrm>
        </p:spPr>
        <p:txBody>
          <a:bodyPr/>
          <a:lstStyle/>
          <a:p>
            <a:r>
              <a:rPr lang="cs-CZ" dirty="0"/>
              <a:t>Nové lavičky na náměstí 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3E1E78C8-0858-2D11-8E40-824546266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863618"/>
            <a:ext cx="5209247" cy="390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10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5ED7A1-E131-6A6A-0633-245E791B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6733599" cy="684000"/>
          </a:xfrm>
        </p:spPr>
        <p:txBody>
          <a:bodyPr/>
          <a:lstStyle/>
          <a:p>
            <a:r>
              <a:rPr lang="cs-CZ" dirty="0"/>
              <a:t>Výměna svítidel ve starém městě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5070B5E-A4BB-3A86-B36E-6284715BFB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82027"/>
            <a:ext cx="3098113" cy="413081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E813058-0FF7-FB52-57E8-501EB3CBA8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56" y="882027"/>
            <a:ext cx="3098113" cy="4130817"/>
          </a:xfrm>
          <a:prstGeom prst="rect">
            <a:avLst/>
          </a:prstGeom>
        </p:spPr>
      </p:pic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3DA5AA0C-0683-BCCC-E8AD-66B0A0ABC3F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95481" y="997359"/>
            <a:ext cx="3006551" cy="568672"/>
          </a:xfrm>
        </p:spPr>
        <p:txBody>
          <a:bodyPr/>
          <a:lstStyle/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b="1" dirty="0">
              <a:solidFill>
                <a:srgbClr val="00554B"/>
              </a:solidFill>
            </a:endParaRPr>
          </a:p>
          <a:p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910824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40F42-CE3B-2087-30ED-D0A7F36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918839" cy="684000"/>
          </a:xfrm>
        </p:spPr>
        <p:txBody>
          <a:bodyPr/>
          <a:lstStyle/>
          <a:p>
            <a:r>
              <a:rPr lang="cs-CZ" dirty="0"/>
              <a:t>Odpadkové koše na skateparku</a:t>
            </a:r>
          </a:p>
        </p:txBody>
      </p:sp>
      <p:pic>
        <p:nvPicPr>
          <p:cNvPr id="13" name="Obrázek 12" descr="Obsah obrázku venku, obloha, rostlina, strom&#10;&#10;Obsah generovaný pomocí AI může být nesprávný.">
            <a:extLst>
              <a:ext uri="{FF2B5EF4-FFF2-40B4-BE49-F238E27FC236}">
                <a16:creationId xmlns:a16="http://schemas.microsoft.com/office/drawing/2014/main" id="{E04BE549-B130-F9A5-706F-539E8D3632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17" y="908607"/>
            <a:ext cx="5279165" cy="395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1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A6D6-7C78-F514-F9D4-333A1A9D6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018DB1-196A-5AF4-0EFD-BC00E1B2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Park „STŘED“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09DB46-73A2-FE85-5856-7D4A5D376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SILNICE TOPOLANY a.s.</a:t>
            </a:r>
          </a:p>
          <a:p>
            <a:r>
              <a:rPr lang="cs-CZ" dirty="0"/>
              <a:t>3.333.192 Kč vč. DPH</a:t>
            </a:r>
          </a:p>
        </p:txBody>
      </p:sp>
      <p:pic>
        <p:nvPicPr>
          <p:cNvPr id="3" name="Obrázek 2" descr="Obsah obrázku venku, tráva, obloha, strom&#10;&#10;Obsah generovaný pomocí AI může být nesprávný.">
            <a:extLst>
              <a:ext uri="{FF2B5EF4-FFF2-40B4-BE49-F238E27FC236}">
                <a16:creationId xmlns:a16="http://schemas.microsoft.com/office/drawing/2014/main" id="{6798AA6F-6CDD-98FA-575C-4A062C1CC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2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23E8-3810-ACF6-1B7A-35F564A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85D1C6-7849-C232-E978-45289CDF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Rekonstrukce ul. Nad Tunýlkem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65BAFC-F1D5-577B-FCD5-C52A98BDC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fr-FR" dirty="0"/>
              <a:t>Lama Construction s.r.o.</a:t>
            </a:r>
            <a:endParaRPr lang="cs-CZ" dirty="0"/>
          </a:p>
          <a:p>
            <a:r>
              <a:rPr lang="cs-CZ" dirty="0"/>
              <a:t>5.345.916 Kč vč. DPH</a:t>
            </a:r>
          </a:p>
        </p:txBody>
      </p:sp>
      <p:pic>
        <p:nvPicPr>
          <p:cNvPr id="3" name="Obrázek 2" descr="Obsah obrázku venku, obloha, mrak, strom&#10;&#10;Obsah generovaný pomocí AI může být nesprávný.">
            <a:extLst>
              <a:ext uri="{FF2B5EF4-FFF2-40B4-BE49-F238E27FC236}">
                <a16:creationId xmlns:a16="http://schemas.microsoft.com/office/drawing/2014/main" id="{D32DD03B-5DC4-2BCB-4481-B1A3770C2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15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BE72-9763-7152-B369-3FBF8BBE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A399CF-9059-A7E4-CDD6-2E5CED17A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Obnova povrchů v ul. V Zátiší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9C84CD2-9811-B4C6-1F52-0D0D81B2A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HERKUL a.s.</a:t>
            </a:r>
          </a:p>
          <a:p>
            <a:r>
              <a:rPr lang="cs-CZ" dirty="0"/>
              <a:t>4.335.031 Kč vč. DPH</a:t>
            </a:r>
          </a:p>
        </p:txBody>
      </p:sp>
      <p:pic>
        <p:nvPicPr>
          <p:cNvPr id="4" name="Obrázek 3" descr="Obsah obrázku venku, obloha, mrak, silnice&#10;&#10;Obsah generovaný pomocí AI může být nesprávný.">
            <a:extLst>
              <a:ext uri="{FF2B5EF4-FFF2-40B4-BE49-F238E27FC236}">
                <a16:creationId xmlns:a16="http://schemas.microsoft.com/office/drawing/2014/main" id="{43B3966A-E41F-1BEA-7DEE-33F28557B5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79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FC3D4-6E2F-109F-4B32-C2333C458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ABCB84-CA68-DC3F-A614-0630A1DB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7515102" cy="684000"/>
          </a:xfrm>
        </p:spPr>
        <p:txBody>
          <a:bodyPr/>
          <a:lstStyle/>
          <a:p>
            <a:r>
              <a:rPr lang="cs-CZ" dirty="0"/>
              <a:t>RS „Nové“ sídliště VII. etapa 3. a 4. část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E9DFBB-0E4E-CD08-307E-77359747C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1098988"/>
            <a:ext cx="3418487" cy="578802"/>
          </a:xfrm>
        </p:spPr>
        <p:txBody>
          <a:bodyPr/>
          <a:lstStyle/>
          <a:p>
            <a:r>
              <a:rPr lang="cs-CZ" dirty="0"/>
              <a:t>STAVMAX Group s.r.o.</a:t>
            </a:r>
          </a:p>
          <a:p>
            <a:r>
              <a:rPr lang="cs-CZ" dirty="0"/>
              <a:t>4.355.019 Kč vč. DPH</a:t>
            </a:r>
          </a:p>
        </p:txBody>
      </p:sp>
      <p:pic>
        <p:nvPicPr>
          <p:cNvPr id="3" name="Obrázek 2" descr="Obsah obrázku venku, strom, rostlina, území&#10;&#10;Obsah generovaný pomocí AI může být nesprávný.">
            <a:extLst>
              <a:ext uri="{FF2B5EF4-FFF2-40B4-BE49-F238E27FC236}">
                <a16:creationId xmlns:a16="http://schemas.microsoft.com/office/drawing/2014/main" id="{E4A33E4E-4B15-EBE9-6DF9-287F661608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800" y="109898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54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FE9C100-7D5B-A5F8-2BA6-4A7F19A71D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Odbor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AB97706-7943-7361-D67A-FBC9B77C87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E4A1E118-AFE9-6CF3-571C-02956D6CB0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a cestovního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2B3BC6DC-B6F8-CC29-9EC7-4591EADC7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ruchu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4417F2B2-7E3F-D1FD-2734-9638201A7D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Mgr. Vojtěch Marvan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047E998F-7CF5-9165-F522-02AE023A8C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radní pro komunikaci a cestovní ruch</a:t>
            </a:r>
          </a:p>
        </p:txBody>
      </p:sp>
    </p:spTree>
    <p:extLst>
      <p:ext uri="{BB962C8B-B14F-4D97-AF65-F5344CB8AC3E}">
        <p14:creationId xmlns:p14="http://schemas.microsoft.com/office/powerpoint/2010/main" val="641276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848CCAA-407A-C577-6699-30F050A0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435600" cy="426584"/>
          </a:xfrm>
        </p:spPr>
        <p:txBody>
          <a:bodyPr/>
          <a:lstStyle/>
          <a:p>
            <a:r>
              <a:rPr lang="cs-CZ" dirty="0"/>
              <a:t>RETRO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3E44F-730A-E619-D98C-E7F289C2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8313" y="944442"/>
            <a:ext cx="5413374" cy="1627308"/>
          </a:xfrm>
        </p:spPr>
        <p:txBody>
          <a:bodyPr/>
          <a:lstStyle/>
          <a:p>
            <a:r>
              <a:rPr lang="cs-CZ" dirty="0"/>
              <a:t>Neděle 16.11. od 17:00 do 0:00</a:t>
            </a:r>
          </a:p>
          <a:p>
            <a:endParaRPr lang="cs-CZ" dirty="0"/>
          </a:p>
        </p:txBody>
      </p:sp>
      <p:pic>
        <p:nvPicPr>
          <p:cNvPr id="3" name="Obrázek 2" descr="Obsah obrázku text, Značka, grafický design, telefon&#10;&#10;Obsah generovaný pomocí AI může být nesprávný.">
            <a:extLst>
              <a:ext uri="{FF2B5EF4-FFF2-40B4-BE49-F238E27FC236}">
                <a16:creationId xmlns:a16="http://schemas.microsoft.com/office/drawing/2014/main" id="{0208637A-6BD3-57F1-CCF0-505007ABC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12" y="1282341"/>
            <a:ext cx="6783176" cy="354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4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venku, budova, obloha, rostlina&#10;&#10;Obsah generovaný pomocí AI může být nesprávný.">
            <a:extLst>
              <a:ext uri="{FF2B5EF4-FFF2-40B4-BE49-F238E27FC236}">
                <a16:creationId xmlns:a16="http://schemas.microsoft.com/office/drawing/2014/main" id="{99AAA03B-4DF2-FAAE-522B-E7305A26A0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" y="1889760"/>
            <a:ext cx="1917098" cy="2555875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1A62884-962C-2245-923E-66CE3E79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14988"/>
            <a:ext cx="5352457" cy="684000"/>
          </a:xfrm>
        </p:spPr>
        <p:txBody>
          <a:bodyPr/>
          <a:lstStyle/>
          <a:p>
            <a:r>
              <a:rPr lang="cs-CZ" dirty="0"/>
              <a:t>Slavnostní otevření</a:t>
            </a:r>
            <a:br>
              <a:rPr lang="cs-CZ" dirty="0"/>
            </a:br>
            <a:r>
              <a:rPr lang="cs-CZ" dirty="0"/>
              <a:t>kaple v Klášterecké Jeseni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05C0037-5E09-C4EA-D704-9F8293F1F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Sobota 22.11. od 14:00</a:t>
            </a:r>
          </a:p>
        </p:txBody>
      </p:sp>
      <p:pic>
        <p:nvPicPr>
          <p:cNvPr id="13" name="Obrázek 12" descr="Obsah obrázku obloha, rostlina, venku, strom&#10;&#10;Obsah generovaný pomocí AI může být nesprávný.">
            <a:extLst>
              <a:ext uri="{FF2B5EF4-FFF2-40B4-BE49-F238E27FC236}">
                <a16:creationId xmlns:a16="http://schemas.microsoft.com/office/drawing/2014/main" id="{017A2534-5903-E192-205A-965619962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01" y="1889635"/>
            <a:ext cx="1917192" cy="2556000"/>
          </a:xfrm>
          <a:prstGeom prst="rect">
            <a:avLst/>
          </a:prstGeom>
        </p:spPr>
      </p:pic>
      <p:pic>
        <p:nvPicPr>
          <p:cNvPr id="17" name="Obrázek 16" descr="Obsah obrázku oblečení, muž, boty, budova&#10;&#10;Obsah generovaný pomocí AI může být nesprávný.">
            <a:extLst>
              <a:ext uri="{FF2B5EF4-FFF2-40B4-BE49-F238E27FC236}">
                <a16:creationId xmlns:a16="http://schemas.microsoft.com/office/drawing/2014/main" id="{303E047D-D5D4-4B51-7DD9-94508D6CAD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758" y="1889635"/>
            <a:ext cx="1917769" cy="2556000"/>
          </a:xfrm>
          <a:prstGeom prst="rect">
            <a:avLst/>
          </a:prstGeom>
        </p:spPr>
      </p:pic>
      <p:pic>
        <p:nvPicPr>
          <p:cNvPr id="19" name="Obrázek 18" descr="Obsah obrázku venku, obloha, budova, mrak&#10;&#10;Obsah generovaný pomocí AI může být nesprávný.">
            <a:extLst>
              <a:ext uri="{FF2B5EF4-FFF2-40B4-BE49-F238E27FC236}">
                <a16:creationId xmlns:a16="http://schemas.microsoft.com/office/drawing/2014/main" id="{EAD3DEB7-78A1-DCB7-D6D2-04B45F6633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867" y="1889635"/>
            <a:ext cx="1917192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2036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1740</TotalTime>
  <Words>338</Words>
  <Application>Microsoft Office PowerPoint</Application>
  <PresentationFormat>Předvádění na obrazovce (16:9)</PresentationFormat>
  <Paragraphs>83</Paragraphs>
  <Slides>22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Kyselka Headline Hedline</vt:lpstr>
      <vt:lpstr>System Font Regular</vt:lpstr>
      <vt:lpstr>Verdana</vt:lpstr>
      <vt:lpstr>Cover</vt:lpstr>
      <vt:lpstr>Slides</vt:lpstr>
      <vt:lpstr>Prezentace aplikace PowerPoint</vt:lpstr>
      <vt:lpstr>FVE I. etapa</vt:lpstr>
      <vt:lpstr>Park „STŘED“</vt:lpstr>
      <vt:lpstr>Rekonstrukce ul. Nad Tunýlkem</vt:lpstr>
      <vt:lpstr>Obnova povrchů v ul. V Zátiší</vt:lpstr>
      <vt:lpstr>RS „Nové“ sídliště VII. etapa 3. a 4. část</vt:lpstr>
      <vt:lpstr>Prezentace aplikace PowerPoint</vt:lpstr>
      <vt:lpstr>RETRO</vt:lpstr>
      <vt:lpstr>Slavnostní otevření kaple v Klášterecké Jeseni</vt:lpstr>
      <vt:lpstr>Pozvánka do Galerie Kryt</vt:lpstr>
      <vt:lpstr>Pozvánka do Galerie Kryt</vt:lpstr>
      <vt:lpstr>E-shop – nový merch</vt:lpstr>
      <vt:lpstr>Prezentace aplikace PowerPoint</vt:lpstr>
      <vt:lpstr>Rozbor hospodaření  k 30.09.2025 </vt:lpstr>
      <vt:lpstr>Prezentace aplikace PowerPoint</vt:lpstr>
      <vt:lpstr>Informace z odboru</vt:lpstr>
      <vt:lpstr>Prezentace aplikace PowerPoint</vt:lpstr>
      <vt:lpstr>Drobné opravy komunikací 2025</vt:lpstr>
      <vt:lpstr>Drobné opravy komunikací 2025</vt:lpstr>
      <vt:lpstr>Nové lavičky na náměstí </vt:lpstr>
      <vt:lpstr>Výměna svítidel ve starém městě  </vt:lpstr>
      <vt:lpstr>Odpadkové koše na skateparku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Endršt Pavel</cp:lastModifiedBy>
  <cp:revision>139</cp:revision>
  <cp:lastPrinted>2023-02-19T12:48:17Z</cp:lastPrinted>
  <dcterms:created xsi:type="dcterms:W3CDTF">2018-10-31T08:36:17Z</dcterms:created>
  <dcterms:modified xsi:type="dcterms:W3CDTF">2025-11-12T13:20:27Z</dcterms:modified>
</cp:coreProperties>
</file>