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88" r:id="rId3"/>
    <p:sldId id="289" r:id="rId4"/>
    <p:sldId id="290" r:id="rId5"/>
    <p:sldId id="291" r:id="rId6"/>
    <p:sldId id="292" r:id="rId7"/>
    <p:sldId id="293" r:id="rId8"/>
    <p:sldId id="262" r:id="rId9"/>
    <p:sldId id="294" r:id="rId10"/>
    <p:sldId id="298" r:id="rId11"/>
    <p:sldId id="297" r:id="rId12"/>
    <p:sldId id="295" r:id="rId13"/>
    <p:sldId id="299" r:id="rId14"/>
    <p:sldId id="300" r:id="rId15"/>
    <p:sldId id="296" r:id="rId16"/>
    <p:sldId id="301" r:id="rId17"/>
    <p:sldId id="258" r:id="rId18"/>
    <p:sldId id="277" r:id="rId19"/>
    <p:sldId id="278" r:id="rId20"/>
    <p:sldId id="279" r:id="rId21"/>
    <p:sldId id="280" r:id="rId22"/>
    <p:sldId id="283" r:id="rId23"/>
    <p:sldId id="284" r:id="rId24"/>
    <p:sldId id="264" r:id="rId25"/>
    <p:sldId id="265" r:id="rId26"/>
    <p:sldId id="281" r:id="rId27"/>
    <p:sldId id="274" r:id="rId28"/>
    <p:sldId id="273" r:id="rId29"/>
    <p:sldId id="272" r:id="rId30"/>
    <p:sldId id="271" r:id="rId31"/>
    <p:sldId id="269" r:id="rId32"/>
    <p:sldId id="282" r:id="rId33"/>
    <p:sldId id="275" r:id="rId34"/>
    <p:sldId id="270" r:id="rId35"/>
    <p:sldId id="266" r:id="rId36"/>
    <p:sldId id="267" r:id="rId37"/>
    <p:sldId id="285" r:id="rId38"/>
    <p:sldId id="286" r:id="rId39"/>
    <p:sldId id="287" r:id="rId40"/>
  </p:sldIdLst>
  <p:sldSz cx="9144000" cy="5143500" type="screen16x9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94639" autoAdjust="0"/>
  </p:normalViewPr>
  <p:slideViewPr>
    <p:cSldViewPr>
      <p:cViewPr varScale="1">
        <p:scale>
          <a:sx n="144" d="100"/>
          <a:sy n="144" d="100"/>
        </p:scale>
        <p:origin x="636" y="1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822" y="-7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2E6ADE-9E6E-4580-A84F-A016B71C361C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FAB6985-44AF-4C6C-93F0-61D7A05D4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0507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4A2E166-AF91-4A2F-9351-1D0B31BEC70C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B3A3D8-E44F-4594-AFB7-B23F203CC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9259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553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51142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1944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4952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3506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B3A3D8-E44F-4594-AFB7-B23F203CCBF7}" type="slidenum">
              <a:rPr lang="cs-CZ" smtClean="0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7095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4876006"/>
            <a:ext cx="2133600" cy="165100"/>
          </a:xfrm>
        </p:spPr>
        <p:txBody>
          <a:bodyPr/>
          <a:lstStyle/>
          <a:p>
            <a:fld id="{4EC2A1C6-F44E-4769-9596-2322F8F612D2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4876005"/>
            <a:ext cx="2895600" cy="165101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6233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27.04.2022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0777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68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27.04.2022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4074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2A1C6-F44E-4769-9596-2322F8F612D2}" type="datetimeFigureOut">
              <a:rPr lang="cs-CZ" smtClean="0"/>
              <a:t>27.04.2022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8841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31840" y="4840002"/>
            <a:ext cx="3464024" cy="273844"/>
          </a:xfrm>
        </p:spPr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812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876005"/>
            <a:ext cx="2133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EC2A1C6-F44E-4769-9596-2322F8F612D2}" type="datetimeFigureOut">
              <a:rPr lang="cs-CZ" smtClean="0"/>
              <a:pPr/>
              <a:t>27.04.2022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876005"/>
            <a:ext cx="2895600" cy="165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1559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výstavby a rozvoje města</a:t>
            </a:r>
            <a:br>
              <a:rPr lang="cs-CZ" sz="4000" b="1" dirty="0"/>
            </a:br>
            <a:r>
              <a:rPr lang="cs-CZ" sz="2800" dirty="0"/>
              <a:t/>
            </a:r>
            <a:br>
              <a:rPr lang="cs-CZ" sz="2800" dirty="0"/>
            </a:br>
            <a:r>
              <a:rPr lang="cs-CZ" sz="3200" b="1" dirty="0" smtClean="0"/>
              <a:t>Mgr. Vojtěch Marvan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>radní pro investice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9713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Nominace na Cenu města 2022</a:t>
            </a:r>
            <a:endParaRPr lang="cs-CZ" sz="2800" b="1" dirty="0"/>
          </a:p>
        </p:txBody>
      </p:sp>
      <p:pic>
        <p:nvPicPr>
          <p:cNvPr id="2050" name="Picture 2" descr="Cena města - Oficiální stránky města Klášterec nad Ohří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6"/>
          <a:stretch/>
        </p:blipFill>
        <p:spPr bwMode="auto">
          <a:xfrm>
            <a:off x="3401657" y="1200151"/>
            <a:ext cx="165255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ena města 2020 - Oficiální stránky města Klášterec nad Ohří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"/>
          <a:stretch/>
        </p:blipFill>
        <p:spPr bwMode="auto">
          <a:xfrm>
            <a:off x="5111973" y="1200151"/>
            <a:ext cx="18722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ena města 2020 - Oficiální stránky města Klášterec nad Ohř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136" y="3031870"/>
            <a:ext cx="1664384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ena města 2020 - Oficiální stránky města Klášterec nad Ohří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r="11432"/>
          <a:stretch/>
        </p:blipFill>
        <p:spPr bwMode="auto">
          <a:xfrm>
            <a:off x="7041938" y="1200151"/>
            <a:ext cx="18002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enu města Klášterce nad Ohří získala Helena Voříšková - Oficiální stránky města  Klášterec nad Ohří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4" r="16686"/>
          <a:stretch/>
        </p:blipFill>
        <p:spPr bwMode="auto">
          <a:xfrm>
            <a:off x="5111973" y="3056253"/>
            <a:ext cx="185613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ěsto vydalo knihu o historii kláštereckého divadelního spolku, autorem je  letošní laureát ceny města Jan Milota - Oficiální stránky města Klášterec  nad Ohří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 t="8953" r="28252" b="43011"/>
          <a:stretch/>
        </p:blipFill>
        <p:spPr bwMode="auto">
          <a:xfrm>
            <a:off x="3411767" y="3056253"/>
            <a:ext cx="165245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9"/>
          <a:srcRect r="3079"/>
          <a:stretch/>
        </p:blipFill>
        <p:spPr>
          <a:xfrm>
            <a:off x="7063604" y="3066175"/>
            <a:ext cx="1778534" cy="1800000"/>
          </a:xfrm>
          <a:prstGeom prst="rect">
            <a:avLst/>
          </a:prstGeom>
        </p:spPr>
      </p:pic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9 kandidátů</a:t>
            </a:r>
          </a:p>
          <a:p>
            <a:r>
              <a:rPr lang="cs-CZ" sz="1800" b="1" dirty="0"/>
              <a:t>č</a:t>
            </a:r>
            <a:r>
              <a:rPr lang="cs-CZ" sz="1800" b="1" dirty="0" smtClean="0"/>
              <a:t>ervnové ZM</a:t>
            </a:r>
          </a:p>
        </p:txBody>
      </p:sp>
    </p:spTree>
    <p:extLst>
      <p:ext uri="{BB962C8B-B14F-4D97-AF65-F5344CB8AC3E}">
        <p14:creationId xmlns:p14="http://schemas.microsoft.com/office/powerpoint/2010/main" val="1832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Prezentace na veletrzích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err="1" smtClean="0"/>
              <a:t>Holiday</a:t>
            </a:r>
            <a:r>
              <a:rPr lang="cs-CZ" sz="1800" b="1" dirty="0" smtClean="0"/>
              <a:t> </a:t>
            </a:r>
            <a:r>
              <a:rPr lang="cs-CZ" sz="1800" b="1" dirty="0" err="1" smtClean="0"/>
              <a:t>World</a:t>
            </a:r>
            <a:r>
              <a:rPr lang="cs-CZ" sz="1800" b="1" dirty="0"/>
              <a:t> + FOR BIKE</a:t>
            </a:r>
          </a:p>
          <a:p>
            <a:r>
              <a:rPr lang="cs-CZ" sz="1800" b="1" dirty="0" smtClean="0"/>
              <a:t>18.03. a 25.03.2022</a:t>
            </a:r>
          </a:p>
          <a:p>
            <a:r>
              <a:rPr lang="cs-CZ" sz="1800" b="1" dirty="0" smtClean="0"/>
              <a:t>PVA Letňany</a:t>
            </a:r>
          </a:p>
          <a:p>
            <a:endParaRPr lang="cs-CZ" sz="1800" b="1" dirty="0"/>
          </a:p>
          <a:p>
            <a:r>
              <a:rPr lang="cs-CZ" sz="1800" b="1" dirty="0" err="1" smtClean="0"/>
              <a:t>Miniveletrh</a:t>
            </a:r>
            <a:r>
              <a:rPr lang="cs-CZ" sz="1800" b="1" dirty="0" smtClean="0"/>
              <a:t> cestovního ruchu MOST</a:t>
            </a:r>
          </a:p>
          <a:p>
            <a:r>
              <a:rPr lang="cs-CZ" sz="1800" b="1" dirty="0" smtClean="0"/>
              <a:t>07.06.2022</a:t>
            </a:r>
          </a:p>
          <a:p>
            <a:endParaRPr lang="cs-CZ" sz="1800" b="1" dirty="0"/>
          </a:p>
          <a:p>
            <a:r>
              <a:rPr lang="cs-CZ" sz="1800" b="1" dirty="0" smtClean="0"/>
              <a:t>ITEP Plzeň</a:t>
            </a:r>
          </a:p>
          <a:p>
            <a:r>
              <a:rPr lang="cs-CZ" sz="1800" b="1" dirty="0" smtClean="0"/>
              <a:t>15.-17.09.2022</a:t>
            </a:r>
          </a:p>
          <a:p>
            <a:endParaRPr lang="cs-CZ" sz="1800" b="1" dirty="0" smtClean="0"/>
          </a:p>
          <a:p>
            <a:endParaRPr lang="cs-CZ" sz="1800" dirty="0" smtClean="0"/>
          </a:p>
          <a:p>
            <a:pPr marL="0" indent="0">
              <a:buNone/>
            </a:pPr>
            <a:endParaRPr lang="cs-CZ" sz="1800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6" t="34999" r="2786" b="-18598"/>
          <a:stretch/>
        </p:blipFill>
        <p:spPr>
          <a:xfrm>
            <a:off x="5976777" y="1168254"/>
            <a:ext cx="2735852" cy="4537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8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Galerie Kryt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do 02.05.2022:</a:t>
            </a:r>
          </a:p>
          <a:p>
            <a:pPr marL="0" indent="0">
              <a:buNone/>
            </a:pPr>
            <a:r>
              <a:rPr lang="cs-CZ" sz="1800" b="1" dirty="0" smtClean="0"/>
              <a:t>LADISLAV STEŇKO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b="1" dirty="0" smtClean="0"/>
              <a:t>od 06.05. do 03.07.2022</a:t>
            </a:r>
          </a:p>
          <a:p>
            <a:pPr marL="0" indent="0">
              <a:buNone/>
            </a:pPr>
            <a:r>
              <a:rPr lang="cs-CZ" sz="1800" b="1" dirty="0" smtClean="0"/>
              <a:t>LIDICE 80</a:t>
            </a:r>
          </a:p>
        </p:txBody>
      </p:sp>
      <p:pic>
        <p:nvPicPr>
          <p:cNvPr id="1026" name="Picture 2" descr="https://kultura.klasterec.cz/images/program/2022/04/stenk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37387"/>
            <a:ext cx="216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97" y="1097387"/>
            <a:ext cx="2545703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12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Stavění májky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29.04.2022 od 15 hodin</a:t>
            </a:r>
          </a:p>
          <a:p>
            <a:r>
              <a:rPr lang="cs-CZ" sz="1800" b="1" dirty="0"/>
              <a:t>h</a:t>
            </a:r>
            <a:r>
              <a:rPr lang="cs-CZ" sz="1800" b="1" dirty="0" smtClean="0"/>
              <a:t>udební doprovod </a:t>
            </a:r>
          </a:p>
          <a:p>
            <a:r>
              <a:rPr lang="cs-CZ" sz="1800" b="1" dirty="0" smtClean="0"/>
              <a:t>Kapela ZUŠ</a:t>
            </a:r>
          </a:p>
        </p:txBody>
      </p:sp>
      <p:pic>
        <p:nvPicPr>
          <p:cNvPr id="5" name="Picture 2" descr="Není k dispozici žádný popis fotky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00" y="1851546"/>
            <a:ext cx="512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968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Pietní akt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06.05.2022 od 15 hodin</a:t>
            </a:r>
          </a:p>
          <a:p>
            <a:r>
              <a:rPr lang="cs-CZ" sz="1800" b="1" dirty="0" smtClean="0"/>
              <a:t>ke Dni vítězství</a:t>
            </a:r>
          </a:p>
          <a:p>
            <a:r>
              <a:rPr lang="cs-CZ" sz="1800" b="1" dirty="0" smtClean="0"/>
              <a:t>hudební doprovod ZUŠ</a:t>
            </a:r>
          </a:p>
        </p:txBody>
      </p:sp>
      <p:pic>
        <p:nvPicPr>
          <p:cNvPr id="5122" name="Picture 2" descr="Pietní akt ke Dni vítězství - Oficiální stránky města Klášterec nad Ohř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904" y="1097387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399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Slavnostní otevření hřiště</a:t>
            </a:r>
            <a:endParaRPr lang="cs-CZ" sz="2800" b="1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1131590"/>
            <a:ext cx="4800491" cy="3600000"/>
          </a:xfrm>
          <a:prstGeom prst="rect">
            <a:avLst/>
          </a:prstGeom>
        </p:spPr>
      </p:pic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13.05.2022 </a:t>
            </a:r>
            <a:r>
              <a:rPr lang="cs-CZ" sz="1800" b="1" smtClean="0"/>
              <a:t>od </a:t>
            </a:r>
            <a:r>
              <a:rPr lang="cs-CZ" sz="1800" b="1" smtClean="0"/>
              <a:t>10.00</a:t>
            </a:r>
            <a:r>
              <a:rPr lang="cs-CZ" sz="1800" b="1" dirty="0" smtClean="0"/>
              <a:t>:</a:t>
            </a:r>
          </a:p>
          <a:p>
            <a:pPr marL="0" indent="0">
              <a:buNone/>
            </a:pPr>
            <a:r>
              <a:rPr lang="cs-CZ" sz="1800" b="1" dirty="0" smtClean="0"/>
              <a:t>SLAVNOSTNÍ OTEVŘENÍ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b="1" dirty="0" smtClean="0"/>
              <a:t>14.05.2022 od 9.00:</a:t>
            </a:r>
          </a:p>
          <a:p>
            <a:pPr marL="0" indent="0">
              <a:buNone/>
            </a:pPr>
            <a:r>
              <a:rPr lang="cs-CZ" sz="1800" b="1" dirty="0" smtClean="0"/>
              <a:t>MALÝ TURNAJ</a:t>
            </a:r>
          </a:p>
          <a:p>
            <a:pPr marL="0" indent="0">
              <a:buNone/>
            </a:pPr>
            <a:r>
              <a:rPr lang="cs-CZ" sz="1800" b="1" dirty="0" smtClean="0"/>
              <a:t>- ukázka tenisu, fotbalu</a:t>
            </a:r>
          </a:p>
          <a:p>
            <a:pPr marL="0" indent="0">
              <a:buNone/>
            </a:pPr>
            <a:r>
              <a:rPr lang="cs-CZ" sz="1800" b="1" dirty="0" smtClean="0"/>
              <a:t>a hokeje</a:t>
            </a:r>
          </a:p>
          <a:p>
            <a:pPr marL="0" indent="0">
              <a:buNone/>
            </a:pPr>
            <a:r>
              <a:rPr lang="cs-CZ" sz="1800" b="1" dirty="0" smtClean="0"/>
              <a:t>- střelba lukem</a:t>
            </a:r>
            <a:br>
              <a:rPr lang="cs-CZ" sz="1800" b="1" dirty="0" smtClean="0"/>
            </a:br>
            <a:r>
              <a:rPr lang="cs-CZ" sz="1800" b="1" dirty="0" smtClean="0"/>
              <a:t>pro veřejnost</a:t>
            </a:r>
          </a:p>
        </p:txBody>
      </p:sp>
    </p:spTree>
    <p:extLst>
      <p:ext uri="{BB962C8B-B14F-4D97-AF65-F5344CB8AC3E}">
        <p14:creationId xmlns:p14="http://schemas.microsoft.com/office/powerpoint/2010/main" val="334540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err="1" smtClean="0"/>
              <a:t>Ohřecká</a:t>
            </a:r>
            <a:r>
              <a:rPr lang="cs-CZ" sz="2800" b="1" dirty="0" smtClean="0"/>
              <a:t> osmička</a:t>
            </a:r>
            <a:endParaRPr lang="cs-CZ" sz="2800" b="1" dirty="0"/>
          </a:p>
        </p:txBody>
      </p:sp>
      <p:sp>
        <p:nvSpPr>
          <p:cNvPr id="9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/>
              <a:t>o</a:t>
            </a:r>
            <a:r>
              <a:rPr lang="cs-CZ" sz="1800" b="1" dirty="0" smtClean="0"/>
              <a:t>d 01.05.2022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434" y="1200151"/>
            <a:ext cx="5091938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3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finanční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 smtClean="0"/>
              <a:t>Bc. Pavla </a:t>
            </a:r>
            <a:r>
              <a:rPr lang="cs-CZ" sz="3200" b="1" dirty="0"/>
              <a:t>Zemančíková</a:t>
            </a:r>
            <a:br>
              <a:rPr lang="cs-CZ" sz="3200" b="1" dirty="0"/>
            </a:br>
            <a:r>
              <a:rPr lang="cs-CZ" sz="3200" dirty="0"/>
              <a:t>radní pro ekonomiku </a:t>
            </a:r>
          </a:p>
        </p:txBody>
      </p:sp>
    </p:spTree>
    <p:extLst>
      <p:ext uri="{BB962C8B-B14F-4D97-AF65-F5344CB8AC3E}">
        <p14:creationId xmlns:p14="http://schemas.microsoft.com/office/powerpoint/2010/main" val="36502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27534"/>
            <a:ext cx="8229600" cy="857250"/>
          </a:xfrm>
        </p:spPr>
        <p:txBody>
          <a:bodyPr>
            <a:noAutofit/>
          </a:bodyPr>
          <a:lstStyle/>
          <a:p>
            <a:r>
              <a:rPr lang="cs-CZ" sz="2600" b="1" dirty="0" smtClean="0"/>
              <a:t>Rozbor hospodaření města</a:t>
            </a:r>
            <a:br>
              <a:rPr lang="cs-CZ" sz="2600" b="1" dirty="0" smtClean="0"/>
            </a:br>
            <a:r>
              <a:rPr lang="cs-CZ" sz="2600" b="1" dirty="0" smtClean="0"/>
              <a:t>1. čtvrtletí</a:t>
            </a:r>
            <a:endParaRPr lang="cs-CZ" sz="26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755577" y="1491628"/>
          <a:ext cx="7344815" cy="2958216"/>
        </p:xfrm>
        <a:graphic>
          <a:graphicData uri="http://schemas.openxmlformats.org/drawingml/2006/table">
            <a:tbl>
              <a:tblPr/>
              <a:tblGrid>
                <a:gridCol w="1944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3640143650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476022455"/>
                    </a:ext>
                  </a:extLst>
                </a:gridCol>
                <a:gridCol w="834757">
                  <a:extLst>
                    <a:ext uri="{9D8B030D-6E8A-4147-A177-3AD203B41FA5}">
                      <a16:colId xmlns:a16="http://schemas.microsoft.com/office/drawing/2014/main" val="2185038738"/>
                    </a:ext>
                  </a:extLst>
                </a:gridCol>
                <a:gridCol w="821427">
                  <a:extLst>
                    <a:ext uri="{9D8B030D-6E8A-4147-A177-3AD203B41FA5}">
                      <a16:colId xmlns:a16="http://schemas.microsoft.com/office/drawing/2014/main" val="4184205895"/>
                    </a:ext>
                  </a:extLst>
                </a:gridCol>
              </a:tblGrid>
              <a:tr h="265121">
                <a:tc>
                  <a:txBody>
                    <a:bodyPr/>
                    <a:lstStyle/>
                    <a:p>
                      <a:pPr algn="r" fontAlgn="b"/>
                      <a:r>
                        <a:rPr lang="cs-CZ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(údaje </a:t>
                      </a:r>
                      <a:r>
                        <a:rPr lang="cs-CZ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v tis. </a:t>
                      </a:r>
                      <a:r>
                        <a:rPr lang="cs-CZ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Kč</a:t>
                      </a:r>
                      <a:r>
                        <a:rPr lang="cs-CZ" sz="9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)</a:t>
                      </a:r>
                      <a:r>
                        <a:rPr lang="cs-CZ" sz="9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 </a:t>
                      </a:r>
                      <a:endParaRPr lang="cs-CZ" sz="9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Skutečnost </a:t>
                      </a:r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 31.03.2020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Skutečnost </a:t>
                      </a:r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 31.03.2021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Skutečnost </a:t>
                      </a:r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 31.03.2022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Index </a:t>
                      </a:r>
                    </a:p>
                    <a:p>
                      <a:pPr algn="r" fontAlgn="b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21/20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Index </a:t>
                      </a:r>
                    </a:p>
                    <a:p>
                      <a:pPr algn="r" fontAlgn="b"/>
                      <a:r>
                        <a:rPr lang="cs-CZ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22/21</a:t>
                      </a:r>
                      <a:endParaRPr lang="cs-CZ" sz="12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77.942,5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79.317,7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94.795,0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1,02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1,20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Daňové 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61.244,8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57.076,1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62.988,7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0,93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1,10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Nedaňové 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2.412,1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2.199,8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4.263,0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0,91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1,94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Kapitálové </a:t>
                      </a:r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příjmy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97,5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115,3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16.025,2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1,18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138,93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Přijaté transfery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14.188,0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19.926,5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11.518,1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1,40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0,58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Výdaje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71.670,3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79.333,3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77.555,7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1,11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0,98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91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Běžné výdaje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60.373,5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61.196,5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56.860,3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1,01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0,93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Kapitálové výdaje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11.296,8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18.136,8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20.695,4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1,61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1,14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121">
                <a:tc>
                  <a:txBody>
                    <a:bodyPr/>
                    <a:lstStyle/>
                    <a:p>
                      <a:pPr algn="l" fontAlgn="b"/>
                      <a:r>
                        <a:rPr lang="cs-CZ" sz="15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Výsledek </a:t>
                      </a:r>
                      <a:r>
                        <a:rPr lang="cs-CZ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hospodaření</a:t>
                      </a: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6.272,2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-15,6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5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17.239,3</a:t>
                      </a:r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cs-CZ" sz="15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DA2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958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723" y="447620"/>
            <a:ext cx="8229600" cy="755978"/>
          </a:xfrm>
        </p:spPr>
        <p:txBody>
          <a:bodyPr>
            <a:noAutofit/>
          </a:bodyPr>
          <a:lstStyle/>
          <a:p>
            <a:r>
              <a:rPr lang="cs-CZ" sz="2600" b="1" dirty="0"/>
              <a:t>Příjem ze sdílených </a:t>
            </a:r>
            <a:r>
              <a:rPr lang="cs-CZ" sz="2600" b="1" dirty="0" smtClean="0"/>
              <a:t>daní</a:t>
            </a:r>
            <a:br>
              <a:rPr lang="cs-CZ" sz="2600" b="1" dirty="0" smtClean="0"/>
            </a:br>
            <a:r>
              <a:rPr lang="cs-CZ" sz="2600" b="1" dirty="0" smtClean="0"/>
              <a:t>1. čtvrtletí</a:t>
            </a:r>
            <a:endParaRPr lang="cs-CZ" sz="26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971600" y="1347614"/>
          <a:ext cx="6984000" cy="3243373"/>
        </p:xfrm>
        <a:graphic>
          <a:graphicData uri="http://schemas.openxmlformats.org/drawingml/2006/table">
            <a:tbl>
              <a:tblPr firstRow="1" firstCol="1" bandRow="1"/>
              <a:tblGrid>
                <a:gridCol w="2664000">
                  <a:extLst>
                    <a:ext uri="{9D8B030D-6E8A-4147-A177-3AD203B41FA5}">
                      <a16:colId xmlns:a16="http://schemas.microsoft.com/office/drawing/2014/main" val="153658577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64933432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862441177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782042231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988514733"/>
                    </a:ext>
                  </a:extLst>
                </a:gridCol>
              </a:tblGrid>
              <a:tr h="60224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Sdílené </a:t>
                      </a:r>
                      <a:r>
                        <a:rPr lang="cs-CZ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daně (v tis. Kč)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stav k </a:t>
                      </a:r>
                      <a:b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31.03.2019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stav k </a:t>
                      </a:r>
                      <a:b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31.03.2020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stav k </a:t>
                      </a:r>
                      <a:b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31.03.2021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stav k </a:t>
                      </a:r>
                      <a:b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31.03.2022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91637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Daň z přidané hodnoty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24.024,6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26.149,9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25.462,5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29.863,8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05027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DPFO vybíraná </a:t>
                      </a: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srážkou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1.040,8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1.161,5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1.311,2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1.429,4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975148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DPFO placená </a:t>
                      </a: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poplatníky (OSVČ)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341,8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353,2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569,2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831,0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78867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DPFO placená </a:t>
                      </a: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plátci (zaměstnanci)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13.558,3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14.704,0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11.553,4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9.325,0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0953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Daň z příjmů právnických osob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10.723,1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9.462,8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10.884,6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10.349,0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095359"/>
                  </a:ext>
                </a:extLst>
              </a:tr>
              <a:tr h="30112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Součet</a:t>
                      </a:r>
                      <a:endParaRPr lang="cs-CZ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49.688,6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51.831,4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49.780,9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51.798,2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5320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027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Obnova povrchu ul. 17. listopadu</a:t>
            </a:r>
            <a:endParaRPr lang="cs-CZ" sz="2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57199" y="4189025"/>
            <a:ext cx="634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000" dirty="0" smtClean="0"/>
          </a:p>
          <a:p>
            <a:r>
              <a:rPr lang="cs-CZ" sz="1000" dirty="0" smtClean="0"/>
              <a:t>Dodavatel</a:t>
            </a:r>
            <a:r>
              <a:rPr lang="cs-CZ" sz="1000" dirty="0"/>
              <a:t>: </a:t>
            </a:r>
            <a:r>
              <a:rPr lang="cs-CZ" sz="1000" dirty="0" smtClean="0"/>
              <a:t>Silnice Topolany a.s. </a:t>
            </a:r>
            <a:endParaRPr lang="cs-CZ" sz="1000" dirty="0"/>
          </a:p>
          <a:p>
            <a:r>
              <a:rPr lang="cs-CZ" sz="1000" dirty="0"/>
              <a:t>Cena : </a:t>
            </a:r>
            <a:r>
              <a:rPr lang="cs-CZ" sz="1000" dirty="0" smtClean="0"/>
              <a:t>3 386 785 Kč vč. DPH</a:t>
            </a:r>
            <a:endParaRPr lang="cs-CZ" sz="1000" dirty="0"/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66"/>
          <a:stretch/>
        </p:blipFill>
        <p:spPr>
          <a:xfrm>
            <a:off x="462750" y="1063228"/>
            <a:ext cx="5117362" cy="3215875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586703"/>
            <a:ext cx="4751037" cy="3154986"/>
          </a:xfrm>
        </p:spPr>
      </p:pic>
    </p:spTree>
    <p:extLst>
      <p:ext uri="{BB962C8B-B14F-4D97-AF65-F5344CB8AC3E}">
        <p14:creationId xmlns:p14="http://schemas.microsoft.com/office/powerpoint/2010/main" val="10379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723" y="447620"/>
            <a:ext cx="8229600" cy="755978"/>
          </a:xfrm>
        </p:spPr>
        <p:txBody>
          <a:bodyPr>
            <a:noAutofit/>
          </a:bodyPr>
          <a:lstStyle/>
          <a:p>
            <a:r>
              <a:rPr lang="cs-CZ" sz="2600" b="1" dirty="0" smtClean="0"/>
              <a:t>Přehled dotačních programů</a:t>
            </a:r>
            <a:br>
              <a:rPr lang="cs-CZ" sz="2600" b="1" dirty="0" smtClean="0"/>
            </a:br>
            <a:r>
              <a:rPr lang="cs-CZ" sz="2600" b="1" dirty="0" smtClean="0"/>
              <a:t>a jejich čerpání v roce 2022</a:t>
            </a:r>
            <a:endParaRPr lang="cs-CZ" sz="2600" dirty="0"/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899592" y="1347614"/>
          <a:ext cx="7524000" cy="2852490"/>
        </p:xfrm>
        <a:graphic>
          <a:graphicData uri="http://schemas.openxmlformats.org/drawingml/2006/table">
            <a:tbl>
              <a:tblPr firstRow="1" firstCol="1" bandRow="1"/>
              <a:tblGrid>
                <a:gridCol w="3384000">
                  <a:extLst>
                    <a:ext uri="{9D8B030D-6E8A-4147-A177-3AD203B41FA5}">
                      <a16:colId xmlns:a16="http://schemas.microsoft.com/office/drawing/2014/main" val="1536585778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57557282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649334322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862441177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3762274388"/>
                    </a:ext>
                  </a:extLst>
                </a:gridCol>
              </a:tblGrid>
              <a:tr h="43624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Dotační program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Částka</a:t>
                      </a:r>
                      <a:r>
                        <a:rPr lang="cs-CZ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</a:t>
                      </a:r>
                    </a:p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 rozpočtu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10800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Počet smluv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Na</a:t>
                      </a:r>
                      <a:r>
                        <a:rPr lang="cs-CZ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 Kč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Zbývá </a:t>
                      </a:r>
                    </a:p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v rozpočtu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591637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Podpora činnosti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4.250.000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21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4.250.000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0502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Podpora projektů pro děti a mládež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500.000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13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332.450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167.550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397514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pl-P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Podpora kulturních akcí a projektů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400.000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259.000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141.000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78867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Odkanalizování objektů určených </a:t>
                      </a:r>
                      <a:endParaRPr lang="cs-CZ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  <a:p>
                      <a:pPr algn="l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k </a:t>
                      </a: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trvalému bydlení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50.000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50.000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0953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Dešťovka</a:t>
                      </a: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100.000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7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35.000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65.000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873385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Obnova nemovitostí v </a:t>
                      </a:r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MPZ *)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72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619.708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0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s-CZ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</a:rPr>
                        <a:t>619.708</a:t>
                      </a:r>
                      <a:endParaRPr lang="cs-CZ" sz="1400" b="0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10800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5095359"/>
                  </a:ext>
                </a:extLst>
              </a:tr>
            </a:tbl>
          </a:graphicData>
        </a:graphic>
      </p:graphicFrame>
      <p:sp>
        <p:nvSpPr>
          <p:cNvPr id="3" name="Obdélník 2"/>
          <p:cNvSpPr/>
          <p:nvPr/>
        </p:nvSpPr>
        <p:spPr>
          <a:xfrm>
            <a:off x="1187624" y="4368816"/>
            <a:ext cx="4348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*) tři žádosti o dotaci na celkem 241.660 Kč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392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4723" y="447620"/>
            <a:ext cx="8229600" cy="755978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Kotlíkové půjčky – aktuální přehled</a:t>
            </a:r>
            <a:endParaRPr lang="cs-CZ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/>
          </p:nvPr>
        </p:nvGraphicFramePr>
        <p:xfrm>
          <a:off x="827584" y="1419621"/>
          <a:ext cx="7416824" cy="3024336"/>
        </p:xfrm>
        <a:graphic>
          <a:graphicData uri="http://schemas.openxmlformats.org/drawingml/2006/table">
            <a:tbl>
              <a:tblPr/>
              <a:tblGrid>
                <a:gridCol w="5241571">
                  <a:extLst>
                    <a:ext uri="{9D8B030D-6E8A-4147-A177-3AD203B41FA5}">
                      <a16:colId xmlns:a16="http://schemas.microsoft.com/office/drawing/2014/main" val="577287098"/>
                    </a:ext>
                  </a:extLst>
                </a:gridCol>
                <a:gridCol w="2175253">
                  <a:extLst>
                    <a:ext uri="{9D8B030D-6E8A-4147-A177-3AD203B41FA5}">
                      <a16:colId xmlns:a16="http://schemas.microsoft.com/office/drawing/2014/main" val="588573616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Poskytnutých půjček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377162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Na celkovou částku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1.300.000 Kč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867634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Stav jednotlivých půjček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2400" b="0" i="0" u="none" strike="noStrike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764042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lvl="2" algn="l" fontAlgn="ctr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splaceno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9578247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lvl="2" algn="l" fontAlgn="ctr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splácí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756595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lvl="2" algn="l" fontAlgn="ctr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vyčerpána pouze záloha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5378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63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059581"/>
            <a:ext cx="7772400" cy="3024337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správy </a:t>
            </a:r>
            <a:r>
              <a:rPr lang="cs-CZ" sz="4000" b="1" dirty="0" smtClean="0"/>
              <a:t>majetku</a:t>
            </a:r>
            <a:br>
              <a:rPr lang="cs-CZ" sz="4000" b="1" dirty="0" smtClean="0"/>
            </a:br>
            <a:r>
              <a:rPr lang="cs-CZ" sz="4000" b="1" dirty="0" smtClean="0"/>
              <a:t>a </a:t>
            </a:r>
            <a:r>
              <a:rPr lang="cs-CZ" sz="4000" b="1" dirty="0"/>
              <a:t>bytového fondu</a:t>
            </a:r>
            <a:br>
              <a:rPr lang="cs-CZ" sz="4000" b="1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3200" b="1" dirty="0"/>
              <a:t>Bc. Pavla Zemančíková</a:t>
            </a:r>
            <a:br>
              <a:rPr lang="cs-CZ" sz="3200" b="1" dirty="0"/>
            </a:br>
            <a:r>
              <a:rPr lang="cs-CZ" sz="3200" dirty="0"/>
              <a:t>radní pro správu majetku</a:t>
            </a:r>
          </a:p>
        </p:txBody>
      </p:sp>
    </p:spTree>
    <p:extLst>
      <p:ext uri="{BB962C8B-B14F-4D97-AF65-F5344CB8AC3E}">
        <p14:creationId xmlns:p14="http://schemas.microsoft.com/office/powerpoint/2010/main" val="36042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2800" b="1" dirty="0"/>
              <a:t>Prodej </a:t>
            </a:r>
            <a:r>
              <a:rPr lang="cs-CZ" sz="2800" b="1" dirty="0" smtClean="0"/>
              <a:t>pozemků v </a:t>
            </a:r>
            <a:r>
              <a:rPr lang="cs-CZ" sz="2800" b="1" dirty="0"/>
              <a:t>lokalitě </a:t>
            </a:r>
            <a:r>
              <a:rPr lang="cs-CZ" sz="2800" b="1" dirty="0" err="1"/>
              <a:t>Ciboušovská</a:t>
            </a:r>
            <a:endParaRPr lang="cs-CZ" sz="2800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474840" cy="3394472"/>
          </a:xfrm>
        </p:spPr>
        <p:txBody>
          <a:bodyPr>
            <a:normAutofit fontScale="77500" lnSpcReduction="20000"/>
          </a:bodyPr>
          <a:lstStyle/>
          <a:p>
            <a:r>
              <a:rPr lang="cs-CZ" sz="2400" b="1" dirty="0" smtClean="0"/>
              <a:t>26 pozemků </a:t>
            </a:r>
            <a:r>
              <a:rPr lang="cs-CZ" sz="2400" dirty="0" smtClean="0"/>
              <a:t>určených pro výstavbu rodinných domů </a:t>
            </a:r>
          </a:p>
          <a:p>
            <a:r>
              <a:rPr lang="cs-CZ" sz="2400" dirty="0" smtClean="0"/>
              <a:t>výměra pozemků od 716 m</a:t>
            </a:r>
            <a:r>
              <a:rPr lang="cs-CZ" sz="2400" baseline="30000" dirty="0" smtClean="0"/>
              <a:t>2 </a:t>
            </a:r>
            <a:r>
              <a:rPr lang="cs-CZ" sz="2400" dirty="0"/>
              <a:t>do 1.290 m</a:t>
            </a:r>
            <a:r>
              <a:rPr lang="cs-CZ" sz="2400" baseline="30000" dirty="0"/>
              <a:t>2</a:t>
            </a:r>
          </a:p>
          <a:p>
            <a:r>
              <a:rPr lang="cs-CZ" sz="2400" b="1" dirty="0" smtClean="0"/>
              <a:t>v 1. kole 18 zájemců</a:t>
            </a:r>
            <a:r>
              <a:rPr lang="cs-CZ" sz="2400" dirty="0" smtClean="0"/>
              <a:t> </a:t>
            </a:r>
          </a:p>
          <a:p>
            <a:r>
              <a:rPr lang="cs-CZ" sz="2400" b="1" dirty="0" smtClean="0"/>
              <a:t>v 2. </a:t>
            </a:r>
            <a:r>
              <a:rPr lang="cs-CZ" sz="2400" b="1" dirty="0"/>
              <a:t>kole </a:t>
            </a:r>
            <a:r>
              <a:rPr lang="cs-CZ" sz="2400" b="1" dirty="0" smtClean="0"/>
              <a:t>17 </a:t>
            </a:r>
            <a:r>
              <a:rPr lang="cs-CZ" sz="2400" b="1" dirty="0"/>
              <a:t>zájemců </a:t>
            </a:r>
            <a:r>
              <a:rPr lang="cs-CZ" sz="2400" dirty="0" smtClean="0"/>
              <a:t>o koupi </a:t>
            </a:r>
            <a:r>
              <a:rPr lang="cs-CZ" sz="2400" b="1" dirty="0" smtClean="0"/>
              <a:t>8 volných pozemků</a:t>
            </a:r>
            <a:r>
              <a:rPr lang="cs-CZ" sz="2400" dirty="0" smtClean="0"/>
              <a:t>, podepsáno 7 kupních smluv, došlo k 1 odstoupení</a:t>
            </a:r>
          </a:p>
          <a:p>
            <a:r>
              <a:rPr lang="cs-CZ" sz="2400" b="1" dirty="0" smtClean="0"/>
              <a:t>v 3. kole 13 zájemců</a:t>
            </a:r>
          </a:p>
          <a:p>
            <a:r>
              <a:rPr lang="cs-CZ" sz="2400" dirty="0" smtClean="0"/>
              <a:t>celková kupní cena </a:t>
            </a:r>
            <a:r>
              <a:rPr lang="cs-CZ" sz="2400" b="1" dirty="0" smtClean="0"/>
              <a:t>38 mil. Kč</a:t>
            </a:r>
            <a:r>
              <a:rPr lang="cs-CZ" sz="2400" dirty="0" smtClean="0"/>
              <a:t>, náklady na přípravu </a:t>
            </a:r>
            <a:r>
              <a:rPr lang="cs-CZ" sz="2400" b="1" dirty="0" smtClean="0"/>
              <a:t>30 mil. Kč</a:t>
            </a:r>
            <a:endParaRPr lang="cs-CZ" sz="2400" dirty="0" smtClean="0"/>
          </a:p>
        </p:txBody>
      </p:sp>
      <p:sp>
        <p:nvSpPr>
          <p:cNvPr id="8" name="Zástupný symbol pro obsah 7"/>
          <p:cNvSpPr>
            <a:spLocks noGrp="1"/>
          </p:cNvSpPr>
          <p:nvPr>
            <p:ph sz="half" idx="2"/>
          </p:nvPr>
        </p:nvSpPr>
        <p:spPr>
          <a:xfrm>
            <a:off x="5364088" y="1200151"/>
            <a:ext cx="3322712" cy="3394472"/>
          </a:xfrm>
        </p:spPr>
        <p:txBody>
          <a:bodyPr>
            <a:normAutofit fontScale="77500" lnSpcReduction="20000"/>
          </a:bodyPr>
          <a:lstStyle/>
          <a:p>
            <a:endParaRPr lang="cs-CZ"/>
          </a:p>
        </p:txBody>
      </p:sp>
      <p:pic>
        <p:nvPicPr>
          <p:cNvPr id="6" name="Zástupný symbol pro obsah 8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196023"/>
            <a:ext cx="3387452" cy="33986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184196"/>
            <a:ext cx="1765821" cy="21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sociálních věcí, školství a sportu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PhDr. Jiřina </a:t>
            </a:r>
            <a:r>
              <a:rPr lang="cs-CZ" sz="3200" b="1" dirty="0" err="1"/>
              <a:t>Malastová</a:t>
            </a: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dirty="0"/>
              <a:t>radní pro školství</a:t>
            </a:r>
          </a:p>
        </p:txBody>
      </p:sp>
    </p:spTree>
    <p:extLst>
      <p:ext uri="{BB962C8B-B14F-4D97-AF65-F5344CB8AC3E}">
        <p14:creationId xmlns:p14="http://schemas.microsoft.com/office/powerpoint/2010/main" val="2118788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Informace z odboru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 smtClean="0"/>
              <a:t>Jmenování ředitele </a:t>
            </a:r>
          </a:p>
          <a:p>
            <a:pPr marL="0" indent="0" algn="ctr">
              <a:buNone/>
            </a:pPr>
            <a:r>
              <a:rPr lang="cs-CZ" sz="1800" dirty="0" smtClean="0"/>
              <a:t>Základní škola, Klášterec nad Ohří, Petlérská 447, okres Chomutov</a:t>
            </a:r>
          </a:p>
          <a:p>
            <a:pPr marL="0" indent="0" algn="ctr">
              <a:buNone/>
            </a:pPr>
            <a:endParaRPr lang="cs-CZ" sz="2000" b="1" dirty="0"/>
          </a:p>
          <a:p>
            <a:pPr marL="0" indent="0" algn="ctr">
              <a:buNone/>
            </a:pPr>
            <a:r>
              <a:rPr lang="cs-CZ" sz="2000" b="1" dirty="0" smtClean="0"/>
              <a:t>Mgr. Jiří KYPTA</a:t>
            </a:r>
          </a:p>
          <a:p>
            <a:pPr marL="0" indent="0" algn="ctr">
              <a:buNone/>
            </a:pPr>
            <a:r>
              <a:rPr lang="cs-CZ" sz="2000" dirty="0" smtClean="0"/>
              <a:t>jmenován RM, dne 13.4.2022 </a:t>
            </a:r>
          </a:p>
          <a:p>
            <a:pPr marL="0" indent="0" algn="ctr">
              <a:buNone/>
            </a:pPr>
            <a:r>
              <a:rPr lang="cs-CZ" sz="2000" dirty="0"/>
              <a:t>o</a:t>
            </a:r>
            <a:r>
              <a:rPr lang="cs-CZ" sz="2000" dirty="0" smtClean="0"/>
              <a:t>d 1.7.2022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9818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Informace z odboru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Zápis ZŠ 	</a:t>
            </a:r>
            <a:r>
              <a:rPr lang="cs-CZ" sz="2000" dirty="0" smtClean="0"/>
              <a:t>4. – 5.4.2022 </a:t>
            </a:r>
          </a:p>
          <a:p>
            <a:pPr marL="0" indent="0">
              <a:buNone/>
            </a:pPr>
            <a:r>
              <a:rPr lang="cs-CZ" sz="2000" dirty="0"/>
              <a:t>z</a:t>
            </a:r>
            <a:r>
              <a:rPr lang="cs-CZ" sz="2000" dirty="0" smtClean="0"/>
              <a:t>apsáno 183 dětí, z toho 29 OŠD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b="1" dirty="0" smtClean="0"/>
              <a:t>Zápis MŠ 	</a:t>
            </a:r>
            <a:r>
              <a:rPr lang="cs-CZ" sz="2000" dirty="0" smtClean="0"/>
              <a:t>2. – 6.5.2022  na ředitelství MŠ Lípová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 smtClean="0"/>
              <a:t>Sbírka oblečení – </a:t>
            </a:r>
            <a:r>
              <a:rPr lang="cs-CZ" sz="2000" dirty="0" smtClean="0"/>
              <a:t>ve spolupráci s Diakonií Broumov</a:t>
            </a:r>
          </a:p>
          <a:p>
            <a:pPr marL="0" indent="0">
              <a:buNone/>
            </a:pPr>
            <a:r>
              <a:rPr lang="cs-CZ" sz="2000" dirty="0" smtClean="0"/>
              <a:t>25. – 27.4.2022, všem moc děkujeme za spolupráci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317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Ukrajina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 smtClean="0"/>
              <a:t> </a:t>
            </a:r>
            <a:r>
              <a:rPr lang="cs-CZ" sz="2000" b="1" dirty="0" smtClean="0"/>
              <a:t>Činnost odboru</a:t>
            </a:r>
          </a:p>
          <a:p>
            <a:pPr>
              <a:buFontTx/>
              <a:buChar char="-"/>
            </a:pPr>
            <a:r>
              <a:rPr lang="cs-CZ" sz="2000" dirty="0" smtClean="0"/>
              <a:t>poradenství v sociální oblasti, nápomoc s žádostmi o dávky ÚP, k 20.4.2022 vyřízeno 510 dávek</a:t>
            </a:r>
          </a:p>
          <a:p>
            <a:pPr>
              <a:buFontTx/>
              <a:buChar char="-"/>
            </a:pPr>
            <a:r>
              <a:rPr lang="cs-CZ" sz="2000" dirty="0"/>
              <a:t>m</a:t>
            </a:r>
            <a:r>
              <a:rPr lang="cs-CZ" sz="2000" dirty="0" smtClean="0"/>
              <a:t>ateriální a potravinová pomoc</a:t>
            </a:r>
          </a:p>
          <a:p>
            <a:pPr>
              <a:buFontTx/>
              <a:buChar char="-"/>
            </a:pPr>
            <a:r>
              <a:rPr lang="cs-CZ" sz="2000" dirty="0" smtClean="0"/>
              <a:t>školními potřebami </a:t>
            </a:r>
            <a:r>
              <a:rPr lang="cs-CZ" sz="2000"/>
              <a:t>vybaveno </a:t>
            </a:r>
            <a:r>
              <a:rPr lang="cs-CZ" sz="2000" smtClean="0"/>
              <a:t>22 </a:t>
            </a:r>
            <a:r>
              <a:rPr lang="cs-CZ" sz="2000" dirty="0"/>
              <a:t>dětí </a:t>
            </a:r>
            <a:endParaRPr lang="cs-CZ" sz="2000" dirty="0" smtClean="0"/>
          </a:p>
          <a:p>
            <a:pPr>
              <a:buFontTx/>
              <a:buChar char="-"/>
            </a:pPr>
            <a:r>
              <a:rPr lang="cs-CZ" sz="2000" dirty="0"/>
              <a:t>p</a:t>
            </a:r>
            <a:r>
              <a:rPr lang="cs-CZ" sz="2000" dirty="0" smtClean="0"/>
              <a:t>oradenství v oblasti školství</a:t>
            </a:r>
          </a:p>
          <a:p>
            <a:pPr>
              <a:buFontTx/>
              <a:buChar char="-"/>
            </a:pPr>
            <a:r>
              <a:rPr lang="cs-CZ" sz="2000" dirty="0"/>
              <a:t>s</a:t>
            </a:r>
            <a:r>
              <a:rPr lang="cs-CZ" sz="2000" dirty="0" smtClean="0"/>
              <a:t>polupráce s NNO a ostatními odbory</a:t>
            </a:r>
          </a:p>
        </p:txBody>
      </p:sp>
    </p:spTree>
    <p:extLst>
      <p:ext uri="{BB962C8B-B14F-4D97-AF65-F5344CB8AC3E}">
        <p14:creationId xmlns:p14="http://schemas.microsoft.com/office/powerpoint/2010/main" val="424187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Ukrajina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Kurzy ČJ</a:t>
            </a:r>
            <a:endParaRPr lang="cs-CZ" sz="2000" b="1" dirty="0"/>
          </a:p>
          <a:p>
            <a:pPr marL="0" indent="0">
              <a:buNone/>
            </a:pPr>
            <a:r>
              <a:rPr lang="cs-CZ" sz="2000" b="1" dirty="0" smtClean="0"/>
              <a:t> </a:t>
            </a:r>
            <a:r>
              <a:rPr lang="cs-CZ" sz="2000" dirty="0" smtClean="0"/>
              <a:t>- učebna na ZŠ Petlérská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- pondělí od 18 hod., čtvrtek od 16, 17 a 18 hod.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endParaRPr lang="cs-CZ" sz="2000" dirty="0" smtClean="0"/>
          </a:p>
          <a:p>
            <a:pPr marL="0" indent="0">
              <a:buNone/>
            </a:pPr>
            <a:r>
              <a:rPr lang="cs-CZ" sz="2000" b="1" dirty="0" smtClean="0"/>
              <a:t>NZDM Naděje </a:t>
            </a:r>
          </a:p>
          <a:p>
            <a:pPr marL="0" indent="0">
              <a:buNone/>
            </a:pPr>
            <a:r>
              <a:rPr lang="cs-CZ" sz="2000" b="1" dirty="0"/>
              <a:t> </a:t>
            </a:r>
            <a:r>
              <a:rPr lang="cs-CZ" sz="2000" dirty="0" smtClean="0"/>
              <a:t>-</a:t>
            </a:r>
            <a:r>
              <a:rPr lang="cs-CZ" sz="2000" b="1" dirty="0" smtClean="0"/>
              <a:t> </a:t>
            </a:r>
            <a:r>
              <a:rPr lang="cs-CZ" sz="2000" dirty="0" smtClean="0"/>
              <a:t>volnočasové aktivity pro starší děti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- odpolední hodiny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- průměrně 7 dětí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- materiální a potravinová pomoc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7628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Ukrajina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2000" b="1" dirty="0" smtClean="0"/>
              <a:t>Dětská adaptační skupina</a:t>
            </a:r>
          </a:p>
          <a:p>
            <a:pPr marL="0" indent="0">
              <a:buNone/>
            </a:pPr>
            <a:r>
              <a:rPr lang="cs-CZ" sz="2000" b="1" dirty="0"/>
              <a:t> </a:t>
            </a:r>
            <a:r>
              <a:rPr lang="cs-CZ" sz="2000" dirty="0" smtClean="0"/>
              <a:t>-</a:t>
            </a:r>
            <a:r>
              <a:rPr lang="cs-CZ" sz="2000" b="1" dirty="0" smtClean="0"/>
              <a:t> </a:t>
            </a:r>
            <a:r>
              <a:rPr lang="cs-CZ" sz="2000" dirty="0" smtClean="0"/>
              <a:t>třída na MŠ Lípová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- denně od 6 do 16 hod.</a:t>
            </a:r>
          </a:p>
          <a:p>
            <a:pPr marL="0" indent="0">
              <a:buNone/>
            </a:pPr>
            <a:r>
              <a:rPr lang="cs-CZ" sz="2000" dirty="0" smtClean="0"/>
              <a:t> - věk 3 – 6 let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- kapacita 10 dětí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- průměrná docházka 4 – 6 dětí </a:t>
            </a:r>
          </a:p>
          <a:p>
            <a:pPr marL="0" indent="0">
              <a:buNone/>
            </a:pPr>
            <a:r>
              <a:rPr lang="cs-CZ" sz="2000" dirty="0"/>
              <a:t> </a:t>
            </a:r>
            <a:r>
              <a:rPr lang="cs-CZ" sz="2000" dirty="0" smtClean="0"/>
              <a:t>- zajištěno pedagogickými pracovníky</a:t>
            </a:r>
          </a:p>
          <a:p>
            <a:pPr marL="0" indent="0">
              <a:buNone/>
            </a:pPr>
            <a:r>
              <a:rPr lang="cs-CZ" sz="2000" dirty="0" smtClean="0"/>
              <a:t> - </a:t>
            </a:r>
            <a:r>
              <a:rPr lang="cs-CZ" sz="2000" dirty="0"/>
              <a:t>výpomoc studenty GSOŠ</a:t>
            </a:r>
          </a:p>
          <a:p>
            <a:pPr marL="0" indent="0">
              <a:buNone/>
            </a:pPr>
            <a:r>
              <a:rPr lang="cs-CZ" sz="2000" dirty="0" smtClean="0"/>
              <a:t> - zajištění stravy a pitného režimu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654" y="1719524"/>
            <a:ext cx="3140968" cy="23557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161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Lávka přes Klášterecký potok</a:t>
            </a:r>
            <a:endParaRPr lang="cs-CZ" sz="2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57199" y="4155926"/>
            <a:ext cx="634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000" dirty="0" smtClean="0"/>
          </a:p>
          <a:p>
            <a:r>
              <a:rPr lang="cs-CZ" sz="1000" dirty="0" smtClean="0"/>
              <a:t>Dodavatel</a:t>
            </a:r>
            <a:r>
              <a:rPr lang="cs-CZ" sz="1000" dirty="0"/>
              <a:t>: </a:t>
            </a:r>
            <a:r>
              <a:rPr lang="cs-CZ" sz="1000" dirty="0" err="1" smtClean="0"/>
              <a:t>Stavmax</a:t>
            </a:r>
            <a:r>
              <a:rPr lang="cs-CZ" sz="1000" dirty="0" smtClean="0"/>
              <a:t> GROUP s.r.o. </a:t>
            </a:r>
            <a:endParaRPr lang="cs-CZ" sz="1000" dirty="0"/>
          </a:p>
          <a:p>
            <a:r>
              <a:rPr lang="cs-CZ" sz="1000" dirty="0"/>
              <a:t>Cena : </a:t>
            </a:r>
            <a:r>
              <a:rPr lang="cs-CZ" sz="1000" dirty="0" smtClean="0"/>
              <a:t>239 031 Kč vč. DPH</a:t>
            </a:r>
            <a:endParaRPr lang="cs-CZ" sz="1000" dirty="0"/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6"/>
          <a:stretch/>
        </p:blipFill>
        <p:spPr>
          <a:xfrm>
            <a:off x="457199" y="1063228"/>
            <a:ext cx="5111077" cy="325370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8" y="3055529"/>
            <a:ext cx="2944572" cy="195538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008" y="1063228"/>
            <a:ext cx="2939784" cy="19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5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Ukrajina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dirty="0" smtClean="0"/>
              <a:t>zápis MŠ</a:t>
            </a:r>
          </a:p>
          <a:p>
            <a:pPr marL="0" indent="0">
              <a:buNone/>
            </a:pPr>
            <a:r>
              <a:rPr lang="cs-CZ" sz="2000" dirty="0" smtClean="0"/>
              <a:t>7. – 8.6.2022   a   7. – 8.7.2022 </a:t>
            </a:r>
          </a:p>
          <a:p>
            <a:pPr marL="0" indent="0">
              <a:buNone/>
            </a:pPr>
            <a:r>
              <a:rPr lang="cs-CZ" sz="2000" dirty="0" smtClean="0"/>
              <a:t>  </a:t>
            </a:r>
          </a:p>
          <a:p>
            <a:r>
              <a:rPr lang="cs-CZ" sz="2000" b="1" dirty="0"/>
              <a:t>z</a:t>
            </a:r>
            <a:r>
              <a:rPr lang="cs-CZ" sz="2000" b="1" dirty="0" smtClean="0"/>
              <a:t>ápis ZŠ</a:t>
            </a:r>
          </a:p>
          <a:p>
            <a:pPr marL="0" indent="0">
              <a:buNone/>
            </a:pPr>
            <a:r>
              <a:rPr lang="cs-CZ" sz="2000" dirty="0" smtClean="0"/>
              <a:t>6. – 7.6.2022  a   11. – 12.7.2022</a:t>
            </a:r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endParaRPr lang="cs-CZ" sz="2000" dirty="0" smtClean="0"/>
          </a:p>
          <a:p>
            <a:pPr marL="0" indent="0">
              <a:buNone/>
            </a:pPr>
            <a:r>
              <a:rPr lang="cs-CZ" sz="2000" dirty="0" smtClean="0"/>
              <a:t>do základních škol bylo k </a:t>
            </a:r>
            <a:r>
              <a:rPr lang="cs-CZ" sz="2000" dirty="0"/>
              <a:t>7.4.2022 přijato </a:t>
            </a:r>
            <a:r>
              <a:rPr lang="cs-CZ" sz="2000" dirty="0" smtClean="0"/>
              <a:t>již 31 žáků z UA</a:t>
            </a:r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0181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Mateřská škola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Sazka Olympijský víceboj</a:t>
            </a:r>
            <a:endParaRPr lang="cs-CZ" sz="2000" dirty="0"/>
          </a:p>
          <a:p>
            <a:pPr marL="0" indent="0">
              <a:buNone/>
            </a:pPr>
            <a:r>
              <a:rPr lang="cs-CZ" sz="2000" dirty="0" smtClean="0"/>
              <a:t> zapojení </a:t>
            </a:r>
            <a:r>
              <a:rPr lang="cs-CZ" sz="2000" dirty="0"/>
              <a:t>do pilotního programu </a:t>
            </a:r>
            <a:r>
              <a:rPr lang="cs-CZ" sz="2000" dirty="0" smtClean="0"/>
              <a:t>projektu</a:t>
            </a:r>
          </a:p>
          <a:p>
            <a:pPr marL="0" indent="0">
              <a:buNone/>
            </a:pPr>
            <a:r>
              <a:rPr lang="cs-CZ" sz="2000" b="1" dirty="0"/>
              <a:t> </a:t>
            </a:r>
            <a:r>
              <a:rPr lang="cs-CZ" sz="2000" dirty="0" smtClean="0"/>
              <a:t>červen - městské kolo ve spolupráci se ZŠ Petlérská</a:t>
            </a:r>
          </a:p>
        </p:txBody>
      </p:sp>
      <p:pic>
        <p:nvPicPr>
          <p:cNvPr id="5" name="Zástupný symbol pro obsah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1" r="14652"/>
          <a:stretch/>
        </p:blipFill>
        <p:spPr>
          <a:xfrm rot="5400000">
            <a:off x="1828973" y="2429717"/>
            <a:ext cx="2088231" cy="22322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2" r="19480"/>
          <a:stretch/>
        </p:blipFill>
        <p:spPr>
          <a:xfrm rot="5400000">
            <a:off x="4772791" y="2300934"/>
            <a:ext cx="2088232" cy="24898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71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Mateřská škola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Adaptační program </a:t>
            </a:r>
            <a:r>
              <a:rPr lang="cs-CZ" sz="2000" b="1" dirty="0"/>
              <a:t>„Volné hraní“ </a:t>
            </a:r>
            <a:endParaRPr lang="cs-CZ" sz="2000" b="1" dirty="0" smtClean="0"/>
          </a:p>
          <a:p>
            <a:pPr marL="0" indent="0">
              <a:buNone/>
            </a:pPr>
            <a:r>
              <a:rPr lang="cs-CZ" sz="2000" dirty="0" smtClean="0"/>
              <a:t>duben, zahájení </a:t>
            </a:r>
            <a:r>
              <a:rPr lang="cs-CZ" sz="2000" dirty="0"/>
              <a:t>adaptačního programu - seznámení s </a:t>
            </a:r>
            <a:r>
              <a:rPr lang="cs-CZ" sz="2000" dirty="0" smtClean="0"/>
              <a:t>prostředím, vstup do předškolního vzdělávání</a:t>
            </a:r>
          </a:p>
          <a:p>
            <a:pPr marL="0" indent="0" algn="ctr">
              <a:buNone/>
            </a:pPr>
            <a:endParaRPr lang="cs-CZ" sz="2000" b="1" dirty="0" smtClean="0"/>
          </a:p>
          <a:p>
            <a:pPr marL="0" indent="0">
              <a:buNone/>
            </a:pPr>
            <a:r>
              <a:rPr lang="cs-CZ" sz="2000" b="1" dirty="0" smtClean="0"/>
              <a:t>Den </a:t>
            </a:r>
            <a:r>
              <a:rPr lang="cs-CZ" sz="2000" b="1" dirty="0"/>
              <a:t>otevřených dveří </a:t>
            </a:r>
            <a:endParaRPr lang="cs-CZ" sz="2000" b="1" dirty="0" smtClean="0"/>
          </a:p>
          <a:p>
            <a:pPr marL="0" indent="0">
              <a:buNone/>
            </a:pPr>
            <a:r>
              <a:rPr lang="cs-CZ" sz="2000" dirty="0" smtClean="0"/>
              <a:t>na všech MŠ, seznámení rodičů se zázemím, vybavením, možnost výběru MŠ před zápisem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24869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Mateřská škola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555496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Mateřinka </a:t>
            </a:r>
            <a:r>
              <a:rPr lang="cs-CZ" sz="2000" b="1" dirty="0" smtClean="0"/>
              <a:t>2022</a:t>
            </a:r>
          </a:p>
          <a:p>
            <a:pPr marL="0" indent="0" algn="just">
              <a:buNone/>
            </a:pPr>
            <a:r>
              <a:rPr lang="cs-CZ" sz="2000" dirty="0" smtClean="0"/>
              <a:t>9</a:t>
            </a:r>
            <a:r>
              <a:rPr lang="cs-CZ" sz="2000" dirty="0"/>
              <a:t>. a 10. března 2022 se po dvouleté přestávce </a:t>
            </a:r>
            <a:r>
              <a:rPr lang="cs-CZ" sz="2000" dirty="0" smtClean="0"/>
              <a:t>konal 22. ročník </a:t>
            </a:r>
            <a:r>
              <a:rPr lang="cs-CZ" sz="2000" dirty="0"/>
              <a:t>festivalu mateřských škol MATEŘINKA </a:t>
            </a:r>
            <a:r>
              <a:rPr lang="cs-CZ" sz="2000" dirty="0" smtClean="0"/>
              <a:t>Chomutov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Klášterec nad Ohří reprezentovala MŠ </a:t>
            </a:r>
            <a:r>
              <a:rPr lang="cs-CZ" sz="2000" dirty="0" err="1" smtClean="0"/>
              <a:t>Bruslička</a:t>
            </a:r>
            <a:r>
              <a:rPr lang="cs-CZ" sz="2000" dirty="0" smtClean="0"/>
              <a:t>, Souběžná ul.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58"/>
          <a:stretch/>
        </p:blipFill>
        <p:spPr>
          <a:xfrm>
            <a:off x="6012160" y="1563638"/>
            <a:ext cx="2674640" cy="24070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157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Základní školy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 smtClean="0"/>
              <a:t>ZŠ Petlérská – Noc s Andersenem</a:t>
            </a:r>
          </a:p>
          <a:p>
            <a:pPr marL="0" indent="0">
              <a:buNone/>
            </a:pPr>
            <a:r>
              <a:rPr lang="cs-CZ" sz="2000" dirty="0" smtClean="0"/>
              <a:t>na 70 žáků spolu s třídními učiteli nocovalo ve škole, kde bylo připraveno čtení, úkoly a hry, vybraná témata – 110. výročí Jiřího Trnky a 135. výročí Josefa Lady</a:t>
            </a:r>
            <a:endParaRPr lang="cs-CZ" sz="2000" dirty="0"/>
          </a:p>
        </p:txBody>
      </p:sp>
      <p:pic>
        <p:nvPicPr>
          <p:cNvPr id="4" name="Obrázek 3" descr="277691965_5334691296592970_404796071002575841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60031" y="2642048"/>
            <a:ext cx="2561527" cy="1917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Obrázek 4" descr="277818454_990358458536020_1179871531913226899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6065" y="2642049"/>
            <a:ext cx="2561527" cy="19177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052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9512" y="1239602"/>
            <a:ext cx="8784976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místního hospodářství, </a:t>
            </a:r>
            <a:br>
              <a:rPr lang="cs-CZ" sz="4000" b="1" dirty="0"/>
            </a:br>
            <a:r>
              <a:rPr lang="cs-CZ" sz="4000" b="1" dirty="0"/>
              <a:t>dopravy a životního prostředí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Ing. Jiří Jaroš</a:t>
            </a:r>
            <a:br>
              <a:rPr lang="cs-CZ" sz="3200" b="1" dirty="0"/>
            </a:br>
            <a:r>
              <a:rPr lang="cs-CZ" sz="3200" dirty="0"/>
              <a:t>radní pro místní hospodářství</a:t>
            </a:r>
          </a:p>
        </p:txBody>
      </p:sp>
    </p:spTree>
    <p:extLst>
      <p:ext uri="{BB962C8B-B14F-4D97-AF65-F5344CB8AC3E}">
        <p14:creationId xmlns:p14="http://schemas.microsoft.com/office/powerpoint/2010/main" val="285751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Zimní údržba 2021 - 2022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3598"/>
            <a:ext cx="8229600" cy="3394472"/>
          </a:xfrm>
        </p:spPr>
        <p:txBody>
          <a:bodyPr/>
          <a:lstStyle/>
          <a:p>
            <a:pPr marL="0" indent="0">
              <a:buNone/>
            </a:pPr>
            <a:r>
              <a:rPr lang="cs-CZ" sz="2000" dirty="0" smtClean="0"/>
              <a:t>Firmy: Marius </a:t>
            </a:r>
            <a:r>
              <a:rPr lang="cs-CZ" sz="2000" dirty="0" err="1" smtClean="0"/>
              <a:t>Pedersen</a:t>
            </a:r>
            <a:r>
              <a:rPr lang="cs-CZ" sz="2000" dirty="0" smtClean="0"/>
              <a:t>, Klášterecká kyselka</a:t>
            </a:r>
          </a:p>
          <a:p>
            <a:pPr marL="0" indent="0">
              <a:buNone/>
            </a:pPr>
            <a:r>
              <a:rPr lang="cs-CZ" sz="2000" dirty="0" smtClean="0"/>
              <a:t>Náklady: 1 580 000 Kč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3" y="2464762"/>
            <a:ext cx="4284550" cy="197919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64761"/>
            <a:ext cx="4284550" cy="19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0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Výsadba stromů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000" dirty="0" smtClean="0"/>
              <a:t>Firma: ČEZ, a. s., náklady: 0 </a:t>
            </a:r>
            <a:r>
              <a:rPr lang="cs-CZ" sz="2000" dirty="0"/>
              <a:t>Kč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9159"/>
            <a:ext cx="2520280" cy="33603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512" y="1609159"/>
            <a:ext cx="2516641" cy="335552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894" y="1609159"/>
            <a:ext cx="2522144" cy="336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800" b="1" dirty="0" smtClean="0"/>
              <a:t>Dětské hřiště v Královéhradeckém parku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Firma: </a:t>
            </a:r>
            <a:r>
              <a:rPr lang="cs-CZ" sz="2000" dirty="0"/>
              <a:t>Bonita Group </a:t>
            </a:r>
            <a:r>
              <a:rPr lang="cs-CZ" sz="2000" dirty="0" err="1"/>
              <a:t>Service</a:t>
            </a:r>
            <a:r>
              <a:rPr lang="cs-CZ" sz="2000" dirty="0"/>
              <a:t>, </a:t>
            </a:r>
            <a:r>
              <a:rPr lang="cs-CZ" sz="2000" dirty="0" smtClean="0"/>
              <a:t>náklady: </a:t>
            </a:r>
            <a:r>
              <a:rPr lang="cs-CZ" sz="2000" dirty="0"/>
              <a:t>242 000 </a:t>
            </a:r>
            <a:r>
              <a:rPr lang="cs-CZ" sz="2000" dirty="0" smtClean="0"/>
              <a:t>Kč</a:t>
            </a: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7654"/>
            <a:ext cx="3717032" cy="27877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003" y="1707654"/>
            <a:ext cx="3720413" cy="2790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70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Klášterecká dešťovka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2020: 27 žádostí, 2021: 7 žádostí, 2022: 7 žádostí</a:t>
            </a: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635646"/>
            <a:ext cx="2376264" cy="31683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97" y="1635190"/>
            <a:ext cx="2360861" cy="314781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635647"/>
            <a:ext cx="2376264" cy="316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45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Technická a dopravní infrastruktura v ul. </a:t>
            </a:r>
            <a:r>
              <a:rPr lang="cs-CZ" sz="2000" b="1" dirty="0" err="1" smtClean="0"/>
              <a:t>Ciboušovská</a:t>
            </a:r>
            <a:endParaRPr lang="cs-CZ" sz="2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57199" y="4155926"/>
            <a:ext cx="634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000" dirty="0" smtClean="0"/>
          </a:p>
          <a:p>
            <a:r>
              <a:rPr lang="cs-CZ" sz="1000" dirty="0" smtClean="0"/>
              <a:t>Dodavatel</a:t>
            </a:r>
            <a:r>
              <a:rPr lang="cs-CZ" sz="1000" dirty="0"/>
              <a:t>: </a:t>
            </a:r>
            <a:r>
              <a:rPr lang="cs-CZ" sz="1000" dirty="0" smtClean="0"/>
              <a:t>PETROM STAVBY a.s. </a:t>
            </a:r>
            <a:endParaRPr lang="cs-CZ" sz="1000" dirty="0"/>
          </a:p>
          <a:p>
            <a:r>
              <a:rPr lang="cs-CZ" sz="1000" dirty="0"/>
              <a:t>Cena : </a:t>
            </a:r>
            <a:r>
              <a:rPr lang="cs-CZ" sz="1000" dirty="0" smtClean="0"/>
              <a:t>25 816 327 Kč vč. DPH</a:t>
            </a:r>
            <a:endParaRPr lang="cs-CZ" sz="1000" dirty="0"/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4" b="3921"/>
          <a:stretch/>
        </p:blipFill>
        <p:spPr>
          <a:xfrm>
            <a:off x="1350015" y="1063228"/>
            <a:ext cx="6443970" cy="3240361"/>
          </a:xfrm>
        </p:spPr>
      </p:pic>
    </p:spTree>
    <p:extLst>
      <p:ext uri="{BB962C8B-B14F-4D97-AF65-F5344CB8AC3E}">
        <p14:creationId xmlns:p14="http://schemas.microsoft.com/office/powerpoint/2010/main" val="246889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LETNÍ KINO – přístupová komunikace</a:t>
            </a:r>
            <a:endParaRPr lang="cs-CZ" sz="2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57199" y="4155926"/>
            <a:ext cx="634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000" dirty="0" smtClean="0"/>
          </a:p>
          <a:p>
            <a:r>
              <a:rPr lang="cs-CZ" sz="1000" dirty="0" smtClean="0"/>
              <a:t>Dodavatel</a:t>
            </a:r>
            <a:r>
              <a:rPr lang="cs-CZ" sz="1000" dirty="0"/>
              <a:t>: </a:t>
            </a:r>
            <a:r>
              <a:rPr lang="cs-CZ" sz="1000" dirty="0" smtClean="0"/>
              <a:t>JOPO CONSTRUCTIONS a.s. </a:t>
            </a:r>
            <a:endParaRPr lang="cs-CZ" sz="1000" dirty="0"/>
          </a:p>
          <a:p>
            <a:r>
              <a:rPr lang="cs-CZ" sz="1000" dirty="0"/>
              <a:t>Cena : </a:t>
            </a:r>
            <a:r>
              <a:rPr lang="cs-CZ" sz="1000" dirty="0" smtClean="0"/>
              <a:t>3 571 293 Kč vč. DPH</a:t>
            </a:r>
            <a:endParaRPr lang="cs-CZ" sz="1000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4"/>
          <a:stretch/>
        </p:blipFill>
        <p:spPr>
          <a:xfrm>
            <a:off x="457199" y="1063228"/>
            <a:ext cx="5111077" cy="3175025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08" y="1063228"/>
            <a:ext cx="2841892" cy="188719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908" y="3003798"/>
            <a:ext cx="2841892" cy="188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5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/>
              <a:t>Rekonstrukce bytového domu Nádražní 169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57199" y="4155926"/>
            <a:ext cx="634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000" dirty="0" smtClean="0"/>
          </a:p>
          <a:p>
            <a:r>
              <a:rPr lang="cs-CZ" sz="1000" dirty="0" smtClean="0"/>
              <a:t>Dodavatel</a:t>
            </a:r>
            <a:r>
              <a:rPr lang="cs-CZ" sz="1000" dirty="0"/>
              <a:t>: STAVMAX Group s.r.o. </a:t>
            </a:r>
          </a:p>
          <a:p>
            <a:r>
              <a:rPr lang="cs-CZ" sz="1000" dirty="0"/>
              <a:t>Cena : 18 098 306,51 Kč bez DPH; Dotace : 5.741.635Kč</a:t>
            </a:r>
          </a:p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8"/>
          <a:stretch/>
        </p:blipFill>
        <p:spPr>
          <a:xfrm>
            <a:off x="457199" y="1063228"/>
            <a:ext cx="5111077" cy="3181697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66778" y="1708610"/>
            <a:ext cx="3842272" cy="255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35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rmAutofit/>
          </a:bodyPr>
          <a:lstStyle/>
          <a:p>
            <a:r>
              <a:rPr lang="cs-CZ" sz="2000" b="1" dirty="0" smtClean="0"/>
              <a:t>AQUAPARK – oprava obkladů</a:t>
            </a:r>
            <a:endParaRPr lang="cs-CZ" sz="2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57199" y="4155926"/>
            <a:ext cx="634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000" dirty="0" smtClean="0"/>
          </a:p>
          <a:p>
            <a:r>
              <a:rPr lang="cs-CZ" sz="1000" dirty="0" smtClean="0"/>
              <a:t>Dodavatel</a:t>
            </a:r>
            <a:r>
              <a:rPr lang="cs-CZ" sz="1000" dirty="0"/>
              <a:t>: </a:t>
            </a:r>
            <a:r>
              <a:rPr lang="cs-CZ" sz="1000" dirty="0" smtClean="0"/>
              <a:t>BOULIT s.r.o. </a:t>
            </a:r>
            <a:endParaRPr lang="cs-CZ" sz="1000" dirty="0"/>
          </a:p>
          <a:p>
            <a:r>
              <a:rPr lang="cs-CZ" sz="1000" dirty="0"/>
              <a:t>Cena : </a:t>
            </a:r>
            <a:r>
              <a:rPr lang="cs-CZ" sz="1000" dirty="0" smtClean="0"/>
              <a:t>349 648 Kč vč. DPH</a:t>
            </a:r>
            <a:endParaRPr lang="cs-CZ" sz="1000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" b="2478"/>
          <a:stretch/>
        </p:blipFill>
        <p:spPr>
          <a:xfrm>
            <a:off x="459522" y="987574"/>
            <a:ext cx="5293144" cy="3349553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059582"/>
            <a:ext cx="2458616" cy="16326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704452"/>
            <a:ext cx="2458616" cy="163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39602"/>
            <a:ext cx="7772400" cy="2664296"/>
          </a:xfrm>
          <a:ln w="31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marL="0" indent="0"/>
            <a:r>
              <a:rPr lang="cs-CZ" sz="4000" b="1" dirty="0"/>
              <a:t>Odbor komunikace a cestovního ruchu</a:t>
            </a:r>
            <a:br>
              <a:rPr lang="cs-CZ" sz="4000" b="1" dirty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/>
              <a:t>Mgr. Vojtěch Marvan</a:t>
            </a:r>
            <a:br>
              <a:rPr lang="cs-CZ" sz="3200" b="1" dirty="0"/>
            </a:br>
            <a:r>
              <a:rPr lang="cs-CZ" sz="3200" dirty="0"/>
              <a:t>radní pro komunikaci a cestovní </a:t>
            </a:r>
            <a:r>
              <a:rPr lang="cs-CZ" sz="3200" dirty="0" smtClean="0"/>
              <a:t>ruch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360282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55526"/>
            <a:ext cx="8229600" cy="507702"/>
          </a:xfrm>
        </p:spPr>
        <p:txBody>
          <a:bodyPr>
            <a:noAutofit/>
          </a:bodyPr>
          <a:lstStyle/>
          <a:p>
            <a:r>
              <a:rPr lang="cs-CZ" sz="2800" b="1" dirty="0" smtClean="0"/>
              <a:t>Památka roku 2021</a:t>
            </a:r>
            <a:endParaRPr lang="cs-CZ" sz="2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753" y="1184211"/>
            <a:ext cx="2716646" cy="3622194"/>
          </a:xfrm>
          <a:prstGeom prst="rect">
            <a:avLst/>
          </a:prstGeom>
        </p:spPr>
      </p:pic>
      <p:sp>
        <p:nvSpPr>
          <p:cNvPr id="5" name="Zástupný symbol pro obsah 2"/>
          <p:cNvSpPr>
            <a:spLocks noGrp="1"/>
          </p:cNvSpPr>
          <p:nvPr>
            <p:ph idx="1"/>
          </p:nvPr>
        </p:nvSpPr>
        <p:spPr>
          <a:xfrm>
            <a:off x="457200" y="1200151"/>
            <a:ext cx="6059016" cy="3394472"/>
          </a:xfrm>
        </p:spPr>
        <p:txBody>
          <a:bodyPr>
            <a:normAutofit/>
          </a:bodyPr>
          <a:lstStyle/>
          <a:p>
            <a:r>
              <a:rPr lang="cs-CZ" sz="1800" b="1" dirty="0" smtClean="0"/>
              <a:t>1. místo v Ústeckém </a:t>
            </a:r>
            <a:r>
              <a:rPr lang="cs-CZ" sz="1800" b="1" dirty="0"/>
              <a:t>kraji i v </a:t>
            </a:r>
            <a:r>
              <a:rPr lang="cs-CZ" sz="1800" b="1" dirty="0" smtClean="0"/>
              <a:t>ČR</a:t>
            </a:r>
          </a:p>
          <a:p>
            <a:pPr lvl="1"/>
            <a:r>
              <a:rPr lang="cs-CZ" sz="1400" b="1" dirty="0"/>
              <a:t>o</a:t>
            </a:r>
            <a:r>
              <a:rPr lang="cs-CZ" sz="1400" b="1" dirty="0" smtClean="0"/>
              <a:t>bnova památky v rámci Programu </a:t>
            </a:r>
            <a:br>
              <a:rPr lang="cs-CZ" sz="1400" b="1" dirty="0" smtClean="0"/>
            </a:br>
            <a:r>
              <a:rPr lang="cs-CZ" sz="1400" b="1" dirty="0" smtClean="0"/>
              <a:t>regenerace MPZ a MPR</a:t>
            </a:r>
          </a:p>
          <a:p>
            <a:pPr lvl="1"/>
            <a:r>
              <a:rPr lang="cs-CZ" sz="1400" b="1" dirty="0" smtClean="0"/>
              <a:t>kategorie do 2 mil. Kč</a:t>
            </a:r>
            <a:endParaRPr lang="cs-CZ" sz="1400" b="1" dirty="0"/>
          </a:p>
          <a:p>
            <a:pPr lvl="1"/>
            <a:r>
              <a:rPr lang="cs-CZ" sz="1400" b="1" dirty="0" smtClean="0"/>
              <a:t>HP </a:t>
            </a:r>
            <a:r>
              <a:rPr lang="cs-CZ" sz="1400" b="1" dirty="0"/>
              <a:t>Stav - Jan </a:t>
            </a:r>
            <a:r>
              <a:rPr lang="cs-CZ" sz="1400" b="1" dirty="0" err="1"/>
              <a:t>Perout</a:t>
            </a:r>
            <a:r>
              <a:rPr lang="cs-CZ" sz="1400" b="1" dirty="0"/>
              <a:t>, s.r.o</a:t>
            </a:r>
            <a:r>
              <a:rPr lang="cs-CZ" sz="1400" b="1" dirty="0" smtClean="0"/>
              <a:t>.</a:t>
            </a:r>
          </a:p>
          <a:p>
            <a:pPr lvl="1"/>
            <a:r>
              <a:rPr lang="cs-CZ" sz="1400" b="1" dirty="0" smtClean="0"/>
              <a:t>ocenění + finanční odměna 50.000 Kč</a:t>
            </a:r>
            <a:endParaRPr lang="cs-CZ" sz="1400" b="1" dirty="0"/>
          </a:p>
          <a:p>
            <a:pPr marL="0" indent="0">
              <a:buNone/>
            </a:pPr>
            <a:endParaRPr lang="cs-CZ" sz="1400" b="1" dirty="0"/>
          </a:p>
        </p:txBody>
      </p:sp>
      <p:pic>
        <p:nvPicPr>
          <p:cNvPr id="2050" name="Picture 2" descr="Popis není dostupný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103" y="2995308"/>
            <a:ext cx="24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91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1173</Words>
  <Application>Microsoft Office PowerPoint</Application>
  <PresentationFormat>Předvádění na obrazovce (16:9)</PresentationFormat>
  <Paragraphs>315</Paragraphs>
  <Slides>39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Verdana</vt:lpstr>
      <vt:lpstr>Motiv systému Office</vt:lpstr>
      <vt:lpstr>Odbor výstavby a rozvoje města  Mgr. Vojtěch Marvan radní pro investice </vt:lpstr>
      <vt:lpstr>Obnova povrchu ul. 17. listopadu</vt:lpstr>
      <vt:lpstr>Lávka přes Klášterecký potok</vt:lpstr>
      <vt:lpstr>Technická a dopravní infrastruktura v ul. Ciboušovská</vt:lpstr>
      <vt:lpstr>LETNÍ KINO – přístupová komunikace</vt:lpstr>
      <vt:lpstr>Rekonstrukce bytového domu Nádražní 169</vt:lpstr>
      <vt:lpstr>AQUAPARK – oprava obkladů</vt:lpstr>
      <vt:lpstr>Odbor komunikace a cestovního ruchu  Mgr. Vojtěch Marvan radní pro komunikaci a cestovní ruch</vt:lpstr>
      <vt:lpstr>Památka roku 2021</vt:lpstr>
      <vt:lpstr>Nominace na Cenu města 2022</vt:lpstr>
      <vt:lpstr>Prezentace na veletrzích</vt:lpstr>
      <vt:lpstr>Galerie Kryt</vt:lpstr>
      <vt:lpstr>Stavění májky</vt:lpstr>
      <vt:lpstr>Pietní akt</vt:lpstr>
      <vt:lpstr>Slavnostní otevření hřiště</vt:lpstr>
      <vt:lpstr>Ohřecká osmička</vt:lpstr>
      <vt:lpstr>Odbor finanční  Bc. Pavla Zemančíková radní pro ekonomiku </vt:lpstr>
      <vt:lpstr>Rozbor hospodaření města 1. čtvrtletí</vt:lpstr>
      <vt:lpstr>Příjem ze sdílených daní 1. čtvrtletí</vt:lpstr>
      <vt:lpstr>Přehled dotačních programů a jejich čerpání v roce 2022</vt:lpstr>
      <vt:lpstr>Kotlíkové půjčky – aktuální přehled</vt:lpstr>
      <vt:lpstr>Odbor správy majetku a bytového fondu  Bc. Pavla Zemančíková radní pro správu majetku</vt:lpstr>
      <vt:lpstr>Prodej pozemků v lokalitě Ciboušovská</vt:lpstr>
      <vt:lpstr>Odbor sociálních věcí, školství a sportu  PhDr. Jiřina Malastová radní pro školství</vt:lpstr>
      <vt:lpstr>Informace z odboru</vt:lpstr>
      <vt:lpstr>Informace z odboru</vt:lpstr>
      <vt:lpstr>Ukrajina</vt:lpstr>
      <vt:lpstr>Ukrajina</vt:lpstr>
      <vt:lpstr>Ukrajina</vt:lpstr>
      <vt:lpstr>Ukrajina</vt:lpstr>
      <vt:lpstr>Mateřská škola</vt:lpstr>
      <vt:lpstr>Mateřská škola</vt:lpstr>
      <vt:lpstr>Mateřská škola</vt:lpstr>
      <vt:lpstr>Základní školy</vt:lpstr>
      <vt:lpstr>Odbor místního hospodářství,  dopravy a životního prostředí  Ing. Jiří Jaroš radní pro místní hospodářství</vt:lpstr>
      <vt:lpstr>Zimní údržba 2021 - 2022</vt:lpstr>
      <vt:lpstr>Výsadba stromů</vt:lpstr>
      <vt:lpstr>Dětské hřiště v Královéhradeckém parku</vt:lpstr>
      <vt:lpstr>Klášterecká dešťovka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Endršt</dc:creator>
  <cp:lastModifiedBy>Václavíková Adéla, Bc.</cp:lastModifiedBy>
  <cp:revision>51</cp:revision>
  <cp:lastPrinted>2022-04-26T09:22:21Z</cp:lastPrinted>
  <dcterms:created xsi:type="dcterms:W3CDTF">2018-10-31T08:36:17Z</dcterms:created>
  <dcterms:modified xsi:type="dcterms:W3CDTF">2022-04-27T11:13:47Z</dcterms:modified>
</cp:coreProperties>
</file>