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handoutMasterIdLst>
    <p:handoutMasterId r:id="rId58"/>
  </p:handout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58" r:id="rId19"/>
    <p:sldId id="268" r:id="rId20"/>
    <p:sldId id="269" r:id="rId21"/>
    <p:sldId id="270" r:id="rId22"/>
    <p:sldId id="271" r:id="rId23"/>
    <p:sldId id="272" r:id="rId24"/>
    <p:sldId id="273" r:id="rId25"/>
    <p:sldId id="260" r:id="rId26"/>
    <p:sldId id="261" r:id="rId27"/>
    <p:sldId id="297" r:id="rId28"/>
    <p:sldId id="291" r:id="rId29"/>
    <p:sldId id="292" r:id="rId30"/>
    <p:sldId id="293" r:id="rId31"/>
    <p:sldId id="294" r:id="rId32"/>
    <p:sldId id="295" r:id="rId33"/>
    <p:sldId id="262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264" r:id="rId43"/>
    <p:sldId id="312" r:id="rId44"/>
    <p:sldId id="313" r:id="rId45"/>
    <p:sldId id="314" r:id="rId46"/>
    <p:sldId id="315" r:id="rId47"/>
    <p:sldId id="316" r:id="rId48"/>
    <p:sldId id="317" r:id="rId49"/>
    <p:sldId id="266" r:id="rId50"/>
    <p:sldId id="298" r:id="rId51"/>
    <p:sldId id="299" r:id="rId52"/>
    <p:sldId id="300" r:id="rId53"/>
    <p:sldId id="301" r:id="rId54"/>
    <p:sldId id="302" r:id="rId55"/>
    <p:sldId id="303" r:id="rId56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39" autoAdjust="0"/>
  </p:normalViewPr>
  <p:slideViewPr>
    <p:cSldViewPr>
      <p:cViewPr varScale="1">
        <p:scale>
          <a:sx n="145" d="100"/>
          <a:sy n="145" d="100"/>
        </p:scale>
        <p:origin x="246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2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0814\Documents\rozbory\Pololetn&#237;%20rozbory%20p&#345;&#237;jm&#367;_porovn&#225;n&#237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0814\Documents\rozbory\Pololetn&#237;%20rozbory%20p&#345;&#237;jm&#367;_porovn&#225;n&#237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'2020 příjmy'!$E$3</c:f>
              <c:strCache>
                <c:ptCount val="1"/>
                <c:pt idx="0">
                  <c:v>Daň z příjmů fyzických osob placená plátci</c:v>
                </c:pt>
              </c:strCache>
            </c:strRef>
          </c:tx>
          <c:invertIfNegative val="0"/>
          <c:cat>
            <c:strRef>
              <c:f>'2020 příjmy'!$R$2:$AC$2</c:f>
              <c:strCache>
                <c:ptCount val="4"/>
                <c:pt idx="0">
                  <c:v>1-6/2016</c:v>
                </c:pt>
                <c:pt idx="1">
                  <c:v>1-6/2017</c:v>
                </c:pt>
                <c:pt idx="2">
                  <c:v>1-6/2018</c:v>
                </c:pt>
                <c:pt idx="3">
                  <c:v>1-6/2019</c:v>
                </c:pt>
              </c:strCache>
            </c:strRef>
          </c:cat>
          <c:val>
            <c:numRef>
              <c:f>'2020 příjmy'!$R$3:$AC$3</c:f>
              <c:numCache>
                <c:formatCode>#,##0</c:formatCode>
                <c:ptCount val="4"/>
                <c:pt idx="0">
                  <c:v>18325276.469999999</c:v>
                </c:pt>
                <c:pt idx="1">
                  <c:v>20418241.530000001</c:v>
                </c:pt>
                <c:pt idx="2">
                  <c:v>23260860.149999999</c:v>
                </c:pt>
                <c:pt idx="3">
                  <c:v>26379139.359999999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840-451B-A408-FB92DCE965EA}"/>
            </c:ext>
          </c:extLst>
        </c:ser>
        <c:ser>
          <c:idx val="1"/>
          <c:order val="1"/>
          <c:tx>
            <c:strRef>
              <c:f>'2020 příjmy'!$E$4</c:f>
              <c:strCache>
                <c:ptCount val="1"/>
                <c:pt idx="0">
                  <c:v>Daň z příjmů fyzických osob placená poplatníky</c:v>
                </c:pt>
              </c:strCache>
            </c:strRef>
          </c:tx>
          <c:invertIfNegative val="0"/>
          <c:cat>
            <c:strRef>
              <c:f>'2020 příjmy'!$R$2:$AC$2</c:f>
              <c:strCache>
                <c:ptCount val="4"/>
                <c:pt idx="0">
                  <c:v>1-6/2016</c:v>
                </c:pt>
                <c:pt idx="1">
                  <c:v>1-6/2017</c:v>
                </c:pt>
                <c:pt idx="2">
                  <c:v>1-6/2018</c:v>
                </c:pt>
                <c:pt idx="3">
                  <c:v>1-6/2019</c:v>
                </c:pt>
              </c:strCache>
            </c:strRef>
          </c:cat>
          <c:val>
            <c:numRef>
              <c:f>'2020 příjmy'!$R$4:$AC$4</c:f>
              <c:numCache>
                <c:formatCode>#,##0</c:formatCode>
                <c:ptCount val="4"/>
                <c:pt idx="0">
                  <c:v>307449.40000000002</c:v>
                </c:pt>
                <c:pt idx="1">
                  <c:v>328021.75</c:v>
                </c:pt>
                <c:pt idx="2">
                  <c:v>288989.28000000003</c:v>
                </c:pt>
                <c:pt idx="3">
                  <c:v>341783.49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840-451B-A408-FB92DCE965EA}"/>
            </c:ext>
          </c:extLst>
        </c:ser>
        <c:ser>
          <c:idx val="2"/>
          <c:order val="2"/>
          <c:tx>
            <c:strRef>
              <c:f>'2020 příjmy'!$E$5</c:f>
              <c:strCache>
                <c:ptCount val="1"/>
                <c:pt idx="0">
                  <c:v>Daň z příjmů fyzických osob vybíraná srážkou</c:v>
                </c:pt>
              </c:strCache>
            </c:strRef>
          </c:tx>
          <c:invertIfNegative val="0"/>
          <c:cat>
            <c:strRef>
              <c:f>'2020 příjmy'!$R$2:$AC$2</c:f>
              <c:strCache>
                <c:ptCount val="4"/>
                <c:pt idx="0">
                  <c:v>1-6/2016</c:v>
                </c:pt>
                <c:pt idx="1">
                  <c:v>1-6/2017</c:v>
                </c:pt>
                <c:pt idx="2">
                  <c:v>1-6/2018</c:v>
                </c:pt>
                <c:pt idx="3">
                  <c:v>1-6/2019</c:v>
                </c:pt>
              </c:strCache>
            </c:strRef>
          </c:cat>
          <c:val>
            <c:numRef>
              <c:f>'2020 příjmy'!$R$5:$AC$5</c:f>
              <c:numCache>
                <c:formatCode>#,##0</c:formatCode>
                <c:ptCount val="4"/>
                <c:pt idx="0">
                  <c:v>1801658.73</c:v>
                </c:pt>
                <c:pt idx="1">
                  <c:v>1724616.68</c:v>
                </c:pt>
                <c:pt idx="2">
                  <c:v>1867084.38</c:v>
                </c:pt>
                <c:pt idx="3">
                  <c:v>2116300.9700000002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840-451B-A408-FB92DCE965EA}"/>
            </c:ext>
          </c:extLst>
        </c:ser>
        <c:ser>
          <c:idx val="3"/>
          <c:order val="3"/>
          <c:tx>
            <c:strRef>
              <c:f>'2020 příjmy'!$E$6</c:f>
              <c:strCache>
                <c:ptCount val="1"/>
                <c:pt idx="0">
                  <c:v>Daň z příjmů právnických osob</c:v>
                </c:pt>
              </c:strCache>
            </c:strRef>
          </c:tx>
          <c:invertIfNegative val="0"/>
          <c:cat>
            <c:strRef>
              <c:f>'2020 příjmy'!$R$2:$AC$2</c:f>
              <c:strCache>
                <c:ptCount val="4"/>
                <c:pt idx="0">
                  <c:v>1-6/2016</c:v>
                </c:pt>
                <c:pt idx="1">
                  <c:v>1-6/2017</c:v>
                </c:pt>
                <c:pt idx="2">
                  <c:v>1-6/2018</c:v>
                </c:pt>
                <c:pt idx="3">
                  <c:v>1-6/2019</c:v>
                </c:pt>
              </c:strCache>
            </c:strRef>
          </c:cat>
          <c:val>
            <c:numRef>
              <c:f>'2020 příjmy'!$R$6:$AC$6</c:f>
              <c:numCache>
                <c:formatCode>#,##0</c:formatCode>
                <c:ptCount val="4"/>
                <c:pt idx="0">
                  <c:v>17363605.75</c:v>
                </c:pt>
                <c:pt idx="1">
                  <c:v>18314185.329999998</c:v>
                </c:pt>
                <c:pt idx="2">
                  <c:v>18843189.309999999</c:v>
                </c:pt>
                <c:pt idx="3">
                  <c:v>19827280.960000001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840-451B-A408-FB92DCE965EA}"/>
            </c:ext>
          </c:extLst>
        </c:ser>
        <c:ser>
          <c:idx val="4"/>
          <c:order val="4"/>
          <c:tx>
            <c:strRef>
              <c:f>'2020 příjmy'!$E$7</c:f>
              <c:strCache>
                <c:ptCount val="1"/>
                <c:pt idx="0">
                  <c:v>Daň z přidané hodnoty</c:v>
                </c:pt>
              </c:strCache>
            </c:strRef>
          </c:tx>
          <c:invertIfNegative val="0"/>
          <c:cat>
            <c:strRef>
              <c:f>'2020 příjmy'!$R$2:$AC$2</c:f>
              <c:strCache>
                <c:ptCount val="4"/>
                <c:pt idx="0">
                  <c:v>1-6/2016</c:v>
                </c:pt>
                <c:pt idx="1">
                  <c:v>1-6/2017</c:v>
                </c:pt>
                <c:pt idx="2">
                  <c:v>1-6/2018</c:v>
                </c:pt>
                <c:pt idx="3">
                  <c:v>1-6/2019</c:v>
                </c:pt>
              </c:strCache>
            </c:strRef>
          </c:cat>
          <c:val>
            <c:numRef>
              <c:f>'2020 příjmy'!$R$7:$AC$7</c:f>
              <c:numCache>
                <c:formatCode>#,##0</c:formatCode>
                <c:ptCount val="4"/>
                <c:pt idx="0">
                  <c:v>35149096.060000002</c:v>
                </c:pt>
                <c:pt idx="1">
                  <c:v>39772285.200000003</c:v>
                </c:pt>
                <c:pt idx="2">
                  <c:v>46118442.710000001</c:v>
                </c:pt>
                <c:pt idx="3">
                  <c:v>48292271.259999998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840-451B-A408-FB92DCE965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5"/>
        <c:shape val="box"/>
        <c:axId val="369271840"/>
        <c:axId val="368828616"/>
        <c:axId val="0"/>
      </c:bar3DChart>
      <c:catAx>
        <c:axId val="3692718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>
                <a:latin typeface="Arial Black" panose="020B0A04020102020204" pitchFamily="34" charset="0"/>
              </a:defRPr>
            </a:pPr>
            <a:endParaRPr lang="cs-CZ"/>
          </a:p>
        </c:txPr>
        <c:crossAx val="368828616"/>
        <c:crosses val="autoZero"/>
        <c:auto val="1"/>
        <c:lblAlgn val="ctr"/>
        <c:lblOffset val="100"/>
        <c:noMultiLvlLbl val="0"/>
      </c:catAx>
      <c:valAx>
        <c:axId val="368828616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Arial Black" panose="020B0A04020102020204" pitchFamily="34" charset="0"/>
              </a:defRPr>
            </a:pPr>
            <a:endParaRPr lang="cs-CZ"/>
          </a:p>
        </c:txPr>
        <c:crossAx val="36927184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Arial Black" panose="020B0A04020102020204" pitchFamily="34" charset="0"/>
            </a:defRPr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Příjmy z hazardu</c:v>
          </c:tx>
          <c:spPr>
            <a:ln w="76200"/>
          </c:spPr>
          <c:marker>
            <c:symbol val="none"/>
          </c:marker>
          <c:cat>
            <c:strRef>
              <c:f>'2020 příjmy'!$R$2:$AC$2</c:f>
              <c:strCache>
                <c:ptCount val="4"/>
                <c:pt idx="0">
                  <c:v>1-6/2016</c:v>
                </c:pt>
                <c:pt idx="1">
                  <c:v>1-6/2017</c:v>
                </c:pt>
                <c:pt idx="2">
                  <c:v>1-6/2018</c:v>
                </c:pt>
                <c:pt idx="3">
                  <c:v>1-6/2019</c:v>
                </c:pt>
              </c:strCache>
            </c:strRef>
          </c:cat>
          <c:val>
            <c:numRef>
              <c:f>'2020 příjmy'!$R$36:$AC$36</c:f>
              <c:numCache>
                <c:formatCode>#,##0</c:formatCode>
                <c:ptCount val="4"/>
                <c:pt idx="0">
                  <c:v>6192025.7199999997</c:v>
                </c:pt>
                <c:pt idx="1">
                  <c:v>9920321.8900000006</c:v>
                </c:pt>
                <c:pt idx="2">
                  <c:v>9317369.4800000004</c:v>
                </c:pt>
                <c:pt idx="3">
                  <c:v>7411781.8700000001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904-424C-B092-061E962898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70222480"/>
        <c:axId val="463407136"/>
      </c:lineChart>
      <c:catAx>
        <c:axId val="3702224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63407136"/>
        <c:crosses val="autoZero"/>
        <c:auto val="1"/>
        <c:lblAlgn val="ctr"/>
        <c:lblOffset val="100"/>
        <c:noMultiLvlLbl val="0"/>
      </c:catAx>
      <c:valAx>
        <c:axId val="463407136"/>
        <c:scaling>
          <c:orientation val="minMax"/>
          <c:min val="6000000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000" baseline="0"/>
            </a:pPr>
            <a:endParaRPr lang="cs-CZ"/>
          </a:p>
        </c:txPr>
        <c:crossAx val="37022248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E6ADE-9E6E-4580-A84F-A016B71C361C}" type="datetimeFigureOut">
              <a:rPr lang="cs-CZ" smtClean="0"/>
              <a:t>18.09.2019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2E166-AF91-4A2F-9351-1D0B31BEC70C}" type="datetimeFigureOut">
              <a:rPr lang="cs-CZ" smtClean="0"/>
              <a:t>18.09.2019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3553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* bude schvalovat ZM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351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5314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4876006"/>
            <a:ext cx="2133600" cy="165100"/>
          </a:xfrm>
        </p:spPr>
        <p:txBody>
          <a:bodyPr/>
          <a:lstStyle/>
          <a:p>
            <a:fld id="{4EC2A1C6-F44E-4769-9596-2322F8F612D2}" type="datetimeFigureOut">
              <a:rPr lang="cs-CZ" smtClean="0"/>
              <a:t>18.09.2019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876005"/>
            <a:ext cx="2895600" cy="16510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18.09.2019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18.09.2019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868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18.09.2019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18.09.2019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31840" y="4840002"/>
            <a:ext cx="3464024" cy="273844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7227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395536" y="4767263"/>
            <a:ext cx="2133600" cy="273844"/>
          </a:xfrm>
        </p:spPr>
        <p:txBody>
          <a:bodyPr/>
          <a:lstStyle>
            <a:lvl1pPr>
              <a:defRPr/>
            </a:lvl1pPr>
          </a:lstStyle>
          <a:p>
            <a:fld id="{243ECF66-85C5-4DBC-A44F-12D97EEDE286}" type="datetime1">
              <a:rPr lang="cs-CZ" smtClean="0"/>
              <a:t>18.09.2019</a:t>
            </a:fld>
            <a:endParaRPr lang="cs-CZ" dirty="0"/>
          </a:p>
        </p:txBody>
      </p:sp>
      <p:pic>
        <p:nvPicPr>
          <p:cNvPr id="9" name="Picture 2" descr="C:\Users\0814\Desktop\logo_zakladni_variant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82918"/>
            <a:ext cx="2376264" cy="23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736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876005"/>
            <a:ext cx="2133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EC2A1C6-F44E-4769-9596-2322F8F612D2}" type="datetimeFigureOut">
              <a:rPr lang="cs-CZ" smtClean="0"/>
              <a:pPr/>
              <a:t>18.09.2019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876005"/>
            <a:ext cx="2895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89.png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výstavby a rozvoje města</a:t>
            </a:r>
            <a:br>
              <a:rPr lang="cs-CZ" sz="4000" b="1" dirty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3200" b="1" dirty="0"/>
              <a:t>Ing. Petr Hybner</a:t>
            </a:r>
            <a:br>
              <a:rPr lang="cs-CZ" sz="3200" b="1" dirty="0"/>
            </a:br>
            <a:r>
              <a:rPr lang="cs-CZ" sz="3200" dirty="0"/>
              <a:t>radní pro investice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7136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Šumná – zajištění čelní hradby</a:t>
            </a:r>
            <a:endParaRPr lang="cs-CZ" sz="2000" b="1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92"/>
          <a:stretch/>
        </p:blipFill>
        <p:spPr>
          <a:xfrm>
            <a:off x="3131840" y="1203598"/>
            <a:ext cx="5215045" cy="3489175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4555"/>
            <a:ext cx="216024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49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0914" y="3174459"/>
            <a:ext cx="1856827" cy="1392620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ŠKOLSKÁ ZAŘÍZENÍ 2019 – stavební práce</a:t>
            </a:r>
            <a:endParaRPr lang="cs-CZ" sz="20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161582"/>
            <a:ext cx="5068808" cy="380160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31590"/>
            <a:ext cx="2304256" cy="172819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750" y="1203598"/>
            <a:ext cx="3498324" cy="262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92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ZŠ Krátká – rekonstrukce VZT v kuchyni školní jídelny</a:t>
            </a:r>
            <a:endParaRPr lang="cs-CZ" sz="20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5536" y="1547661"/>
            <a:ext cx="3456384" cy="2592288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110705"/>
            <a:ext cx="4581128" cy="343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17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Klášterecká kyselka s.r.o. – rekonstrukce zázemí</a:t>
            </a:r>
            <a:endParaRPr lang="cs-CZ" sz="20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203598"/>
            <a:ext cx="4525433" cy="3394075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3598"/>
            <a:ext cx="3300280" cy="247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46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Rekonstrukce ul. Souběžná</a:t>
            </a:r>
            <a:endParaRPr lang="cs-CZ" sz="20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131590"/>
            <a:ext cx="4525433" cy="3394075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01" r="35300" b="12201"/>
          <a:stretch/>
        </p:blipFill>
        <p:spPr>
          <a:xfrm>
            <a:off x="611560" y="1131590"/>
            <a:ext cx="3040243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95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Rekonstrukce ul. Sadová</a:t>
            </a:r>
            <a:endParaRPr lang="cs-CZ" sz="20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12"/>
          <a:stretch/>
        </p:blipFill>
        <p:spPr>
          <a:xfrm>
            <a:off x="899592" y="1203598"/>
            <a:ext cx="7344816" cy="3436726"/>
          </a:xfrm>
        </p:spPr>
      </p:pic>
    </p:spTree>
    <p:extLst>
      <p:ext uri="{BB962C8B-B14F-4D97-AF65-F5344CB8AC3E}">
        <p14:creationId xmlns:p14="http://schemas.microsoft.com/office/powerpoint/2010/main" val="103043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Regenerace ul. Dlouhá</a:t>
            </a:r>
            <a:endParaRPr lang="cs-CZ" sz="20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203598"/>
            <a:ext cx="4597441" cy="3448081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03598"/>
            <a:ext cx="3168352" cy="237626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363838"/>
            <a:ext cx="2060848" cy="154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7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prstClr val="black"/>
                </a:solidFill>
              </a:rPr>
              <a:t>KULTURNÍ DŮM - modernizace a dostavba</a:t>
            </a: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8" b="10893"/>
          <a:stretch/>
        </p:blipFill>
        <p:spPr>
          <a:xfrm>
            <a:off x="791580" y="1131590"/>
            <a:ext cx="7560839" cy="3634987"/>
          </a:xfrm>
        </p:spPr>
      </p:pic>
    </p:spTree>
    <p:extLst>
      <p:ext uri="{BB962C8B-B14F-4D97-AF65-F5344CB8AC3E}">
        <p14:creationId xmlns:p14="http://schemas.microsoft.com/office/powerpoint/2010/main" val="7667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finanční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/>
              <a:t>Pavla Zemančíková</a:t>
            </a:r>
            <a:br>
              <a:rPr lang="cs-CZ" sz="3200" b="1" dirty="0"/>
            </a:br>
            <a:r>
              <a:rPr lang="cs-CZ" sz="3200" dirty="0"/>
              <a:t>radní pro ekonomiku </a:t>
            </a:r>
          </a:p>
        </p:txBody>
      </p:sp>
    </p:spTree>
    <p:extLst>
      <p:ext uri="{BB962C8B-B14F-4D97-AF65-F5344CB8AC3E}">
        <p14:creationId xmlns:p14="http://schemas.microsoft.com/office/powerpoint/2010/main" val="365026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29600" cy="857250"/>
          </a:xfrm>
        </p:spPr>
        <p:txBody>
          <a:bodyPr>
            <a:normAutofit/>
          </a:bodyPr>
          <a:lstStyle/>
          <a:p>
            <a:r>
              <a:rPr lang="cs-CZ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Rozdělení dotací v dotačním programu</a:t>
            </a:r>
            <a:br>
              <a:rPr lang="cs-CZ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</a:t>
            </a:r>
            <a:r>
              <a:rPr lang="cs-CZ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Podpora </a:t>
            </a:r>
            <a:r>
              <a:rPr lang="cs-CZ" sz="2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kulturních akcí a projektů pro </a:t>
            </a:r>
            <a:r>
              <a:rPr lang="cs-CZ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rok </a:t>
            </a:r>
            <a:r>
              <a:rPr lang="cs-CZ" sz="2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2019"</a:t>
            </a:r>
            <a:endParaRPr lang="cs-CZ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8083754"/>
              </p:ext>
            </p:extLst>
          </p:nvPr>
        </p:nvGraphicFramePr>
        <p:xfrm>
          <a:off x="755576" y="1761660"/>
          <a:ext cx="7594600" cy="1861937"/>
        </p:xfrm>
        <a:graphic>
          <a:graphicData uri="http://schemas.openxmlformats.org/drawingml/2006/table">
            <a:tbl>
              <a:tblPr/>
              <a:tblGrid>
                <a:gridCol w="3683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06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864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4411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985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985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63786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č.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žadatel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název projektu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plánované</a:t>
                      </a:r>
                      <a:b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náklady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požadovaná dotace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Schválená</a:t>
                      </a:r>
                    </a:p>
                    <a:p>
                      <a:pPr algn="ctr" fontAlgn="ctr"/>
                      <a:r>
                        <a:rPr lang="cs-CZ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dotace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podíl dotace na celkových nákladech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397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Tenisový klub lázně Evženie</a:t>
                      </a:r>
                      <a:endParaRPr lang="cs-CZ" sz="8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Zahájení školního roku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70.000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49.000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30.000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42,86%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7234">
                <a:tc gridSpan="7">
                  <a:txBody>
                    <a:bodyPr/>
                    <a:lstStyle/>
                    <a:p>
                      <a:pPr algn="l" fontAlgn="ctr"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endParaRPr lang="cs-CZ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 dotačním programu zbývá 30.000 Kč</a:t>
                      </a:r>
                    </a:p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987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prstClr val="black"/>
                </a:solidFill>
              </a:rPr>
              <a:t>Chodník a zastávka MHD ul. U </a:t>
            </a:r>
            <a:r>
              <a:rPr lang="cs-CZ" sz="2000" b="1" dirty="0" smtClean="0">
                <a:solidFill>
                  <a:prstClr val="black"/>
                </a:solidFill>
              </a:rPr>
              <a:t>Koupaliště</a:t>
            </a:r>
            <a:endParaRPr lang="cs-CZ" sz="20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22"/>
          <a:stretch/>
        </p:blipFill>
        <p:spPr>
          <a:xfrm>
            <a:off x="539552" y="1063229"/>
            <a:ext cx="5616624" cy="365968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832" y="1635646"/>
            <a:ext cx="3140968" cy="235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71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29600" cy="857250"/>
          </a:xfrm>
        </p:spPr>
        <p:txBody>
          <a:bodyPr>
            <a:noAutofit/>
          </a:bodyPr>
          <a:lstStyle/>
          <a:p>
            <a:r>
              <a:rPr lang="cs-CZ" sz="25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Rozbor hospodaření města k </a:t>
            </a:r>
            <a:r>
              <a:rPr lang="cs-CZ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30.06.2019</a:t>
            </a:r>
            <a:endParaRPr lang="cs-CZ" sz="25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5987445"/>
              </p:ext>
            </p:extLst>
          </p:nvPr>
        </p:nvGraphicFramePr>
        <p:xfrm>
          <a:off x="827585" y="1599641"/>
          <a:ext cx="7560838" cy="2847906"/>
        </p:xfrm>
        <a:graphic>
          <a:graphicData uri="http://schemas.openxmlformats.org/drawingml/2006/table">
            <a:tbl>
              <a:tblPr firstRow="1" firstCol="1" bandRow="1"/>
              <a:tblGrid>
                <a:gridCol w="23928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226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2266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2266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4286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v tis. Kč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Upravený rozpočet </a:t>
                      </a: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2019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Skutečnost </a:t>
                      </a:r>
                      <a:endParaRPr lang="cs-CZ" sz="1800" b="1" dirty="0" smtClean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 30.06.2019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Plnění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Daňové příjmy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229.734,5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133.629,9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58,2 %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Nedaňové příjmy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6.837,0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4.856,7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71,0 %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Kapitálové příjmy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24.000,0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510,8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2,1</a:t>
                      </a:r>
                      <a:r>
                        <a:rPr lang="cs-CZ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Přijaté transfery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49.289,6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21.494,1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43,6 %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Příjmy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309.861,1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160.491,5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51,8</a:t>
                      </a:r>
                      <a:r>
                        <a:rPr lang="cs-CZ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Běžné výdaje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256.038,1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112.073,2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43,8 %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Kapitálové výdaje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218.037,7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26.128,2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12,0</a:t>
                      </a:r>
                      <a:r>
                        <a:rPr lang="cs-CZ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Výdaje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474.075,8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138.201,4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29,2 %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Saldo Příjmy - Výdaje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-164.214,6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22.290,1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Financování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164.214,6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-22.290,1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381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29600" cy="857250"/>
          </a:xfrm>
        </p:spPr>
        <p:txBody>
          <a:bodyPr>
            <a:noAutofit/>
          </a:bodyPr>
          <a:lstStyle/>
          <a:p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Rozbor hospodaření města k </a:t>
            </a: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30.06.2019</a:t>
            </a:r>
            <a:b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porovnání</a:t>
            </a:r>
            <a:endParaRPr lang="cs-CZ" sz="24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849060"/>
              </p:ext>
            </p:extLst>
          </p:nvPr>
        </p:nvGraphicFramePr>
        <p:xfrm>
          <a:off x="827585" y="1599641"/>
          <a:ext cx="7560840" cy="3038882"/>
        </p:xfrm>
        <a:graphic>
          <a:graphicData uri="http://schemas.openxmlformats.org/drawingml/2006/table">
            <a:tbl>
              <a:tblPr firstRow="1" firstCol="1" bandRow="1"/>
              <a:tblGrid>
                <a:gridCol w="19488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030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030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030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0300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4286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v tis. Kč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Skutečnost </a:t>
                      </a:r>
                      <a:endParaRPr lang="cs-CZ" sz="1500" b="1" dirty="0" smtClean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 30.06.2016</a:t>
                      </a:r>
                      <a:endParaRPr lang="cs-CZ" sz="15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Skutečnost </a:t>
                      </a:r>
                      <a:endParaRPr lang="cs-CZ" sz="1500" b="1" dirty="0" smtClean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 30.06.2017</a:t>
                      </a:r>
                      <a:endParaRPr lang="cs-CZ" sz="15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Skutečnost </a:t>
                      </a:r>
                      <a:endParaRPr lang="cs-CZ" sz="15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</a:t>
                      </a:r>
                      <a:r>
                        <a:rPr lang="cs-CZ" sz="12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r>
                        <a:rPr lang="cs-CZ" sz="12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30.06.2018</a:t>
                      </a:r>
                      <a:endParaRPr lang="cs-CZ" sz="15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Skutečnost </a:t>
                      </a:r>
                      <a:endParaRPr lang="cs-CZ" sz="1500" b="1" dirty="0" smtClean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 30.06.2019</a:t>
                      </a:r>
                      <a:endParaRPr lang="cs-CZ" sz="15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Daňové příjmy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255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100.329,8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118.399,8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122.881,3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133.629,9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Nedaňové příjmy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255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096,7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4.667,2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4.752,9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4.856,7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Kapitálové příjmy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255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23.816,6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371,0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959,9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510,8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Přijaté transfery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255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12</a:t>
                      </a: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725,2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13.436,8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18.402,5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21.494,1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Příjmy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255" algn="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139.968,4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136.874,8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146.996,6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160.491,5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Běžné výdaje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255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91.657,3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102.577,6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110.458,2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112.073,2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Kapitálové výdaje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255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8.875,1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19</a:t>
                      </a: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872,5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28.521,5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26.128,2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Výdaje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255" algn="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100.532,4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122.450,1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138.979,7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138.201,4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Saldo Příjmy - Výdaje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255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39.436,0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14.424,7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8.016,8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22.290,1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Financování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255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-39.436,0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-14.424,7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5890" algn="r"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-8.016,8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-22.290,1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777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3204" y="465516"/>
            <a:ext cx="8229600" cy="857250"/>
          </a:xfrm>
        </p:spPr>
        <p:txBody>
          <a:bodyPr>
            <a:noAutofit/>
          </a:bodyPr>
          <a:lstStyle/>
          <a:p>
            <a:r>
              <a:rPr lang="cs-CZ" sz="25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Příjmy ze sdílených daní za první </a:t>
            </a:r>
            <a:r>
              <a:rPr lang="cs-CZ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pololetí porovnání</a:t>
            </a:r>
            <a:endParaRPr lang="cs-CZ" sz="25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683568" y="1599642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4413589"/>
              </p:ext>
            </p:extLst>
          </p:nvPr>
        </p:nvGraphicFramePr>
        <p:xfrm>
          <a:off x="812291" y="1221600"/>
          <a:ext cx="7591426" cy="350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12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3204" y="411510"/>
            <a:ext cx="8229600" cy="857250"/>
          </a:xfrm>
        </p:spPr>
        <p:txBody>
          <a:bodyPr>
            <a:noAutofit/>
          </a:bodyPr>
          <a:lstStyle/>
          <a:p>
            <a:r>
              <a:rPr lang="pl-PL" sz="25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Příjmy z hazardu za první </a:t>
            </a:r>
            <a:r>
              <a:rPr lang="pl-PL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pololetí </a:t>
            </a:r>
            <a:br>
              <a:rPr lang="pl-PL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porovnání</a:t>
            </a:r>
            <a:endParaRPr lang="pl-PL" sz="25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683568" y="1599642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2444889"/>
              </p:ext>
            </p:extLst>
          </p:nvPr>
        </p:nvGraphicFramePr>
        <p:xfrm>
          <a:off x="755576" y="1491630"/>
          <a:ext cx="7524750" cy="3139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508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9934073"/>
              </p:ext>
            </p:extLst>
          </p:nvPr>
        </p:nvGraphicFramePr>
        <p:xfrm>
          <a:off x="611560" y="573528"/>
          <a:ext cx="7632848" cy="38050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739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706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882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94066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2400" b="1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Dotační programy na rok 2020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7144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5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Dotační program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Max. výše dotace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Příjem žádostí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55784">
                <a:tc>
                  <a:txBody>
                    <a:bodyPr/>
                    <a:lstStyle/>
                    <a:p>
                      <a:pPr lvl="0" algn="l" fontAlgn="ctr"/>
                      <a:r>
                        <a:rPr lang="cs-CZ" sz="15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Podpora činnosti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500" u="none" strike="noStrike" baseline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bez omezení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500" u="none" strike="noStrike" baseline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do 15.10.2019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578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5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Projekty </a:t>
                      </a:r>
                      <a:r>
                        <a:rPr lang="pl-PL" sz="15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pro děti a mládež</a:t>
                      </a:r>
                      <a:endParaRPr lang="pl-PL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5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40.000 Kč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5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do 15.11.2019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5578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5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lang="cs-CZ" sz="15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ulturní akce a projekty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5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80.000 Kč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5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od 01.11.2019</a:t>
                      </a:r>
                    </a:p>
                    <a:p>
                      <a:pPr algn="r" fontAlgn="ctr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do 31.10.2020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5578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Lékařské služby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100.000 Kč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do 31.10.2020 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5578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Řešení odkanalizování objektů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50.000 Kč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do 31.05.2022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808F7-54AD-4418-A201-4D4058FB1EBD}" type="datetime1">
              <a:rPr lang="cs-CZ" smtClean="0"/>
              <a:t>18.09.2019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265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059581"/>
            <a:ext cx="7772400" cy="3024337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správy </a:t>
            </a:r>
            <a:r>
              <a:rPr lang="cs-CZ" sz="4000" b="1" dirty="0" smtClean="0"/>
              <a:t>majetku</a:t>
            </a:r>
            <a:br>
              <a:rPr lang="cs-CZ" sz="4000" b="1" dirty="0" smtClean="0"/>
            </a:br>
            <a:r>
              <a:rPr lang="cs-CZ" sz="4000" b="1" dirty="0" smtClean="0"/>
              <a:t>a </a:t>
            </a:r>
            <a:r>
              <a:rPr lang="cs-CZ" sz="4000" b="1" dirty="0"/>
              <a:t>bytového fondu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/>
              <a:t>Pavla Zemančíková</a:t>
            </a:r>
            <a:br>
              <a:rPr lang="cs-CZ" sz="3200" b="1" dirty="0"/>
            </a:br>
            <a:r>
              <a:rPr lang="cs-CZ" sz="3200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104619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Spekulativní hala – IP Verne</a:t>
            </a:r>
            <a:endParaRPr lang="cs-CZ" sz="20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03598"/>
            <a:ext cx="4525433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203598"/>
            <a:ext cx="3456384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435846"/>
            <a:ext cx="2154895" cy="1617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441658"/>
            <a:ext cx="2147150" cy="1611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788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b="1" dirty="0"/>
              <a:t>Popis objektu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cs-CZ" sz="1800" dirty="0"/>
              <a:t>Výrobní hala o výměře 1140 m</a:t>
            </a:r>
            <a:r>
              <a:rPr lang="cs-CZ" sz="1800" baseline="30000" dirty="0"/>
              <a:t>2</a:t>
            </a:r>
            <a:endParaRPr lang="cs-CZ" sz="1800" dirty="0"/>
          </a:p>
          <a:p>
            <a:pPr lvl="0" algn="just"/>
            <a:r>
              <a:rPr lang="cs-CZ" sz="1800" dirty="0"/>
              <a:t>Sociální přístavek (administrativní část) o výměře 558 m</a:t>
            </a:r>
            <a:r>
              <a:rPr lang="cs-CZ" sz="1800" baseline="30000" dirty="0"/>
              <a:t>2</a:t>
            </a:r>
            <a:r>
              <a:rPr lang="cs-CZ" sz="1800" dirty="0"/>
              <a:t> (5x  kancelář, 1x zasedací místnost, 2x šatna, 2x sociální zařízení, 1x úklidová místnost, 1x jídelna s kuchyňkou, 1x archiv)</a:t>
            </a:r>
          </a:p>
          <a:p>
            <a:pPr lvl="0" algn="just"/>
            <a:r>
              <a:rPr lang="cs-CZ" sz="1800" dirty="0"/>
              <a:t>Trafostanice s rozvodnou</a:t>
            </a:r>
          </a:p>
          <a:p>
            <a:pPr lvl="0" algn="just"/>
            <a:r>
              <a:rPr lang="cs-CZ" sz="1800" dirty="0"/>
              <a:t>Mostový jeřáb</a:t>
            </a:r>
          </a:p>
          <a:p>
            <a:pPr lvl="0" algn="just"/>
            <a:r>
              <a:rPr lang="cs-CZ" sz="1800" dirty="0"/>
              <a:t>Nájemné pro rok 2019 je stanoveno ve výši 652 Kč/m</a:t>
            </a:r>
            <a:r>
              <a:rPr lang="cs-CZ" sz="1800" baseline="30000" dirty="0"/>
              <a:t>2</a:t>
            </a:r>
            <a:r>
              <a:rPr lang="cs-CZ" sz="1800" dirty="0"/>
              <a:t>/rok tj. </a:t>
            </a:r>
            <a:r>
              <a:rPr lang="cs-CZ" sz="1800"/>
              <a:t>92.258 Kč/měsíc + zálohy na služby</a:t>
            </a:r>
          </a:p>
          <a:p>
            <a:pPr lvl="0" algn="just"/>
            <a:r>
              <a:rPr lang="cs-CZ" sz="1800" smtClean="0"/>
              <a:t>Objekt </a:t>
            </a:r>
            <a:r>
              <a:rPr lang="cs-CZ" sz="1800" dirty="0"/>
              <a:t>lze pronajmout nejdříve od 01.11.2019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611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37579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Půdorys</a:t>
            </a:r>
            <a:r>
              <a:rPr lang="cs-CZ" sz="2000" dirty="0" smtClean="0"/>
              <a:t> </a:t>
            </a:r>
            <a:r>
              <a:rPr lang="cs-CZ" sz="2000" b="1" dirty="0" smtClean="0"/>
              <a:t>objektu</a:t>
            </a:r>
            <a:endParaRPr lang="cs-CZ" sz="2000" b="1" dirty="0"/>
          </a:p>
        </p:txBody>
      </p:sp>
      <p:pic>
        <p:nvPicPr>
          <p:cNvPr id="4" name="obrázek 6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15566"/>
            <a:ext cx="8784976" cy="3744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356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b="1" dirty="0" smtClean="0"/>
              <a:t>Byt J.Á. Komenského 466/14</a:t>
            </a:r>
            <a:endParaRPr lang="cs-CZ" sz="20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15565"/>
            <a:ext cx="3528392" cy="201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915566"/>
            <a:ext cx="4176464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019607"/>
            <a:ext cx="3528392" cy="1812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4283968" y="2996824"/>
            <a:ext cx="437423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Byt o velikosti 3+1 s celkovou výměrou 109,60 m</a:t>
            </a:r>
            <a:r>
              <a:rPr lang="cs-CZ" sz="1600" baseline="30000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cs-CZ" sz="14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cs-CZ" sz="14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Kauce ve výši 15.000 Kč</a:t>
            </a:r>
          </a:p>
          <a:p>
            <a:pPr algn="just"/>
            <a:endParaRPr lang="cs-CZ" sz="16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Minimální nájemné 6.576 Kč/měsíc + zálohy na služby</a:t>
            </a:r>
            <a:endParaRPr lang="cs-CZ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85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MŠ Lipová – hřiště v přírodním stylu</a:t>
            </a:r>
            <a:endParaRPr lang="cs-CZ" sz="20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7" y="1200150"/>
            <a:ext cx="4824537" cy="3618403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8"/>
          <a:stretch/>
        </p:blipFill>
        <p:spPr>
          <a:xfrm>
            <a:off x="6982294" y="1201250"/>
            <a:ext cx="1746945" cy="108356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9"/>
          <a:stretch/>
        </p:blipFill>
        <p:spPr>
          <a:xfrm>
            <a:off x="6981885" y="2330969"/>
            <a:ext cx="1746945" cy="117688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00150"/>
            <a:ext cx="1766169" cy="13128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1" r="6666" b="14541"/>
          <a:stretch/>
        </p:blipFill>
        <p:spPr>
          <a:xfrm>
            <a:off x="319236" y="2558157"/>
            <a:ext cx="1766168" cy="108012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55"/>
          <a:stretch/>
        </p:blipFill>
        <p:spPr>
          <a:xfrm>
            <a:off x="6981885" y="3555105"/>
            <a:ext cx="1738181" cy="11790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6" b="10060"/>
          <a:stretch/>
        </p:blipFill>
        <p:spPr>
          <a:xfrm>
            <a:off x="317531" y="3683484"/>
            <a:ext cx="1767873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26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55526"/>
            <a:ext cx="2547026" cy="397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55526"/>
            <a:ext cx="4557957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199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b="1" dirty="0" smtClean="0"/>
              <a:t>Byt J.Á. Komenského 462/15</a:t>
            </a:r>
            <a:endParaRPr lang="cs-CZ" sz="20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7575"/>
            <a:ext cx="3816424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987574"/>
            <a:ext cx="4317986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549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44267"/>
            <a:ext cx="3672408" cy="235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638291"/>
            <a:ext cx="3420380" cy="2365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899592" y="3075806"/>
            <a:ext cx="39604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Byt o velikosti 3+1 s celkovou výměrou 112,80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m</a:t>
            </a:r>
            <a:r>
              <a:rPr lang="cs-CZ" sz="1600" baseline="30000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cs-CZ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cs-CZ" sz="16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Kauce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ve výši 15.000 Kč</a:t>
            </a:r>
          </a:p>
          <a:p>
            <a:pPr algn="just"/>
            <a:endParaRPr lang="cs-CZ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Minimální nájemné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6.768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Kč/měsíc + zálohy na služby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8956" y="3075806"/>
            <a:ext cx="2590564" cy="187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25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komunikace a cestovního ruchu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komunikaci a cestovní </a:t>
            </a:r>
            <a:r>
              <a:rPr lang="cs-CZ" sz="3200" dirty="0" smtClean="0"/>
              <a:t>ruch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360282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93204" y="41151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pl-PL" sz="2500" b="1" dirty="0" smtClean="0">
                <a:cs typeface="Arial" panose="020B0604020202020204" pitchFamily="34" charset="0"/>
              </a:rPr>
              <a:t>Sbírka od žákovského zastupitelstva</a:t>
            </a:r>
            <a:endParaRPr lang="pl-PL" sz="2500" b="1" dirty="0">
              <a:cs typeface="Arial" panose="020B0604020202020204" pitchFamily="34" charset="0"/>
            </a:endParaRPr>
          </a:p>
        </p:txBody>
      </p:sp>
      <p:pic>
        <p:nvPicPr>
          <p:cNvPr id="10242" name="Picture 2" descr="https://www.klasterec.cz/evt_image.php?img=445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31590"/>
            <a:ext cx="4799999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54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93204" y="41151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pl-PL" sz="2500" b="1" dirty="0" smtClean="0">
                <a:cs typeface="Arial" panose="020B0604020202020204" pitchFamily="34" charset="0"/>
              </a:rPr>
              <a:t>Dny evropského dědictví</a:t>
            </a:r>
            <a:endParaRPr lang="pl-PL" sz="2500" b="1" dirty="0">
              <a:cs typeface="Arial" panose="020B0604020202020204" pitchFamily="34" charset="0"/>
            </a:endParaRPr>
          </a:p>
        </p:txBody>
      </p:sp>
      <p:pic>
        <p:nvPicPr>
          <p:cNvPr id="8194" name="Picture 2" descr="Na obrÃ¡zku mÅ¯Å¾e bÃ½t: 1 osoba, stojÃ­, venku a pÅÃ­ro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3840001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Na obrÃ¡zku mÅ¯Å¾e bÃ½t: David Kodytek, stojÃ­, hora, obloha, strom, trÃ¡va, venku a pÅÃ­ro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772" y="1268760"/>
            <a:ext cx="384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227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93204" y="41151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pl-PL" sz="2500" b="1" dirty="0" smtClean="0">
                <a:cs typeface="Arial" panose="020B0604020202020204" pitchFamily="34" charset="0"/>
              </a:rPr>
              <a:t>Společně pro Klášterec</a:t>
            </a:r>
          </a:p>
          <a:p>
            <a:r>
              <a:rPr lang="pl-PL" sz="2500" b="1" dirty="0" smtClean="0">
                <a:cs typeface="Arial" panose="020B0604020202020204" pitchFamily="34" charset="0"/>
              </a:rPr>
              <a:t>do 30.09.2019</a:t>
            </a:r>
            <a:endParaRPr lang="pl-PL" sz="2500" b="1" dirty="0">
              <a:cs typeface="Arial" panose="020B0604020202020204" pitchFamily="34" charset="0"/>
            </a:endParaRPr>
          </a:p>
        </p:txBody>
      </p:sp>
      <p:pic>
        <p:nvPicPr>
          <p:cNvPr id="7170" name="Picture 2" descr="VÃ½sledek obrÃ¡zku pro participativnÃ­ rozpoÄe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9622"/>
            <a:ext cx="329371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VÃ½sledek obrÃ¡zku pro petan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174" y="1635646"/>
            <a:ext cx="4608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VÃ½sledek obrÃ¡zku pro psÃ­ hÅiÅ¡tÄ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30" y="2633494"/>
            <a:ext cx="288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00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93204" y="41151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pl-PL" sz="2500" b="1" dirty="0" smtClean="0">
                <a:cs typeface="Arial" panose="020B0604020202020204" pitchFamily="34" charset="0"/>
              </a:rPr>
              <a:t>ITEP 2019 v Plzni</a:t>
            </a:r>
            <a:endParaRPr lang="pl-PL" sz="2500" b="1" dirty="0">
              <a:cs typeface="Arial" panose="020B0604020202020204" pitchFamily="34" charset="0"/>
            </a:endParaRPr>
          </a:p>
        </p:txBody>
      </p:sp>
      <p:pic>
        <p:nvPicPr>
          <p:cNvPr id="1026" name="Picture 2" descr="VÃ½sledek obrÃ¡zku pro itep plzen klÃ¡Å¡terec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283" y="1200150"/>
            <a:ext cx="4525433" cy="339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76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93204" y="41151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pl-PL" sz="2500" b="1" dirty="0" smtClean="0">
                <a:cs typeface="Arial" panose="020B0604020202020204" pitchFamily="34" charset="0"/>
              </a:rPr>
              <a:t>Osudové devítky v galerii Kryt</a:t>
            </a:r>
            <a:endParaRPr lang="pl-PL" sz="2500" b="1" dirty="0">
              <a:cs typeface="Arial" panose="020B0604020202020204" pitchFamily="34" charset="0"/>
            </a:endParaRPr>
          </a:p>
        </p:txBody>
      </p:sp>
      <p:pic>
        <p:nvPicPr>
          <p:cNvPr id="2052" name="Picture 4" descr="Na obrÃ¡zku mÅ¯Å¾e bÃ½t: tex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250758"/>
            <a:ext cx="2292387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Na obrÃ¡zku mÅ¯Å¾e bÃ½t: jeden ÄlovÄk nebo vÃ­c lidÃ­, stojÃ­cÃ­ lidÃ© a bot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32756"/>
            <a:ext cx="243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62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93204" y="41151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pl-PL" sz="2500" b="1" dirty="0" smtClean="0">
                <a:cs typeface="Arial" panose="020B0604020202020204" pitchFamily="34" charset="0"/>
              </a:rPr>
              <a:t>24. </a:t>
            </a:r>
            <a:r>
              <a:rPr lang="pl-PL" sz="2500" b="1" dirty="0">
                <a:cs typeface="Arial" panose="020B0604020202020204" pitchFamily="34" charset="0"/>
              </a:rPr>
              <a:t>ř</a:t>
            </a:r>
            <a:r>
              <a:rPr lang="pl-PL" sz="2500" b="1" dirty="0" smtClean="0">
                <a:cs typeface="Arial" panose="020B0604020202020204" pitchFamily="34" charset="0"/>
              </a:rPr>
              <a:t>íjna 2019 Den informačních center</a:t>
            </a:r>
            <a:endParaRPr lang="pl-PL" sz="2500" b="1" dirty="0">
              <a:cs typeface="Arial" panose="020B0604020202020204" pitchFamily="34" charset="0"/>
            </a:endParaRPr>
          </a:p>
        </p:txBody>
      </p:sp>
      <p:pic>
        <p:nvPicPr>
          <p:cNvPr id="4098" name="Picture 2" descr="VÃ½sledek obrÃ¡zku pro klÃ¡Å¡tereckÃ© oplatk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1" r="17512"/>
          <a:stretch/>
        </p:blipFill>
        <p:spPr bwMode="auto">
          <a:xfrm>
            <a:off x="5652120" y="1707654"/>
            <a:ext cx="2232248" cy="2254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69374"/>
            <a:ext cx="4395852" cy="293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12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MÚSS – rampa evakuačního výtahu</a:t>
            </a:r>
            <a:endParaRPr lang="cs-CZ" sz="20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9" y="1203598"/>
            <a:ext cx="4762872" cy="3572154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3598"/>
            <a:ext cx="3212976" cy="240973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005843"/>
            <a:ext cx="2359879" cy="176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28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93204" y="41151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pl-PL" sz="2500" b="1" dirty="0" smtClean="0">
                <a:cs typeface="Arial" panose="020B0604020202020204" pitchFamily="34" charset="0"/>
              </a:rPr>
              <a:t>16. </a:t>
            </a:r>
            <a:r>
              <a:rPr lang="pl-PL" sz="2500" b="1" dirty="0">
                <a:cs typeface="Arial" panose="020B0604020202020204" pitchFamily="34" charset="0"/>
              </a:rPr>
              <a:t>l</a:t>
            </a:r>
            <a:r>
              <a:rPr lang="pl-PL" sz="2500" b="1" dirty="0" smtClean="0">
                <a:cs typeface="Arial" panose="020B0604020202020204" pitchFamily="34" charset="0"/>
              </a:rPr>
              <a:t>istopad 2019 v kulturním domě</a:t>
            </a:r>
            <a:endParaRPr lang="pl-PL" sz="2500" b="1" dirty="0"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198103"/>
            <a:ext cx="3240000" cy="2160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198103"/>
            <a:ext cx="2869070" cy="216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769" y="3003798"/>
            <a:ext cx="3071914" cy="172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54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93204" y="41151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pl-PL" sz="2500" b="1" dirty="0" smtClean="0">
                <a:cs typeface="Arial" panose="020B0604020202020204" pitchFamily="34" charset="0"/>
              </a:rPr>
              <a:t>Koncepce cestovního ruchu</a:t>
            </a:r>
            <a:endParaRPr lang="pl-PL" sz="2500" b="1" dirty="0">
              <a:cs typeface="Arial" panose="020B0604020202020204" pitchFamily="34" charset="0"/>
            </a:endParaRPr>
          </a:p>
        </p:txBody>
      </p:sp>
      <p:pic>
        <p:nvPicPr>
          <p:cNvPr id="6146" name="Picture 2" descr="VÃ½sledek obrÃ¡zku pro vysokÃ¡ Å¡kola ekonomickÃ¡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07654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SouvisejÃ­cÃ­ obrÃ¡z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347614"/>
            <a:ext cx="4590600" cy="305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647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sociálních věcí, školství a sportu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PhDr. Jiřina Malastová</a:t>
            </a:r>
            <a:br>
              <a:rPr lang="cs-CZ" sz="3200" b="1" dirty="0"/>
            </a:br>
            <a:r>
              <a:rPr lang="cs-CZ" sz="3200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211878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b="1" dirty="0" smtClean="0"/>
              <a:t>INFORMACE OSV</a:t>
            </a:r>
            <a:endParaRPr lang="cs-CZ" sz="25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dirty="0" smtClean="0"/>
              <a:t>Od září pokračujeme:</a:t>
            </a:r>
          </a:p>
          <a:p>
            <a:r>
              <a:rPr lang="cs-CZ" sz="2800" dirty="0" smtClean="0"/>
              <a:t>besedy pro seniory</a:t>
            </a:r>
          </a:p>
          <a:p>
            <a:r>
              <a:rPr lang="cs-CZ" sz="2800" dirty="0" smtClean="0"/>
              <a:t>Frýdlantské dny – spolupráce s ÚP </a:t>
            </a:r>
          </a:p>
          <a:p>
            <a:r>
              <a:rPr lang="cs-CZ" sz="2800" dirty="0" smtClean="0"/>
              <a:t>organizace meziresortního setkání sociálních pracovníků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181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 smtClean="0"/>
              <a:t>ZAHÁJENÍ ŠKOLNÍHO ROKU</a:t>
            </a:r>
            <a:endParaRPr lang="cs-CZ" sz="25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Předškoláci v MŠ a prvňáci v ZŠ obdrželi od města dárek pro příjemný nástup do školy</a:t>
            </a:r>
            <a:endParaRPr lang="cs-CZ" sz="24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2" r="8906"/>
          <a:stretch/>
        </p:blipFill>
        <p:spPr>
          <a:xfrm>
            <a:off x="1691680" y="2118924"/>
            <a:ext cx="2160240" cy="247569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239681"/>
            <a:ext cx="3352800" cy="223418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5084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500" b="1" dirty="0" smtClean="0"/>
              <a:t>POZNÁVÁME SPOLEČNE</a:t>
            </a:r>
            <a:endParaRPr lang="cs-CZ" sz="25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1200" dirty="0" smtClean="0"/>
          </a:p>
          <a:p>
            <a:r>
              <a:rPr lang="cs-CZ" sz="2200" dirty="0" smtClean="0"/>
              <a:t>Zahájen 5. ročník projektu </a:t>
            </a:r>
          </a:p>
          <a:p>
            <a:r>
              <a:rPr lang="cs-CZ" sz="2200" dirty="0" smtClean="0"/>
              <a:t>Přihlášku </a:t>
            </a:r>
            <a:r>
              <a:rPr lang="cs-CZ" sz="2200" dirty="0"/>
              <a:t>podalo rekordních </a:t>
            </a:r>
            <a:r>
              <a:rPr lang="cs-CZ" sz="2200" b="1" dirty="0"/>
              <a:t>75 seniorů </a:t>
            </a:r>
            <a:r>
              <a:rPr lang="cs-CZ" sz="2200" dirty="0"/>
              <a:t>+ 6 </a:t>
            </a:r>
            <a:r>
              <a:rPr lang="cs-CZ" sz="2200" dirty="0" smtClean="0"/>
              <a:t>osob      z chráněného </a:t>
            </a:r>
            <a:r>
              <a:rPr lang="cs-CZ" sz="2200" dirty="0"/>
              <a:t>bydlení v Klášterci nad Ohří</a:t>
            </a:r>
          </a:p>
          <a:p>
            <a:r>
              <a:rPr lang="cs-CZ" sz="2200" b="1" dirty="0" smtClean="0"/>
              <a:t>Nabídnuto 12 kurzů</a:t>
            </a:r>
            <a:r>
              <a:rPr lang="cs-CZ" sz="2200" dirty="0" smtClean="0"/>
              <a:t>, z toho 4 nově</a:t>
            </a:r>
            <a:r>
              <a:rPr lang="cs-CZ" sz="2200" dirty="0"/>
              <a:t> (Historie </a:t>
            </a:r>
            <a:r>
              <a:rPr lang="cs-CZ" sz="2200" dirty="0" smtClean="0"/>
              <a:t>okolí, Bylinky </a:t>
            </a:r>
            <a:r>
              <a:rPr lang="cs-CZ" sz="2200" dirty="0"/>
              <a:t>v </a:t>
            </a:r>
            <a:r>
              <a:rPr lang="cs-CZ" sz="2200" dirty="0" smtClean="0"/>
              <a:t>gastronomii, Kruhové tance a </a:t>
            </a:r>
            <a:r>
              <a:rPr lang="cs-CZ" sz="2200" dirty="0" err="1" smtClean="0"/>
              <a:t>Čchi-kung</a:t>
            </a:r>
            <a:r>
              <a:rPr lang="cs-CZ" sz="2200" dirty="0" smtClean="0"/>
              <a:t>)</a:t>
            </a:r>
          </a:p>
          <a:p>
            <a:r>
              <a:rPr lang="cs-CZ" sz="2200" dirty="0"/>
              <a:t>C</a:t>
            </a:r>
            <a:r>
              <a:rPr lang="cs-CZ" sz="2200" dirty="0" smtClean="0"/>
              <a:t>elková dotace kurzů činí 240 hodin</a:t>
            </a:r>
          </a:p>
          <a:p>
            <a:r>
              <a:rPr lang="cs-CZ" sz="2200" b="1" dirty="0" smtClean="0"/>
              <a:t>ø počet přihlášených kurzů:  3,5/osoba</a:t>
            </a:r>
          </a:p>
          <a:p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229943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500" b="1" dirty="0" smtClean="0"/>
              <a:t>PROJEKTY MATEŘSKÉ ŠKOLY</a:t>
            </a:r>
            <a:endParaRPr lang="cs-CZ" sz="25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dirty="0" smtClean="0"/>
              <a:t>Projekt OP VVV prostřednictvím výzvy Šablony II - </a:t>
            </a:r>
            <a:r>
              <a:rPr lang="cs-CZ" sz="2200" b="1" dirty="0" smtClean="0"/>
              <a:t>STÁLE </a:t>
            </a:r>
            <a:r>
              <a:rPr lang="cs-CZ" sz="2200" b="1" dirty="0"/>
              <a:t>SE </a:t>
            </a:r>
            <a:r>
              <a:rPr lang="cs-CZ" sz="2200" b="1" dirty="0" smtClean="0"/>
              <a:t>ZLEPŠUJEME - </a:t>
            </a:r>
            <a:r>
              <a:rPr lang="cs-CZ" sz="2200" dirty="0" smtClean="0"/>
              <a:t>zvýšení </a:t>
            </a:r>
            <a:r>
              <a:rPr lang="cs-CZ" sz="2200" dirty="0"/>
              <a:t>kvality předškolního vzdělávání včetně usnadnění přechodu dětí na </a:t>
            </a:r>
            <a:r>
              <a:rPr lang="cs-CZ" sz="2200" dirty="0" smtClean="0"/>
              <a:t>ZŠ, realizace 01.09.2019 - 31.08.2021</a:t>
            </a:r>
          </a:p>
          <a:p>
            <a:pPr marL="0" indent="0">
              <a:buNone/>
            </a:pPr>
            <a:endParaRPr lang="cs-CZ" sz="500" dirty="0" smtClean="0"/>
          </a:p>
          <a:p>
            <a:r>
              <a:rPr lang="cs-CZ" sz="2200" dirty="0" smtClean="0"/>
              <a:t>Zapojeni do </a:t>
            </a:r>
            <a:r>
              <a:rPr lang="cs-CZ" sz="2200" b="1" dirty="0" smtClean="0"/>
              <a:t>OP Potravinové </a:t>
            </a:r>
            <a:r>
              <a:rPr lang="cs-CZ" sz="2200" b="1" dirty="0"/>
              <a:t>a materiální pomoci MPSV </a:t>
            </a:r>
            <a:r>
              <a:rPr lang="cs-CZ" sz="2200" dirty="0" smtClean="0"/>
              <a:t>– zajištění školního stravování v </a:t>
            </a:r>
            <a:r>
              <a:rPr lang="cs-CZ" sz="2200" dirty="0"/>
              <a:t>MŠ </a:t>
            </a:r>
            <a:r>
              <a:rPr lang="cs-CZ" sz="2200" dirty="0" smtClean="0"/>
              <a:t>nejchudším osobám </a:t>
            </a:r>
          </a:p>
          <a:p>
            <a:pPr marL="0" indent="0">
              <a:buNone/>
            </a:pPr>
            <a:endParaRPr lang="cs-CZ" sz="500" dirty="0" smtClean="0"/>
          </a:p>
          <a:p>
            <a:r>
              <a:rPr lang="cs-CZ" sz="2200" dirty="0"/>
              <a:t>MŠ pokračují třetím rokem v </a:t>
            </a:r>
            <a:r>
              <a:rPr lang="cs-CZ" sz="2200" dirty="0" smtClean="0"/>
              <a:t>projektu </a:t>
            </a:r>
            <a:r>
              <a:rPr lang="cs-CZ" sz="2200" dirty="0"/>
              <a:t>s HC </a:t>
            </a:r>
            <a:r>
              <a:rPr lang="cs-CZ" sz="2200" dirty="0" smtClean="0"/>
              <a:t>Tygři Klášterec </a:t>
            </a:r>
            <a:r>
              <a:rPr lang="cs-CZ" sz="2200" dirty="0"/>
              <a:t>nad </a:t>
            </a:r>
            <a:r>
              <a:rPr lang="cs-CZ" sz="2200" dirty="0" smtClean="0"/>
              <a:t>Ohří - </a:t>
            </a:r>
            <a:r>
              <a:rPr lang="cs-CZ" sz="2200" b="1" dirty="0"/>
              <a:t>Hodina pohybu </a:t>
            </a:r>
            <a:r>
              <a:rPr lang="cs-CZ" sz="2200" b="1" dirty="0" smtClean="0"/>
              <a:t>navíc 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96661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500" b="1" dirty="0" smtClean="0"/>
              <a:t>MĚSTSKÝ ÚSTAV SOCIÁLNÍCH SLUŽEB</a:t>
            </a:r>
            <a:endParaRPr lang="cs-CZ" sz="25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dirty="0"/>
              <a:t>Z</a:t>
            </a:r>
            <a:r>
              <a:rPr lang="cs-CZ" sz="2200" dirty="0" smtClean="0"/>
              <a:t>isk finančního daru </a:t>
            </a:r>
            <a:r>
              <a:rPr lang="cs-CZ" sz="2200" dirty="0"/>
              <a:t>v hodnotě </a:t>
            </a:r>
            <a:r>
              <a:rPr lang="cs-CZ" sz="2200" dirty="0" smtClean="0"/>
              <a:t>39 000 Kč </a:t>
            </a:r>
            <a:r>
              <a:rPr lang="cs-CZ" sz="2200" dirty="0"/>
              <a:t>v projektu </a:t>
            </a:r>
            <a:r>
              <a:rPr lang="cs-CZ" sz="2200" dirty="0" smtClean="0"/>
              <a:t>„Plníme </a:t>
            </a:r>
            <a:r>
              <a:rPr lang="cs-CZ" sz="2200" dirty="0"/>
              <a:t>přání </a:t>
            </a:r>
            <a:r>
              <a:rPr lang="cs-CZ" sz="2200" dirty="0" smtClean="0"/>
              <a:t>seniorům“ </a:t>
            </a:r>
            <a:r>
              <a:rPr lang="cs-CZ" sz="2200" dirty="0"/>
              <a:t>obchodní společnosti </a:t>
            </a:r>
            <a:r>
              <a:rPr lang="cs-CZ" sz="2200" dirty="0" err="1"/>
              <a:t>Sodexo</a:t>
            </a:r>
            <a:r>
              <a:rPr lang="cs-CZ" sz="2200" dirty="0"/>
              <a:t> </a:t>
            </a:r>
            <a:r>
              <a:rPr lang="cs-CZ" sz="2200" dirty="0" err="1" smtClean="0"/>
              <a:t>Pass</a:t>
            </a:r>
            <a:r>
              <a:rPr lang="cs-CZ" sz="2200" dirty="0" smtClean="0"/>
              <a:t> - </a:t>
            </a:r>
            <a:r>
              <a:rPr lang="cs-CZ" sz="2200" b="1" dirty="0" smtClean="0"/>
              <a:t>nákup </a:t>
            </a:r>
            <a:r>
              <a:rPr lang="cs-CZ" sz="2200" b="1" dirty="0"/>
              <a:t>systému </a:t>
            </a:r>
            <a:r>
              <a:rPr lang="cs-CZ" sz="2200" b="1" dirty="0" err="1"/>
              <a:t>Spoteee</a:t>
            </a:r>
            <a:r>
              <a:rPr lang="cs-CZ" sz="2200" b="1" dirty="0"/>
              <a:t> </a:t>
            </a:r>
            <a:r>
              <a:rPr lang="cs-CZ" sz="2200" b="1" dirty="0" err="1" smtClean="0"/>
              <a:t>VideoRehab</a:t>
            </a:r>
            <a:endParaRPr lang="cs-CZ" sz="22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442977"/>
            <a:ext cx="2713695" cy="203527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1" t="13418" r="10855"/>
          <a:stretch/>
        </p:blipFill>
        <p:spPr>
          <a:xfrm>
            <a:off x="899592" y="2326604"/>
            <a:ext cx="3456384" cy="226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19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27534"/>
            <a:ext cx="8229600" cy="3967089"/>
          </a:xfrm>
        </p:spPr>
        <p:txBody>
          <a:bodyPr>
            <a:normAutofit/>
          </a:bodyPr>
          <a:lstStyle/>
          <a:p>
            <a:r>
              <a:rPr lang="cs-CZ" sz="2200" dirty="0" smtClean="0"/>
              <a:t>Zisk finančního daru od společnosti </a:t>
            </a:r>
          </a:p>
          <a:p>
            <a:pPr marL="0" indent="0">
              <a:buNone/>
            </a:pPr>
            <a:r>
              <a:rPr lang="cs-CZ" sz="2200" dirty="0"/>
              <a:t> </a:t>
            </a:r>
            <a:r>
              <a:rPr lang="cs-CZ" sz="2200" dirty="0" smtClean="0"/>
              <a:t>  MK-</a:t>
            </a:r>
            <a:r>
              <a:rPr lang="cs-CZ" sz="2200" dirty="0" err="1" smtClean="0"/>
              <a:t>Mont</a:t>
            </a:r>
            <a:r>
              <a:rPr lang="cs-CZ" sz="2200" dirty="0" smtClean="0"/>
              <a:t> </a:t>
            </a:r>
            <a:r>
              <a:rPr lang="cs-CZ" sz="2200" dirty="0" err="1" smtClean="0"/>
              <a:t>Illuminations</a:t>
            </a:r>
            <a:r>
              <a:rPr lang="cs-CZ" sz="2200" dirty="0" smtClean="0"/>
              <a:t> s.r.o. ve výši 100 000 Kč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314" y="1635646"/>
            <a:ext cx="4005372" cy="267094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954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9512" y="1239602"/>
            <a:ext cx="8784976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místního hospodářství, </a:t>
            </a:r>
            <a:br>
              <a:rPr lang="cs-CZ" sz="4000" b="1" dirty="0"/>
            </a:br>
            <a:r>
              <a:rPr lang="cs-CZ" sz="4000" b="1" dirty="0"/>
              <a:t>dopravy a životního prostředí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Ing. Jiří Jaroš</a:t>
            </a:r>
            <a:br>
              <a:rPr lang="cs-CZ" sz="3200" b="1" dirty="0"/>
            </a:br>
            <a:r>
              <a:rPr lang="cs-CZ" sz="3200" dirty="0"/>
              <a:t>radní pro místní hospodářství</a:t>
            </a:r>
          </a:p>
        </p:txBody>
      </p:sp>
    </p:spTree>
    <p:extLst>
      <p:ext uri="{BB962C8B-B14F-4D97-AF65-F5344CB8AC3E}">
        <p14:creationId xmlns:p14="http://schemas.microsoft.com/office/powerpoint/2010/main" val="285751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STADION – výměna umělého povrchu tenisových kurtů</a:t>
            </a:r>
            <a:endParaRPr lang="cs-CZ" sz="2000" b="1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68" y="1203598"/>
            <a:ext cx="4800533" cy="3600400"/>
          </a:xfr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3597"/>
            <a:ext cx="3250703" cy="243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71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/>
              <a:t>Hřiště v Útočišti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1299591"/>
          </a:xfrm>
        </p:spPr>
        <p:txBody>
          <a:bodyPr>
            <a:normAutofit/>
          </a:bodyPr>
          <a:lstStyle/>
          <a:p>
            <a:r>
              <a:rPr lang="cs-CZ" sz="2200" dirty="0" smtClean="0"/>
              <a:t>Rozšíření odpočinkové zóny v Útočišti v rámci projektu </a:t>
            </a:r>
            <a:r>
              <a:rPr lang="cs-CZ" sz="2200" b="1" dirty="0" smtClean="0"/>
              <a:t>Společně pro Klášterec</a:t>
            </a:r>
          </a:p>
          <a:p>
            <a:r>
              <a:rPr lang="cs-CZ" sz="2200" dirty="0" smtClean="0"/>
              <a:t>Náklady: 247.476 Kč</a:t>
            </a:r>
          </a:p>
          <a:p>
            <a:endParaRPr lang="cs-CZ" sz="2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9" t="12500" r="11475" b="12500"/>
          <a:stretch/>
        </p:blipFill>
        <p:spPr>
          <a:xfrm>
            <a:off x="5364088" y="1779662"/>
            <a:ext cx="3525870" cy="2372185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" t="8719" r="784" b="17438"/>
          <a:stretch/>
        </p:blipFill>
        <p:spPr>
          <a:xfrm>
            <a:off x="899593" y="2499742"/>
            <a:ext cx="4261338" cy="2390185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13399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/>
              <a:t>Street workout v Královéhradeckém parku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1299591"/>
          </a:xfrm>
        </p:spPr>
        <p:txBody>
          <a:bodyPr>
            <a:normAutofit/>
          </a:bodyPr>
          <a:lstStyle/>
          <a:p>
            <a:r>
              <a:rPr lang="cs-CZ" sz="2200" dirty="0" smtClean="0"/>
              <a:t>Náklady: 846.416 Kč</a:t>
            </a:r>
          </a:p>
          <a:p>
            <a:endParaRPr lang="cs-CZ" sz="2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899592" y="1779662"/>
            <a:ext cx="5120569" cy="2880320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7" t="5308" r="7412" b="8417"/>
          <a:stretch/>
        </p:blipFill>
        <p:spPr>
          <a:xfrm>
            <a:off x="6273360" y="1178931"/>
            <a:ext cx="2547112" cy="3481051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2963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/>
              <a:t>Solární osvětlení na klubovně skautů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1299591"/>
          </a:xfrm>
        </p:spPr>
        <p:txBody>
          <a:bodyPr>
            <a:normAutofit/>
          </a:bodyPr>
          <a:lstStyle/>
          <a:p>
            <a:r>
              <a:rPr lang="cs-CZ" sz="2200" dirty="0" smtClean="0"/>
              <a:t>Náklady: 32.507 Kč</a:t>
            </a:r>
          </a:p>
          <a:p>
            <a:endParaRPr lang="cs-CZ" sz="22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7100" r="252" b="7900"/>
          <a:stretch/>
        </p:blipFill>
        <p:spPr>
          <a:xfrm>
            <a:off x="899591" y="1772403"/>
            <a:ext cx="5120569" cy="2887579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524"/>
          <a:stretch/>
        </p:blipFill>
        <p:spPr>
          <a:xfrm>
            <a:off x="6249479" y="1178931"/>
            <a:ext cx="2570993" cy="3481051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21666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/>
              <a:t>Opravy veřejného osvětlení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435280" cy="3099791"/>
          </a:xfrm>
        </p:spPr>
        <p:txBody>
          <a:bodyPr>
            <a:normAutofit/>
          </a:bodyPr>
          <a:lstStyle/>
          <a:p>
            <a:r>
              <a:rPr lang="cs-CZ" sz="2200" b="1" dirty="0"/>
              <a:t>P</a:t>
            </a:r>
            <a:r>
              <a:rPr lang="cs-CZ" sz="2200" b="1" dirty="0" smtClean="0"/>
              <a:t>oškozená svítidla </a:t>
            </a:r>
            <a:r>
              <a:rPr lang="cs-CZ" sz="2200" dirty="0" smtClean="0"/>
              <a:t>v Rašovicích</a:t>
            </a:r>
            <a:r>
              <a:rPr lang="cs-CZ" sz="2200" dirty="0"/>
              <a:t>, v </a:t>
            </a:r>
            <a:r>
              <a:rPr lang="cs-CZ" sz="2200" dirty="0" smtClean="0"/>
              <a:t>ul. </a:t>
            </a:r>
            <a:r>
              <a:rPr lang="cs-CZ" sz="2200" dirty="0"/>
              <a:t>Dlouhá, </a:t>
            </a:r>
            <a:r>
              <a:rPr lang="cs-CZ" sz="2200" dirty="0" smtClean="0"/>
              <a:t>Větrná a v </a:t>
            </a:r>
            <a:r>
              <a:rPr lang="cs-CZ" sz="2200" dirty="0" err="1" smtClean="0"/>
              <a:t>Ciboušově</a:t>
            </a:r>
            <a:r>
              <a:rPr lang="cs-CZ" sz="2200" dirty="0" smtClean="0"/>
              <a:t>, </a:t>
            </a:r>
            <a:r>
              <a:rPr lang="cs-CZ" sz="2200" b="1" dirty="0" smtClean="0"/>
              <a:t>porušený </a:t>
            </a:r>
            <a:r>
              <a:rPr lang="cs-CZ" sz="2200" b="1" dirty="0"/>
              <a:t>kabel </a:t>
            </a:r>
            <a:r>
              <a:rPr lang="cs-CZ" sz="2200" dirty="0" smtClean="0"/>
              <a:t>v ul</a:t>
            </a:r>
            <a:r>
              <a:rPr lang="cs-CZ" sz="2200" dirty="0"/>
              <a:t>. Za </a:t>
            </a:r>
            <a:r>
              <a:rPr lang="cs-CZ" sz="2200" dirty="0" smtClean="0"/>
              <a:t>Hřbitovem, </a:t>
            </a:r>
            <a:r>
              <a:rPr lang="cs-CZ" sz="2200" b="1" dirty="0" smtClean="0"/>
              <a:t>opravy po dopravních nehodách </a:t>
            </a:r>
            <a:r>
              <a:rPr lang="cs-CZ" sz="2200" dirty="0"/>
              <a:t>v ul. Václava Řezáče, Školní a </a:t>
            </a:r>
            <a:r>
              <a:rPr lang="cs-CZ" sz="2200" dirty="0" smtClean="0"/>
              <a:t>Souběžná </a:t>
            </a:r>
          </a:p>
          <a:p>
            <a:r>
              <a:rPr lang="cs-CZ" sz="2200" dirty="0" smtClean="0"/>
              <a:t>Náklady: 190.000 Kč</a:t>
            </a:r>
            <a:endParaRPr lang="cs-CZ" sz="2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" t="2767" r="12037" b="15693"/>
          <a:stretch/>
        </p:blipFill>
        <p:spPr>
          <a:xfrm rot="10800000">
            <a:off x="3991968" y="2859781"/>
            <a:ext cx="2780065" cy="2011986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06" t="24439" r="10941" b="3876"/>
          <a:stretch/>
        </p:blipFill>
        <p:spPr>
          <a:xfrm>
            <a:off x="6948264" y="2355726"/>
            <a:ext cx="1944216" cy="2516043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4667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/>
              <a:t>Zalévání ve městě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1299591"/>
          </a:xfrm>
        </p:spPr>
        <p:txBody>
          <a:bodyPr>
            <a:normAutofit/>
          </a:bodyPr>
          <a:lstStyle/>
          <a:p>
            <a:r>
              <a:rPr lang="cs-CZ" sz="2200" dirty="0" smtClean="0"/>
              <a:t>Nárůst </a:t>
            </a:r>
            <a:r>
              <a:rPr lang="cs-CZ" sz="2200" dirty="0"/>
              <a:t>počtu nových výsadeb stromů, keřů a záhonů ve městě </a:t>
            </a:r>
            <a:endParaRPr lang="cs-CZ" sz="2200" dirty="0" smtClean="0"/>
          </a:p>
          <a:p>
            <a:r>
              <a:rPr lang="cs-CZ" sz="2200" dirty="0" smtClean="0"/>
              <a:t>Náklady: 100.000 Kč</a:t>
            </a:r>
          </a:p>
          <a:p>
            <a:endParaRPr lang="cs-CZ" sz="22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8050" y="1995686"/>
            <a:ext cx="3871325" cy="2903494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4" t="2911" r="1114" b="22089"/>
          <a:stretch/>
        </p:blipFill>
        <p:spPr>
          <a:xfrm>
            <a:off x="899592" y="2646336"/>
            <a:ext cx="3933052" cy="2252844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28662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/>
              <a:t>Parkovací dorazy v ul. Nerudova</a:t>
            </a:r>
            <a:endParaRPr lang="cs-CZ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25509" b="7434"/>
          <a:stretch/>
        </p:blipFill>
        <p:spPr>
          <a:xfrm>
            <a:off x="611560" y="1253523"/>
            <a:ext cx="2592288" cy="3636405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1" t="7566" r="10514" b="17433"/>
          <a:stretch/>
        </p:blipFill>
        <p:spPr>
          <a:xfrm>
            <a:off x="3419872" y="1243204"/>
            <a:ext cx="5470086" cy="3646724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84225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Tenisový klub Evženie – rekonstrukce hrázděné fasády</a:t>
            </a:r>
            <a:endParaRPr lang="cs-CZ" sz="2000" b="1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203598"/>
            <a:ext cx="4525433" cy="3394075"/>
          </a:xfr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03598"/>
            <a:ext cx="3360373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16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ALŠOVKA – rozšíření sjezdovky</a:t>
            </a:r>
            <a:endParaRPr lang="cs-CZ" sz="20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03598"/>
            <a:ext cx="4525433" cy="3394075"/>
          </a:xfr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5" y="1203598"/>
            <a:ext cx="280831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86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200" b="1" dirty="0"/>
              <a:t>Oprava parkové zdi ul. </a:t>
            </a:r>
            <a:r>
              <a:rPr lang="cs-CZ" sz="2200" b="1" dirty="0" smtClean="0"/>
              <a:t>Chomutovská</a:t>
            </a:r>
            <a:endParaRPr lang="cs-CZ" b="1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430" y="1726277"/>
            <a:ext cx="4062897" cy="3047173"/>
          </a:xfrm>
          <a:prstGeom prst="rect">
            <a:avLst/>
          </a:prstGeom>
        </p:spPr>
      </p:pic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500" y="1531281"/>
            <a:ext cx="3744416" cy="2808312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66755" y="1384697"/>
            <a:ext cx="2571751" cy="192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6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ZÁMECKÝ PARK – rekonstrukce terénního schodiště</a:t>
            </a:r>
            <a:endParaRPr lang="cs-CZ" sz="20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169" y="1131590"/>
            <a:ext cx="4525433" cy="3394075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35" y="1139120"/>
            <a:ext cx="3400085" cy="255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36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775</Words>
  <Application>Microsoft Office PowerPoint</Application>
  <PresentationFormat>Předvádění na obrazovce (16:9)</PresentationFormat>
  <Paragraphs>241</Paragraphs>
  <Slides>55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55</vt:i4>
      </vt:variant>
    </vt:vector>
  </HeadingPairs>
  <TitlesOfParts>
    <vt:vector size="60" baseType="lpstr">
      <vt:lpstr>Arial</vt:lpstr>
      <vt:lpstr>Calibri</vt:lpstr>
      <vt:lpstr>Times New Roman</vt:lpstr>
      <vt:lpstr>Verdana</vt:lpstr>
      <vt:lpstr>Motiv systému Office</vt:lpstr>
      <vt:lpstr>Odbor výstavby a rozvoje města  Ing. Petr Hybner radní pro investice </vt:lpstr>
      <vt:lpstr>Chodník a zastávka MHD ul. U Koupaliště</vt:lpstr>
      <vt:lpstr>MŠ Lipová – hřiště v přírodním stylu</vt:lpstr>
      <vt:lpstr>MÚSS – rampa evakuačního výtahu</vt:lpstr>
      <vt:lpstr>STADION – výměna umělého povrchu tenisových kurtů</vt:lpstr>
      <vt:lpstr>Tenisový klub Evženie – rekonstrukce hrázděné fasády</vt:lpstr>
      <vt:lpstr>ALŠOVKA – rozšíření sjezdovky</vt:lpstr>
      <vt:lpstr>Oprava parkové zdi ul. Chomutovská</vt:lpstr>
      <vt:lpstr>ZÁMECKÝ PARK – rekonstrukce terénního schodiště</vt:lpstr>
      <vt:lpstr>Šumná – zajištění čelní hradby</vt:lpstr>
      <vt:lpstr>ŠKOLSKÁ ZAŘÍZENÍ 2019 – stavební práce</vt:lpstr>
      <vt:lpstr>ZŠ Krátká – rekonstrukce VZT v kuchyni školní jídelny</vt:lpstr>
      <vt:lpstr>Klášterecká kyselka s.r.o. – rekonstrukce zázemí</vt:lpstr>
      <vt:lpstr>Rekonstrukce ul. Souběžná</vt:lpstr>
      <vt:lpstr>Rekonstrukce ul. Sadová</vt:lpstr>
      <vt:lpstr>Regenerace ul. Dlouhá</vt:lpstr>
      <vt:lpstr>KULTURNÍ DŮM - modernizace a dostavba</vt:lpstr>
      <vt:lpstr>Odbor finanční  Pavla Zemančíková radní pro ekonomiku </vt:lpstr>
      <vt:lpstr>Rozdělení dotací v dotačním programu "Podpora kulturních akcí a projektů pro rok 2019"</vt:lpstr>
      <vt:lpstr>Rozbor hospodaření města k 30.06.2019</vt:lpstr>
      <vt:lpstr>Rozbor hospodaření města k 30.06.2019 porovnání</vt:lpstr>
      <vt:lpstr>Příjmy ze sdílených daní za první pololetí porovnání</vt:lpstr>
      <vt:lpstr>Příjmy z hazardu za první pololetí  porovnání</vt:lpstr>
      <vt:lpstr>Prezentace aplikace PowerPoint</vt:lpstr>
      <vt:lpstr>Odbor správy majetku a bytového fondu  Pavla Zemančíková radní pro správu majetku</vt:lpstr>
      <vt:lpstr>Spekulativní hala – IP Verne</vt:lpstr>
      <vt:lpstr>Popis objektu</vt:lpstr>
      <vt:lpstr>Půdorys objektu</vt:lpstr>
      <vt:lpstr>Byt J.Á. Komenského 466/14</vt:lpstr>
      <vt:lpstr>Prezentace aplikace PowerPoint</vt:lpstr>
      <vt:lpstr>Byt J.Á. Komenského 462/15</vt:lpstr>
      <vt:lpstr>Prezentace aplikace PowerPoint</vt:lpstr>
      <vt:lpstr>Odbor komunikace a cestovního ruchu  Mgr. Vojtěch Marvan radní pro komunikaci a cestovní ruch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Odbor sociálních věcí, školství a sportu  PhDr. Jiřina Malastová radní pro školství</vt:lpstr>
      <vt:lpstr>INFORMACE OSV</vt:lpstr>
      <vt:lpstr>ZAHÁJENÍ ŠKOLNÍHO ROKU</vt:lpstr>
      <vt:lpstr>POZNÁVÁME SPOLEČNE</vt:lpstr>
      <vt:lpstr>PROJEKTY MATEŘSKÉ ŠKOLY</vt:lpstr>
      <vt:lpstr>MĚSTSKÝ ÚSTAV SOCIÁLNÍCH SLUŽEB</vt:lpstr>
      <vt:lpstr>Prezentace aplikace PowerPoint</vt:lpstr>
      <vt:lpstr>Odbor místního hospodářství,  dopravy a životního prostředí  Ing. Jiří Jaroš radní pro místní hospodářství</vt:lpstr>
      <vt:lpstr>Hřiště v Útočišti</vt:lpstr>
      <vt:lpstr>Street workout v Královéhradeckém parku</vt:lpstr>
      <vt:lpstr>Solární osvětlení na klubovně skautů</vt:lpstr>
      <vt:lpstr>Opravy veřejného osvětlení</vt:lpstr>
      <vt:lpstr>Zalévání ve městě</vt:lpstr>
      <vt:lpstr>Parkovací dorazy v ul. Nerudova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Hodicová Radka, Dr. Ing.</cp:lastModifiedBy>
  <cp:revision>34</cp:revision>
  <dcterms:created xsi:type="dcterms:W3CDTF">2018-10-31T08:36:17Z</dcterms:created>
  <dcterms:modified xsi:type="dcterms:W3CDTF">2019-09-18T11:58:38Z</dcterms:modified>
</cp:coreProperties>
</file>