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43"/>
  </p:notesMasterIdLst>
  <p:handoutMasterIdLst>
    <p:handoutMasterId r:id="rId44"/>
  </p:handoutMasterIdLst>
  <p:sldIdLst>
    <p:sldId id="260" r:id="rId3"/>
    <p:sldId id="394" r:id="rId4"/>
    <p:sldId id="413" r:id="rId5"/>
    <p:sldId id="414" r:id="rId6"/>
    <p:sldId id="415" r:id="rId7"/>
    <p:sldId id="397" r:id="rId8"/>
    <p:sldId id="416" r:id="rId9"/>
    <p:sldId id="417" r:id="rId10"/>
    <p:sldId id="391" r:id="rId11"/>
    <p:sldId id="386" r:id="rId12"/>
    <p:sldId id="418" r:id="rId13"/>
    <p:sldId id="419" r:id="rId14"/>
    <p:sldId id="420" r:id="rId15"/>
    <p:sldId id="421" r:id="rId16"/>
    <p:sldId id="422" r:id="rId17"/>
    <p:sldId id="273" r:id="rId18"/>
    <p:sldId id="274" r:id="rId19"/>
    <p:sldId id="408" r:id="rId20"/>
    <p:sldId id="409" r:id="rId21"/>
    <p:sldId id="410" r:id="rId22"/>
    <p:sldId id="412" r:id="rId23"/>
    <p:sldId id="411" r:id="rId24"/>
    <p:sldId id="283" r:id="rId25"/>
    <p:sldId id="401" r:id="rId26"/>
    <p:sldId id="293" r:id="rId27"/>
    <p:sldId id="343" r:id="rId28"/>
    <p:sldId id="344" r:id="rId29"/>
    <p:sldId id="402" r:id="rId30"/>
    <p:sldId id="403" r:id="rId31"/>
    <p:sldId id="345" r:id="rId32"/>
    <p:sldId id="376" r:id="rId33"/>
    <p:sldId id="303" r:id="rId34"/>
    <p:sldId id="404" r:id="rId35"/>
    <p:sldId id="405" r:id="rId36"/>
    <p:sldId id="406" r:id="rId37"/>
    <p:sldId id="407" r:id="rId38"/>
    <p:sldId id="313" r:id="rId39"/>
    <p:sldId id="332" r:id="rId40"/>
    <p:sldId id="333" r:id="rId41"/>
    <p:sldId id="334" r:id="rId42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60"/>
            <p14:sldId id="394"/>
            <p14:sldId id="413"/>
            <p14:sldId id="414"/>
            <p14:sldId id="415"/>
            <p14:sldId id="397"/>
            <p14:sldId id="416"/>
            <p14:sldId id="417"/>
            <p14:sldId id="391"/>
            <p14:sldId id="386"/>
            <p14:sldId id="418"/>
            <p14:sldId id="419"/>
            <p14:sldId id="420"/>
            <p14:sldId id="421"/>
            <p14:sldId id="422"/>
            <p14:sldId id="273"/>
            <p14:sldId id="274"/>
            <p14:sldId id="408"/>
            <p14:sldId id="409"/>
            <p14:sldId id="410"/>
            <p14:sldId id="412"/>
            <p14:sldId id="411"/>
            <p14:sldId id="283"/>
            <p14:sldId id="401"/>
            <p14:sldId id="293"/>
            <p14:sldId id="343"/>
            <p14:sldId id="344"/>
            <p14:sldId id="402"/>
            <p14:sldId id="403"/>
            <p14:sldId id="345"/>
            <p14:sldId id="376"/>
            <p14:sldId id="303"/>
            <p14:sldId id="404"/>
            <p14:sldId id="405"/>
            <p14:sldId id="406"/>
            <p14:sldId id="407"/>
            <p14:sldId id="313"/>
            <p14:sldId id="332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15A"/>
    <a:srgbClr val="005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96327" autoAdjust="0"/>
  </p:normalViewPr>
  <p:slideViewPr>
    <p:cSldViewPr snapToGrid="0">
      <p:cViewPr varScale="1">
        <p:scale>
          <a:sx n="132" d="100"/>
          <a:sy n="132" d="100"/>
        </p:scale>
        <p:origin x="16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af%20prodeje%20podle%20oblast&#23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030046998750275E-2"/>
          <c:y val="4.2970571366402123E-2"/>
          <c:w val="0.91158406193732078"/>
          <c:h val="0.86007090957961974"/>
        </c:manualLayout>
      </c:layout>
      <c:lineChart>
        <c:grouping val="standard"/>
        <c:varyColors val="0"/>
        <c:ser>
          <c:idx val="0"/>
          <c:order val="0"/>
          <c:tx>
            <c:strRef>
              <c:f>'[Graf prodeje podle oblastí1]Regionální prodeje'!$A$4</c:f>
              <c:strCache>
                <c:ptCount val="1"/>
                <c:pt idx="0">
                  <c:v>Průměr ceny plynu PXE</c:v>
                </c:pt>
              </c:strCache>
            </c:strRef>
          </c:tx>
          <c:spPr>
            <a:ln w="25400">
              <a:solidFill>
                <a:srgbClr val="00554B"/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prodeje'!$B$4:$Y$4</c:f>
              <c:numCache>
                <c:formatCode>"Kč"#,##0_);\("Kč"#,##0\)</c:formatCode>
                <c:ptCount val="24"/>
                <c:pt idx="0">
                  <c:v>440</c:v>
                </c:pt>
                <c:pt idx="1">
                  <c:v>450</c:v>
                </c:pt>
                <c:pt idx="2">
                  <c:v>474</c:v>
                </c:pt>
                <c:pt idx="3">
                  <c:v>494</c:v>
                </c:pt>
                <c:pt idx="4">
                  <c:v>553</c:v>
                </c:pt>
                <c:pt idx="5">
                  <c:v>586</c:v>
                </c:pt>
                <c:pt idx="6">
                  <c:v>675</c:v>
                </c:pt>
                <c:pt idx="7">
                  <c:v>802</c:v>
                </c:pt>
                <c:pt idx="8">
                  <c:v>1058</c:v>
                </c:pt>
                <c:pt idx="9">
                  <c:v>1461</c:v>
                </c:pt>
                <c:pt idx="10">
                  <c:v>1355</c:v>
                </c:pt>
                <c:pt idx="11">
                  <c:v>2169</c:v>
                </c:pt>
                <c:pt idx="12">
                  <c:v>1186</c:v>
                </c:pt>
                <c:pt idx="13">
                  <c:v>1383</c:v>
                </c:pt>
                <c:pt idx="14">
                  <c:v>1875</c:v>
                </c:pt>
                <c:pt idx="15">
                  <c:v>2176</c:v>
                </c:pt>
                <c:pt idx="16">
                  <c:v>2285</c:v>
                </c:pt>
                <c:pt idx="17">
                  <c:v>2467</c:v>
                </c:pt>
                <c:pt idx="18">
                  <c:v>3559</c:v>
                </c:pt>
                <c:pt idx="19">
                  <c:v>5304</c:v>
                </c:pt>
                <c:pt idx="20">
                  <c:v>4785</c:v>
                </c:pt>
                <c:pt idx="21">
                  <c:v>3900</c:v>
                </c:pt>
                <c:pt idx="22">
                  <c:v>3204</c:v>
                </c:pt>
                <c:pt idx="23">
                  <c:v>2959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13-4A35-BFF0-A9F553885AF2}"/>
            </c:ext>
          </c:extLst>
        </c:ser>
        <c:ser>
          <c:idx val="1"/>
          <c:order val="1"/>
          <c:tx>
            <c:strRef>
              <c:f>'[Graf prodeje podle oblastí1]Regionální prodeje'!$A$5</c:f>
              <c:strCache>
                <c:ptCount val="1"/>
                <c:pt idx="0">
                  <c:v>Cena plynu smlouva</c:v>
                </c:pt>
              </c:strCache>
            </c:strRef>
          </c:tx>
          <c:spPr>
            <a:ln w="25400">
              <a:solidFill>
                <a:srgbClr val="E6215A"/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prodeje'!$B$5:$Y$5</c:f>
              <c:numCache>
                <c:formatCode>"Kč"#,##0_);\("Kč"#,##0\)</c:formatCode>
                <c:ptCount val="24"/>
                <c:pt idx="0">
                  <c:v>395</c:v>
                </c:pt>
                <c:pt idx="1">
                  <c:v>395</c:v>
                </c:pt>
                <c:pt idx="2">
                  <c:v>395</c:v>
                </c:pt>
                <c:pt idx="3">
                  <c:v>395</c:v>
                </c:pt>
                <c:pt idx="4">
                  <c:v>395</c:v>
                </c:pt>
                <c:pt idx="5">
                  <c:v>395</c:v>
                </c:pt>
                <c:pt idx="6">
                  <c:v>395</c:v>
                </c:pt>
                <c:pt idx="7">
                  <c:v>395</c:v>
                </c:pt>
                <c:pt idx="8">
                  <c:v>395</c:v>
                </c:pt>
                <c:pt idx="9">
                  <c:v>395</c:v>
                </c:pt>
                <c:pt idx="10">
                  <c:v>395</c:v>
                </c:pt>
                <c:pt idx="11">
                  <c:v>395</c:v>
                </c:pt>
                <c:pt idx="12">
                  <c:v>395</c:v>
                </c:pt>
                <c:pt idx="13">
                  <c:v>395</c:v>
                </c:pt>
                <c:pt idx="14">
                  <c:v>395</c:v>
                </c:pt>
                <c:pt idx="15">
                  <c:v>395</c:v>
                </c:pt>
                <c:pt idx="16">
                  <c:v>395</c:v>
                </c:pt>
                <c:pt idx="17">
                  <c:v>395</c:v>
                </c:pt>
                <c:pt idx="18">
                  <c:v>395</c:v>
                </c:pt>
                <c:pt idx="19">
                  <c:v>395</c:v>
                </c:pt>
                <c:pt idx="20">
                  <c:v>395</c:v>
                </c:pt>
                <c:pt idx="21">
                  <c:v>395</c:v>
                </c:pt>
                <c:pt idx="22">
                  <c:v>395</c:v>
                </c:pt>
                <c:pt idx="23">
                  <c:v>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13-4A35-BFF0-A9F553885AF2}"/>
            </c:ext>
          </c:extLst>
        </c:ser>
        <c:ser>
          <c:idx val="2"/>
          <c:order val="2"/>
          <c:tx>
            <c:strRef>
              <c:f>'[Graf prodeje podle oblastí1]Regionální prodeje'!$A$6</c:f>
              <c:strCache>
                <c:ptCount val="1"/>
              </c:strCache>
            </c:strRef>
          </c:tx>
          <c:spPr>
            <a:ln w="254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prodeje'!$B$6:$Y$6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13-4A35-BFF0-A9F553885AF2}"/>
            </c:ext>
          </c:extLst>
        </c:ser>
        <c:ser>
          <c:idx val="6"/>
          <c:order val="3"/>
          <c:tx>
            <c:strRef>
              <c:f>'[Graf prodeje podle oblastí1]Regionální prodeje'!$A$7</c:f>
              <c:strCache>
                <c:ptCount val="1"/>
              </c:strCache>
            </c:strRef>
          </c:tx>
          <c:spPr>
            <a:ln w="25400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prodeje'!$B$7:$Y$7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13-4A35-BFF0-A9F553885AF2}"/>
            </c:ext>
          </c:extLst>
        </c:ser>
        <c:ser>
          <c:idx val="3"/>
          <c:order val="4"/>
          <c:tx>
            <c:strRef>
              <c:f>'[Graf prodeje podle oblastí1]Regionální prodeje'!$A$8</c:f>
              <c:strCache>
                <c:ptCount val="1"/>
              </c:strCache>
            </c:strRef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prodeje'!$B$8:$Y$8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013-4A35-BFF0-A9F553885AF2}"/>
            </c:ext>
          </c:extLst>
        </c:ser>
        <c:ser>
          <c:idx val="4"/>
          <c:order val="5"/>
          <c:tx>
            <c:strRef>
              <c:f>'[Graf prodeje podle oblastí1]Regionální prodeje'!$A$9</c:f>
              <c:strCache>
                <c:ptCount val="1"/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prodeje'!$B$9:$Y$9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13-4A35-BFF0-A9F553885AF2}"/>
            </c:ext>
          </c:extLst>
        </c:ser>
        <c:ser>
          <c:idx val="5"/>
          <c:order val="6"/>
          <c:tx>
            <c:strRef>
              <c:f>'[Graf prodeje podle oblastí1]Regionální prodeje'!$A$10</c:f>
              <c:strCache>
                <c:ptCount val="1"/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prodeje'!$B$10:$Y$10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13-4A35-BFF0-A9F553885AF2}"/>
            </c:ext>
          </c:extLst>
        </c:ser>
        <c:ser>
          <c:idx val="7"/>
          <c:order val="7"/>
          <c:tx>
            <c:strRef>
              <c:f>'[Graf prodeje podle oblastí1]Regionální prodeje'!$A$11</c:f>
              <c:strCache>
                <c:ptCount val="1"/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cat>
            <c:strRef>
              <c:f>'[Graf prodeje podle oblastí1]Regionální prodeje'!$B$3:$Y$3</c:f>
              <c:strCache>
                <c:ptCount val="24"/>
                <c:pt idx="0">
                  <c:v>I.21</c:v>
                </c:pt>
                <c:pt idx="1">
                  <c:v>II.21</c:v>
                </c:pt>
                <c:pt idx="2">
                  <c:v>III.21</c:v>
                </c:pt>
                <c:pt idx="3">
                  <c:v>IV.21</c:v>
                </c:pt>
                <c:pt idx="4">
                  <c:v>V.21</c:v>
                </c:pt>
                <c:pt idx="5">
                  <c:v>VI.21</c:v>
                </c:pt>
                <c:pt idx="6">
                  <c:v>VII.21</c:v>
                </c:pt>
                <c:pt idx="7">
                  <c:v>VIII.21</c:v>
                </c:pt>
                <c:pt idx="8">
                  <c:v>IX.21</c:v>
                </c:pt>
                <c:pt idx="9">
                  <c:v>X.21</c:v>
                </c:pt>
                <c:pt idx="10">
                  <c:v>XI.21</c:v>
                </c:pt>
                <c:pt idx="11">
                  <c:v>XII.21</c:v>
                </c:pt>
                <c:pt idx="12">
                  <c:v>I.22</c:v>
                </c:pt>
                <c:pt idx="13">
                  <c:v>II.22</c:v>
                </c:pt>
                <c:pt idx="14">
                  <c:v>III.22</c:v>
                </c:pt>
                <c:pt idx="15">
                  <c:v>IV.22</c:v>
                </c:pt>
                <c:pt idx="16">
                  <c:v>V.22</c:v>
                </c:pt>
                <c:pt idx="17">
                  <c:v>VI.22</c:v>
                </c:pt>
                <c:pt idx="18">
                  <c:v>VII.22</c:v>
                </c:pt>
                <c:pt idx="19">
                  <c:v>VIII.22</c:v>
                </c:pt>
                <c:pt idx="20">
                  <c:v>IX.22</c:v>
                </c:pt>
                <c:pt idx="21">
                  <c:v>X.22</c:v>
                </c:pt>
                <c:pt idx="22">
                  <c:v>XI.22</c:v>
                </c:pt>
                <c:pt idx="23">
                  <c:v>XII.22</c:v>
                </c:pt>
              </c:strCache>
            </c:strRef>
          </c:cat>
          <c:val>
            <c:numRef>
              <c:f>'[Graf prodeje podle oblastí1]Regionální prodeje'!$B$11:$Y$11</c:f>
              <c:numCache>
                <c:formatCode>General</c:formatCode>
                <c:ptCount val="2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013-4A35-BFF0-A9F553885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3958488"/>
        <c:axId val="923958880"/>
      </c:lineChart>
      <c:scatterChart>
        <c:scatterStyle val="lineMarker"/>
        <c:varyColors val="0"/>
        <c:ser>
          <c:idx val="8"/>
          <c:order val="8"/>
          <c:tx>
            <c:v>Popisky</c:v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6538469102780949E-2"/>
                  <c:y val="-0.31868766404199478"/>
                </c:manualLayout>
              </c:layout>
              <c:tx>
                <c:rich>
                  <a:bodyPr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 dirty="0" err="1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Průměr</a:t>
                    </a:r>
                    <a:r>
                      <a:rPr lang="en-US" sz="2000" b="0" i="0" kern="1200" dirty="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r>
                      <a:rPr lang="en-US" sz="2000" b="0" i="0" kern="1200" dirty="0" err="1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ceny</a:t>
                    </a:r>
                    <a:r>
                      <a:rPr lang="en-US" sz="2000" b="0" i="0" kern="1200" dirty="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r>
                      <a:rPr lang="en-US" sz="2000" b="0" i="0" kern="1200" dirty="0" err="1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plynu</a:t>
                    </a:r>
                    <a:r>
                      <a:rPr lang="en-US" sz="2000" b="0" i="0" kern="1200" dirty="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PXE 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17372556346613"/>
                      <c:h val="0.128858457910152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5013-4A35-BFF0-A9F553885AF2}"/>
                </c:ext>
              </c:extLst>
            </c:dLbl>
            <c:dLbl>
              <c:idx val="1"/>
              <c:layout>
                <c:manualLayout>
                  <c:x val="-5.0050581658340872E-2"/>
                  <c:y val="-9.1570999277264253E-2"/>
                </c:manualLayout>
              </c:layout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 dirty="0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Cena </a:t>
                    </a:r>
                    <a:r>
                      <a:rPr lang="en-US" sz="2000" b="0" i="0" kern="1200" dirty="0" err="1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plynu</a:t>
                    </a:r>
                    <a:r>
                      <a:rPr lang="en-US" sz="2000" b="0" i="0" kern="1200" dirty="0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  <a:r>
                      <a:rPr lang="en-US" sz="2000" b="0" i="0" kern="1200" dirty="0" err="1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smlouva</a:t>
                    </a:r>
                    <a:r>
                      <a:rPr lang="en-US" sz="2000" b="0" i="0" kern="1200" dirty="0">
                        <a:solidFill>
                          <a:srgbClr val="E6215A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379336624316561"/>
                      <c:h val="0.152705314009661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5013-4A35-BFF0-A9F553885AF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Evropa (28 %)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013-4A35-BFF0-A9F553885AF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(0 %)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013-4A35-BFF0-A9F553885AF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(0 %)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5013-4A35-BFF0-A9F553885AF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(0 %)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013-4A35-BFF0-A9F553885AF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(0 %)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013-4A35-BFF0-A9F553885AF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2000" b="0" i="0" kern="1200">
                        <a:solidFill>
                          <a:srgbClr val="00554B"/>
                        </a:solidFill>
                        <a:latin typeface="Verdana" panose="020B0604030504040204" pitchFamily="34" charset="0"/>
                        <a:ea typeface="Verdana" pitchFamily="34" charset="0"/>
                        <a:cs typeface="Verdana" pitchFamily="34" charset="0"/>
                      </a:rPr>
                      <a:t> (0 %)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013-4A35-BFF0-A9F553885A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2000" b="0" i="0" kern="1200">
                    <a:solidFill>
                      <a:srgbClr val="00554B"/>
                    </a:solidFill>
                    <a:latin typeface="Verdana" panose="020B0604030504040204" pitchFamily="34" charset="0"/>
                    <a:ea typeface="Verdana" pitchFamily="34" charset="0"/>
                    <a:cs typeface="Verdana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'Graf prodeje podle oblastí1'!x</c:f>
              <c:numCache>
                <c:formatCode>General</c:formatCode>
                <c:ptCount val="8"/>
                <c:pt idx="0">
                  <c:v>24</c:v>
                </c:pt>
                <c:pt idx="1">
                  <c:v>24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xVal>
          <c:yVal>
            <c:numRef>
              <c:f>'Graf prodeje podle oblastí1'!y</c:f>
              <c:numCache>
                <c:formatCode>General</c:formatCode>
                <c:ptCount val="8"/>
                <c:pt idx="0">
                  <c:v>2959</c:v>
                </c:pt>
                <c:pt idx="1">
                  <c:v>395</c:v>
                </c:pt>
                <c:pt idx="2">
                  <c:v>-3.6972963764972627E+197</c:v>
                </c:pt>
                <c:pt idx="3">
                  <c:v>-3.6972963764972627E+197</c:v>
                </c:pt>
                <c:pt idx="4">
                  <c:v>-3.6972963764972627E+197</c:v>
                </c:pt>
                <c:pt idx="5">
                  <c:v>-3.6972963764972627E+197</c:v>
                </c:pt>
                <c:pt idx="6">
                  <c:v>-3.6972963764972627E+197</c:v>
                </c:pt>
                <c:pt idx="7">
                  <c:v>-3.6972963764972627E+197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013-4A35-BFF0-A9F553885AF2}"/>
            </c:ext>
          </c:extLst>
        </c:ser>
        <c:ser>
          <c:idx val="9"/>
          <c:order val="9"/>
          <c:tx>
            <c:v>Okno</c:v>
          </c:tx>
          <c:spPr>
            <a:ln w="28575">
              <a:noFill/>
            </a:ln>
          </c:spPr>
          <c:marker>
            <c:symbol val="none"/>
          </c:marker>
          <c:xVal>
            <c:numRef>
              <c:f>'Graf prodeje podle oblastí1'!xOkno</c:f>
              <c:numCache>
                <c:formatCode>General</c:formatCode>
                <c:ptCount val="1"/>
                <c:pt idx="0">
                  <c:v>14</c:v>
                </c:pt>
              </c:numCache>
            </c:numRef>
          </c:xVal>
          <c:yVal>
            <c:numRef>
              <c:f>'Graf prodeje podle oblastí1'!yOkno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5013-4A35-BFF0-A9F553885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3958488"/>
        <c:axId val="923958880"/>
      </c:scatterChart>
      <c:catAx>
        <c:axId val="923958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chemeClr val="bg2">
                <a:lumMod val="50000"/>
              </a:schemeClr>
            </a:solidFill>
          </a:ln>
        </c:spPr>
        <c:crossAx val="923958880"/>
        <c:crosses val="autoZero"/>
        <c:auto val="0"/>
        <c:lblAlgn val="ctr"/>
        <c:lblOffset val="100"/>
        <c:noMultiLvlLbl val="0"/>
      </c:catAx>
      <c:valAx>
        <c:axId val="923958880"/>
        <c:scaling>
          <c:orientation val="minMax"/>
          <c:min val="0"/>
        </c:scaling>
        <c:delete val="0"/>
        <c:axPos val="l"/>
        <c:majorGridlines>
          <c:spPr>
            <a:ln w="6350">
              <a:solidFill>
                <a:schemeClr val="bg2">
                  <a:lumMod val="90000"/>
                </a:schemeClr>
              </a:solidFill>
            </a:ln>
          </c:spPr>
        </c:majorGridlines>
        <c:numFmt formatCode="#,##0\ &quot;Kč&quot;" sourceLinked="0"/>
        <c:majorTickMark val="none"/>
        <c:minorTickMark val="none"/>
        <c:tickLblPos val="nextTo"/>
        <c:spPr>
          <a:ln w="12700">
            <a:solidFill>
              <a:schemeClr val="bg2">
                <a:lumMod val="50000"/>
              </a:schemeClr>
            </a:solidFill>
          </a:ln>
        </c:spPr>
        <c:crossAx val="923958488"/>
        <c:crosses val="autoZero"/>
        <c:crossBetween val="midCat"/>
      </c:val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100"/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>
                <a:latin typeface="Verdana" panose="020B0604030504040204" pitchFamily="34" charset="0"/>
              </a:rPr>
              <a:t>26.06.2025</a:t>
            </a:fld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>
                <a:latin typeface="Verdana" panose="020B0604030504040204" pitchFamily="34" charset="0"/>
              </a:rPr>
              <a:t>‹#›</a:t>
            </a:fld>
            <a:endParaRPr 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84A2E166-AF91-4A2F-9351-1D0B31BEC70C}" type="datetimeFigureOut">
              <a:rPr lang="cs-CZ" smtClean="0"/>
              <a:pPr/>
              <a:t>26.06.2025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38B3A3D8-E44F-4594-AFB7-B23F203CCB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6">
              <a:defRPr/>
            </a:pPr>
            <a:fld id="{38B3A3D8-E44F-4594-AFB7-B23F203CCBF7}" type="slidenum">
              <a:rPr lang="cs-CZ">
                <a:solidFill>
                  <a:prstClr val="black"/>
                </a:solidFill>
              </a:rPr>
              <a:pPr defTabSz="914326">
                <a:defRPr/>
              </a:pPr>
              <a:t>33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E6F8-4F1B-93F4-2A26-130C4D6D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F1DC7F-0A74-A5CB-C21B-5F9169866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7B2CA7-DCA3-A0F6-A398-382E48F6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EDC4CE-72AE-6ED7-327F-90FAF8ABA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6">
              <a:defRPr/>
            </a:pPr>
            <a:fld id="{38B3A3D8-E44F-4594-AFB7-B23F203CCBF7}" type="slidenum">
              <a:rPr lang="cs-CZ">
                <a:solidFill>
                  <a:prstClr val="black"/>
                </a:solidFill>
              </a:rPr>
              <a:pPr defTabSz="914326">
                <a:defRPr/>
              </a:pPr>
              <a:t>34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9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A2E2-1ED9-AE0D-7EB8-9FED5C8F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CAC0F48-92B7-04B4-F620-2D31B6ADD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259D82-E6F2-3506-A484-2EE810E66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874403-EEB9-02AD-4D70-A411372EA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6">
              <a:defRPr/>
            </a:pPr>
            <a:fld id="{38B3A3D8-E44F-4594-AFB7-B23F203CCBF7}" type="slidenum">
              <a:rPr lang="cs-CZ">
                <a:solidFill>
                  <a:prstClr val="black"/>
                </a:solidFill>
              </a:rPr>
              <a:pPr defTabSz="914326">
                <a:defRPr/>
              </a:pPr>
              <a:t>35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1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B02B1F9-DD89-31D7-C411-24B0D6543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00" y="342000"/>
            <a:ext cx="5183188" cy="79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B92AF3F-CCF9-BE54-01C7-6BC4C5E00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2500" y="9576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maximálně</a:t>
            </a:r>
            <a:endParaRPr lang="cs-CZ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B19E1DA-3134-5FF3-FEC9-2EAA0A11F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0" y="1572224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pět</a:t>
            </a:r>
            <a:endParaRPr lang="cs-CZ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9F2D1D9-D209-EED3-4B95-F58A8E9FE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0" y="21888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cs-CZ" dirty="0"/>
              <a:t>řádků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14D66E-20D8-0116-8AB1-B07FFC93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500" y="28044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textu</a:t>
            </a:r>
            <a:endParaRPr lang="cs-CZ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58FDC9-E2AB-C592-EFBF-77F90A579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0" y="4076844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latin typeface="+mn-lt"/>
              </a:defRPr>
            </a:lvl1pPr>
          </a:lstStyle>
          <a:p>
            <a:pPr lvl="0"/>
            <a:r>
              <a:rPr lang="en-GB" dirty="0" err="1"/>
              <a:t>Jméno</a:t>
            </a:r>
            <a:r>
              <a:rPr lang="en-GB" dirty="0"/>
              <a:t> a </a:t>
            </a:r>
            <a:r>
              <a:rPr lang="en-GB" dirty="0" err="1"/>
              <a:t>příjmení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D9E0C3-8BA4-C6BA-BB77-2A7963B0A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2500" y="4392071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en-GB" dirty="0" err="1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43560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5413374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D141978-DB7A-D59A-3DB9-BF0E348D86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198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C4F3EAF-B5B1-3999-BE16-6092B3DF475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83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3B817D-A0A9-94B8-7CBC-79BA010BC43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3582" y="2679700"/>
            <a:ext cx="2640331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7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19" userDrawn="1">
          <p15:clr>
            <a:srgbClr val="FBAE40"/>
          </p15:clr>
        </p15:guide>
        <p15:guide id="5" pos="3855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  <p15:guide id="7" pos="2041" userDrawn="1">
          <p15:clr>
            <a:srgbClr val="FBAE40"/>
          </p15:clr>
        </p15:guide>
        <p15:guide id="8" pos="1905" userDrawn="1">
          <p15:clr>
            <a:srgbClr val="FBAE40"/>
          </p15:clr>
        </p15:guide>
        <p15:guide id="9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103438"/>
            <a:ext cx="3995737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9950" y="2103438"/>
            <a:ext cx="3995739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4FFE75-5864-630F-AE65-493FD692A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25" userDrawn="1">
          <p15:clr>
            <a:srgbClr val="FBAE40"/>
          </p15:clr>
        </p15:guide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08400" y="1311275"/>
            <a:ext cx="4967288" cy="262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34DB6-E929-D419-D302-7A5F8AFA8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06B1D1-40D1-536E-6C7D-3CC45B0E98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8400" y="4080511"/>
            <a:ext cx="4967288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6" orient="horz" pos="2482" userDrawn="1">
          <p15:clr>
            <a:srgbClr val="FBAE40"/>
          </p15:clr>
        </p15:guide>
        <p15:guide id="7" pos="2200" userDrawn="1">
          <p15:clr>
            <a:srgbClr val="FBAE40"/>
          </p15:clr>
        </p15:guide>
        <p15:guide id="8" pos="2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540416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D9CFCF6-ECEA-BBBE-415F-857903E7B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58875-2961-E5D0-FC7B-ADF83A412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D315A-DC20-FCBF-2F55-4FAB92A03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  <p15:guide id="4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11275"/>
            <a:ext cx="5003801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AD6DF5-E3B3-48C0-2F3A-32C49A0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7" pos="23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11276"/>
            <a:ext cx="3024187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2" y="4488156"/>
            <a:ext cx="3995737" cy="21592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51EB6B4-13A5-4185-5B18-A42450358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6B804D-7907-DFF8-DC41-96FC18CD8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250314"/>
            <a:ext cx="3995737" cy="3050223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pos="2948" userDrawn="1">
          <p15:clr>
            <a:srgbClr val="FBAE40"/>
          </p15:clr>
        </p15:guide>
        <p15:guide id="7" orient="horz" pos="282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03438"/>
            <a:ext cx="8207375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E5BC3-0A57-8FE5-B70B-7ECFBE4E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01845-CFD7-61FC-F149-96BB48B2BF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1B4DB1-3C2E-DFEE-05C6-934CD9DC5B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9F746D9-BB6C-DEB0-84EF-B7D84D606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BF6F1-063A-12D2-149B-96F455A7A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6DE297-6668-8CDE-706B-DF26C425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445B135-9C4A-7260-60F1-4FD85DD1D1F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950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679700"/>
            <a:ext cx="3995736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79951" y="2679700"/>
            <a:ext cx="3995738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8186102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kern="1200">
          <a:solidFill>
            <a:schemeClr val="bg1"/>
          </a:solidFill>
          <a:latin typeface="Kyselka Headline Hedline" pitchFamily="2" charset="77"/>
          <a:ea typeface="+mj-ea"/>
          <a:cs typeface="+mj-cs"/>
        </a:defRPr>
      </a:lvl1pPr>
    </p:titleStyle>
    <p:bodyStyle>
      <a:lvl1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1" i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352425" indent="-342900" algn="l" defTabSz="59715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Font typeface="System Font Regular"/>
        <a:buChar char="—"/>
        <a:tabLst/>
        <a:defRPr lang="cs-CZ" sz="2400" b="0" i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00" userDrawn="1">
          <p15:clr>
            <a:srgbClr val="F26B43"/>
          </p15:clr>
        </p15:guide>
        <p15:guide id="2" orient="horz" pos="30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59" r:id="rId5"/>
    <p:sldLayoutId id="2147483652" r:id="rId6"/>
    <p:sldLayoutId id="2147483661" r:id="rId7"/>
    <p:sldLayoutId id="2147483662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5100" kern="1200">
          <a:solidFill>
            <a:schemeClr val="bg1"/>
          </a:solidFill>
          <a:latin typeface="Kyselka Headline Hedline" pitchFamily="2" charset="77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0" i="0" kern="1200">
          <a:solidFill>
            <a:srgbClr val="E6215A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54B"/>
        </a:buClr>
        <a:buFont typeface="System Font Regular"/>
        <a:buChar char="—"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výstavby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rozvoje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města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387467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DA6D6-7C78-F514-F9D4-333A1A9D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018DB1-196A-5AF4-0EFD-BC00E1B2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Park „STŘED“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9DB46-73A2-FE85-5856-7D4A5D376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TOPOLANY a.s.</a:t>
            </a:r>
          </a:p>
          <a:p>
            <a:r>
              <a:rPr lang="cs-CZ" dirty="0"/>
              <a:t>3.333.192 Kč vč. DPH</a:t>
            </a:r>
          </a:p>
        </p:txBody>
      </p:sp>
      <p:pic>
        <p:nvPicPr>
          <p:cNvPr id="3" name="Obrázek 2" descr="Obsah obrázku venku, strom, území, rostlina&#10;&#10;Obsah generovaný pomocí AI může být nesprávný.">
            <a:extLst>
              <a:ext uri="{FF2B5EF4-FFF2-40B4-BE49-F238E27FC236}">
                <a16:creationId xmlns:a16="http://schemas.microsoft.com/office/drawing/2014/main" id="{31C8389F-D75A-C373-9E98-DE56192EA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1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23E8-3810-ACF6-1B7A-35F564A7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85D1C6-7849-C232-E978-45289CDF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Rekonstrukce ul. Nad Tunýlkem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65BAFC-F1D5-577B-FCD5-C52A98BDC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fr-FR" dirty="0"/>
              <a:t>Lama Construction s.r.o.</a:t>
            </a:r>
            <a:endParaRPr lang="cs-CZ" dirty="0"/>
          </a:p>
          <a:p>
            <a:r>
              <a:rPr lang="cs-CZ" dirty="0"/>
              <a:t>5.345.916 Kč vč. DPH</a:t>
            </a:r>
          </a:p>
        </p:txBody>
      </p:sp>
      <p:pic>
        <p:nvPicPr>
          <p:cNvPr id="3" name="Obrázek 2" descr="Obsah obrázku venku, obloha, mrak, strom&#10;&#10;Obsah vygenerovaný umělou inteligencí může být nesprávný.">
            <a:extLst>
              <a:ext uri="{FF2B5EF4-FFF2-40B4-BE49-F238E27FC236}">
                <a16:creationId xmlns:a16="http://schemas.microsoft.com/office/drawing/2014/main" id="{F87769DB-6FC0-8826-3810-55E6234A0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6D290-F55E-7C7A-5A37-206AF5A1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8D5015-DF50-F1AA-B56C-D52B4687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Vegetační úpravy v ulicích Pod Stadionem a Královehradecká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24E9D-02EA-CBE9-B7F7-C356CBF9F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Severočeská stavební Klášterec a.s.</a:t>
            </a:r>
          </a:p>
          <a:p>
            <a:r>
              <a:rPr lang="cs-CZ" dirty="0"/>
              <a:t>1.330.124 Kč vč. DPH</a:t>
            </a:r>
          </a:p>
        </p:txBody>
      </p:sp>
      <p:pic>
        <p:nvPicPr>
          <p:cNvPr id="4" name="Obrázek 3" descr="Obsah obrázku venku, rostlina, budova, strom&#10;&#10;Obsah generovaný pomocí AI může být nesprávný.">
            <a:extLst>
              <a:ext uri="{FF2B5EF4-FFF2-40B4-BE49-F238E27FC236}">
                <a16:creationId xmlns:a16="http://schemas.microsoft.com/office/drawing/2014/main" id="{D7A40209-BCAE-9D57-057C-8E8495836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F582D-2737-0362-1375-708FB293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A262A-DC71-1F73-67CE-1A250DDB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ZŠ </a:t>
            </a:r>
            <a:r>
              <a:rPr lang="cs-CZ" dirty="0" err="1"/>
              <a:t>Petlerská</a:t>
            </a:r>
            <a:r>
              <a:rPr lang="cs-CZ" dirty="0"/>
              <a:t> - víceúčelové školní hřiště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A232E-2BBB-044C-CA5A-B34BA1832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fr-FR" dirty="0"/>
              <a:t>L</a:t>
            </a:r>
            <a:r>
              <a:rPr lang="cs-CZ" dirty="0" err="1"/>
              <a:t>inhart</a:t>
            </a:r>
            <a:r>
              <a:rPr lang="cs-CZ" dirty="0"/>
              <a:t> spol. s </a:t>
            </a:r>
            <a:r>
              <a:rPr lang="fr-FR" dirty="0"/>
              <a:t>r.o.</a:t>
            </a:r>
            <a:endParaRPr lang="cs-CZ" dirty="0"/>
          </a:p>
          <a:p>
            <a:r>
              <a:rPr lang="cs-CZ" dirty="0"/>
              <a:t>4.233.389 Kč vč. DPH</a:t>
            </a:r>
          </a:p>
        </p:txBody>
      </p:sp>
      <p:pic>
        <p:nvPicPr>
          <p:cNvPr id="4" name="Obrázek 3" descr="Obsah obrázku venku, obloha, strom, mrak&#10;&#10;Obsah generovaný pomocí AI může být nesprávný.">
            <a:extLst>
              <a:ext uri="{FF2B5EF4-FFF2-40B4-BE49-F238E27FC236}">
                <a16:creationId xmlns:a16="http://schemas.microsoft.com/office/drawing/2014/main" id="{A7565923-910E-F6BB-D38E-5814E8268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2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BE72-9763-7152-B369-3FBF8BBE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A399CF-9059-A7E4-CDD6-2E5CED17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Obnova povrchů v ul. V Zátiší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84CD2-9811-B4C6-1F52-0D0D81B2A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HERKUL a.s.</a:t>
            </a:r>
          </a:p>
          <a:p>
            <a:r>
              <a:rPr lang="cs-CZ" dirty="0"/>
              <a:t>4.335.031 Kč vč. DPH</a:t>
            </a:r>
          </a:p>
        </p:txBody>
      </p:sp>
      <p:pic>
        <p:nvPicPr>
          <p:cNvPr id="4" name="Obrázek 3" descr="Obsah obrázku venku, obloha, strom, území&#10;&#10;Obsah generovaný pomocí AI může být nesprávný.">
            <a:extLst>
              <a:ext uri="{FF2B5EF4-FFF2-40B4-BE49-F238E27FC236}">
                <a16:creationId xmlns:a16="http://schemas.microsoft.com/office/drawing/2014/main" id="{DCE479CD-E806-A66C-BB17-F1938BEB2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85D38-44E0-071B-FF06-69C9B66A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4B4EC9-2243-96BB-4BF0-8349F628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 err="1"/>
              <a:t>FoodTrailler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6C8707-3756-9CB5-2FAF-6180D8F21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FOODTRAILER.cz Roman Kříž</a:t>
            </a:r>
          </a:p>
          <a:p>
            <a:r>
              <a:rPr lang="cs-CZ" dirty="0"/>
              <a:t>907.500 Kč vč. DPH</a:t>
            </a:r>
          </a:p>
        </p:txBody>
      </p:sp>
      <p:pic>
        <p:nvPicPr>
          <p:cNvPr id="3" name="Obrázek 2" descr="Obsah obrázku venku, obloha, strom, vozidlo&#10;&#10;Obsah generovaný pomocí AI může být nesprávný.">
            <a:extLst>
              <a:ext uri="{FF2B5EF4-FFF2-40B4-BE49-F238E27FC236}">
                <a16:creationId xmlns:a16="http://schemas.microsoft.com/office/drawing/2014/main" id="{4BCCB890-AEE5-5D05-084E-8FE6152ED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8984" r="4759" b="2519"/>
          <a:stretch>
            <a:fillRect/>
          </a:stretch>
        </p:blipFill>
        <p:spPr>
          <a:xfrm>
            <a:off x="4083432" y="1094948"/>
            <a:ext cx="4592255" cy="3600000"/>
          </a:xfrm>
          <a:prstGeom prst="rect">
            <a:avLst/>
          </a:prstGeom>
        </p:spPr>
      </p:pic>
      <p:pic>
        <p:nvPicPr>
          <p:cNvPr id="8" name="Obrázek 7" descr="Obsah obrázku pneumatika, venku, Autodíly, obloha&#10;&#10;Obsah generovaný pomocí AI může být nesprávný.">
            <a:extLst>
              <a:ext uri="{FF2B5EF4-FFF2-40B4-BE49-F238E27FC236}">
                <a16:creationId xmlns:a16="http://schemas.microsoft.com/office/drawing/2014/main" id="{762784CC-EB42-5966-3084-3D5463220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51" y="3715657"/>
            <a:ext cx="1509486" cy="1132114"/>
          </a:xfrm>
          <a:prstGeom prst="rect">
            <a:avLst/>
          </a:prstGeom>
        </p:spPr>
      </p:pic>
      <p:pic>
        <p:nvPicPr>
          <p:cNvPr id="12" name="Obrázek 11" descr="Obsah obrázku obloha, venku, budova, hoblovat&#10;&#10;Obsah generovaný pomocí AI může být nesprávný.">
            <a:extLst>
              <a:ext uri="{FF2B5EF4-FFF2-40B4-BE49-F238E27FC236}">
                <a16:creationId xmlns:a16="http://schemas.microsoft.com/office/drawing/2014/main" id="{16A2F82C-EB2D-0F30-F35D-A1697C69C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270" y="1801767"/>
            <a:ext cx="2012648" cy="150948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BFA7BC1-1C77-902F-96D4-D7CA45A4F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20861" r="-41" b="30162"/>
          <a:stretch>
            <a:fillRect/>
          </a:stretch>
        </p:blipFill>
        <p:spPr>
          <a:xfrm>
            <a:off x="468313" y="2175839"/>
            <a:ext cx="2688824" cy="25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6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cestovních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ruchu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komunikaci a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64127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Výroční zpráva města</a:t>
            </a:r>
            <a:br>
              <a:rPr lang="cs-CZ" dirty="0"/>
            </a:br>
            <a:r>
              <a:rPr lang="cs-CZ" dirty="0"/>
              <a:t>za rok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Distribuční místa</a:t>
            </a:r>
          </a:p>
          <a:p>
            <a:r>
              <a:rPr lang="cs-CZ" dirty="0"/>
              <a:t>Web města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31C033E-A308-3EA6-2E09-48DE4B4AD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27204" y="2103437"/>
            <a:ext cx="1797472" cy="2555875"/>
          </a:xfr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FA6D03-509E-88AF-FF01-991616F2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2101060"/>
            <a:ext cx="1804241" cy="2558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5AE7213-9A02-5B08-EB5E-14D4BF463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28" y="2101058"/>
            <a:ext cx="1806354" cy="2558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0553C9D-CAE8-9709-B73F-AD8B1BE30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451" y="2101058"/>
            <a:ext cx="1812872" cy="2571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412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A03F-6BEC-A8E1-09C0-64E252297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 descr="Obsah obrázku jídlo, talíř, nádobí, Kuchyně&#10;&#10;Obsah generovaný pomocí AI může být nesprávný.">
            <a:extLst>
              <a:ext uri="{FF2B5EF4-FFF2-40B4-BE49-F238E27FC236}">
                <a16:creationId xmlns:a16="http://schemas.microsoft.com/office/drawing/2014/main" id="{48292BBB-D3EF-CF1A-25CC-0A0C411D6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r="-3" b="566"/>
          <a:stretch>
            <a:fillRect/>
          </a:stretch>
        </p:blipFill>
        <p:spPr>
          <a:xfrm>
            <a:off x="468313" y="2103438"/>
            <a:ext cx="3995737" cy="2555875"/>
          </a:xfrm>
          <a:noFill/>
        </p:spPr>
      </p:pic>
      <p:pic>
        <p:nvPicPr>
          <p:cNvPr id="10" name="Zástupný obsah 9" descr="Obsah obrázku osoba, oblečení, interiér, zeď&#10;&#10;Obsah generovaný pomocí AI může být nesprávný.">
            <a:extLst>
              <a:ext uri="{FF2B5EF4-FFF2-40B4-BE49-F238E27FC236}">
                <a16:creationId xmlns:a16="http://schemas.microsoft.com/office/drawing/2014/main" id="{3E0EA0F6-5AC0-C4EC-4291-1D297144003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" r="-3" b="-3"/>
          <a:stretch>
            <a:fillRect/>
          </a:stretch>
        </p:blipFill>
        <p:spPr>
          <a:xfrm>
            <a:off x="4679950" y="2103438"/>
            <a:ext cx="3995739" cy="2555875"/>
          </a:xfrm>
          <a:noFill/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104DE4C8-BC57-A2E4-DE42-E5DD165003E6}"/>
              </a:ext>
            </a:extLst>
          </p:cNvPr>
          <p:cNvSpPr txBox="1">
            <a:spLocks/>
          </p:cNvSpPr>
          <p:nvPr/>
        </p:nvSpPr>
        <p:spPr>
          <a:xfrm>
            <a:off x="468313" y="414988"/>
            <a:ext cx="6145847" cy="684000"/>
          </a:xfrm>
          <a:prstGeom prst="rect">
            <a:avLst/>
          </a:prstGeom>
        </p:spPr>
        <p:txBody>
          <a:bodyPr lIns="0" tIns="0" rIns="0" bIns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E6215A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Společně napříč generacemi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Vyúčtování projektu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FE8ACB-3897-AE33-6B36-DD71599829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578802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/>
              <a:t>Poslední aktivita: společné vaření regionálních pokrmů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/>
              <a:t>Vyúčtování a proplacení v září 2025 z FMP EU</a:t>
            </a:r>
          </a:p>
        </p:txBody>
      </p:sp>
    </p:spTree>
    <p:extLst>
      <p:ext uri="{BB962C8B-B14F-4D97-AF65-F5344CB8AC3E}">
        <p14:creationId xmlns:p14="http://schemas.microsoft.com/office/powerpoint/2010/main" val="141782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58B8-2AEA-62DF-DFE4-02E375DA6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>
            <a:extLst>
              <a:ext uri="{FF2B5EF4-FFF2-40B4-BE49-F238E27FC236}">
                <a16:creationId xmlns:a16="http://schemas.microsoft.com/office/drawing/2014/main" id="{001DA0DB-2A67-9BA0-A2FA-8C868EE540FA}"/>
              </a:ext>
            </a:extLst>
          </p:cNvPr>
          <p:cNvSpPr txBox="1">
            <a:spLocks/>
          </p:cNvSpPr>
          <p:nvPr/>
        </p:nvSpPr>
        <p:spPr>
          <a:xfrm>
            <a:off x="468313" y="414988"/>
            <a:ext cx="6145847" cy="684000"/>
          </a:xfrm>
          <a:prstGeom prst="rect">
            <a:avLst/>
          </a:prstGeom>
        </p:spPr>
        <p:txBody>
          <a:bodyPr lIns="0" tIns="0" rIns="0" bIns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E6215A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Společně pro Klášterec – 11. ročník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01.07.-30.09.2025 – podání návrhu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6D2D5A-CF43-70DC-3C86-3DFF661DD7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578802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37 hotových projektů, 3 se realizují, 14 v zásobníku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Doporučujeme konzultovat s koordinátory projektu, hlasování v prosinci</a:t>
            </a:r>
          </a:p>
        </p:txBody>
      </p:sp>
      <p:pic>
        <p:nvPicPr>
          <p:cNvPr id="5" name="Zástupný obsah 4" descr="Obsah obrázku venku, strom, silnice, dětské hřiště&#10;&#10;Obsah generovaný pomocí AI může být nesprávný.">
            <a:extLst>
              <a:ext uri="{FF2B5EF4-FFF2-40B4-BE49-F238E27FC236}">
                <a16:creationId xmlns:a16="http://schemas.microsoft.com/office/drawing/2014/main" id="{4FD02E48-694D-2861-EC34-47F504E209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103438"/>
            <a:ext cx="3833812" cy="2555875"/>
          </a:xfrm>
        </p:spPr>
      </p:pic>
      <p:pic>
        <p:nvPicPr>
          <p:cNvPr id="9" name="Zástupný obsah 8" descr="Obsah obrázku venku, strom, tráva, území&#10;&#10;Obsah generovaný pomocí AI může být nesprávný.">
            <a:extLst>
              <a:ext uri="{FF2B5EF4-FFF2-40B4-BE49-F238E27FC236}">
                <a16:creationId xmlns:a16="http://schemas.microsoft.com/office/drawing/2014/main" id="{BA559749-B9D8-7592-094E-460E9C93E0B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03438"/>
            <a:ext cx="3833812" cy="2555875"/>
          </a:xfrm>
        </p:spPr>
      </p:pic>
    </p:spTree>
    <p:extLst>
      <p:ext uri="{BB962C8B-B14F-4D97-AF65-F5344CB8AC3E}">
        <p14:creationId xmlns:p14="http://schemas.microsoft.com/office/powerpoint/2010/main" val="32086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5702-17A7-946B-2357-D5490034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F1BE46-96D7-7EB1-E404-8D0CBE50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AQUAPARK – oprava obkladů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793BF1-420B-45CA-ED32-F1E4D86A7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HOME WEST CZ s.r.o.</a:t>
            </a:r>
          </a:p>
          <a:p>
            <a:r>
              <a:rPr lang="cs-CZ" dirty="0"/>
              <a:t>872.341 Kč vč. DPH</a:t>
            </a:r>
          </a:p>
        </p:txBody>
      </p:sp>
      <p:pic>
        <p:nvPicPr>
          <p:cNvPr id="4" name="Obrázek 3" descr="Obsah obrázku venku, plavecký bazén, strom, obloha&#10;&#10;Obsah generovaný pomocí AI může být nesprávný.">
            <a:extLst>
              <a:ext uri="{FF2B5EF4-FFF2-40B4-BE49-F238E27FC236}">
                <a16:creationId xmlns:a16="http://schemas.microsoft.com/office/drawing/2014/main" id="{E86F5737-BC4C-C783-DDEC-8BDB66869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0648-5B62-86BB-D746-1888712C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>
            <a:extLst>
              <a:ext uri="{FF2B5EF4-FFF2-40B4-BE49-F238E27FC236}">
                <a16:creationId xmlns:a16="http://schemas.microsoft.com/office/drawing/2014/main" id="{C36A5348-FCC4-4DCC-3C7A-3D9AB39F89CE}"/>
              </a:ext>
            </a:extLst>
          </p:cNvPr>
          <p:cNvSpPr txBox="1">
            <a:spLocks/>
          </p:cNvSpPr>
          <p:nvPr/>
        </p:nvSpPr>
        <p:spPr>
          <a:xfrm>
            <a:off x="468313" y="414988"/>
            <a:ext cx="6145847" cy="684000"/>
          </a:xfrm>
          <a:prstGeom prst="rect">
            <a:avLst/>
          </a:prstGeom>
        </p:spPr>
        <p:txBody>
          <a:bodyPr lIns="0" tIns="0" rIns="0" bIns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E6215A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Letní soutěž s ČT Déčko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Uložte ovečky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56CFC5-DB1F-E789-2A30-9C7BA62A26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578802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Projekt pro rodiny s dětmi po celé ČR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Dvě </a:t>
            </a:r>
            <a:r>
              <a:rPr lang="cs-CZ" sz="1700" dirty="0" err="1"/>
              <a:t>kešky</a:t>
            </a:r>
            <a:r>
              <a:rPr lang="cs-CZ" sz="1700" dirty="0"/>
              <a:t> – u zámku a u kostela</a:t>
            </a:r>
          </a:p>
        </p:txBody>
      </p:sp>
      <p:pic>
        <p:nvPicPr>
          <p:cNvPr id="5" name="Zástupný obsah 4" descr="Obsah obrázku vánoce, vánoční stromeček, klipart, kreslené&#10;&#10;Obsah generovaný pomocí AI může být nesprávný.">
            <a:extLst>
              <a:ext uri="{FF2B5EF4-FFF2-40B4-BE49-F238E27FC236}">
                <a16:creationId xmlns:a16="http://schemas.microsoft.com/office/drawing/2014/main" id="{4D0C820E-E58E-6D09-0177-FB909903C7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118723"/>
            <a:ext cx="3995737" cy="2525305"/>
          </a:xfrm>
        </p:spPr>
      </p:pic>
      <p:pic>
        <p:nvPicPr>
          <p:cNvPr id="9" name="Zástupný obsah 8" descr="Obsah obrázku venku, strom, dům, obloha&#10;&#10;Obsah generovaný pomocí AI může být nesprávný.">
            <a:extLst>
              <a:ext uri="{FF2B5EF4-FFF2-40B4-BE49-F238E27FC236}">
                <a16:creationId xmlns:a16="http://schemas.microsoft.com/office/drawing/2014/main" id="{5C1A837E-B6FC-DD87-5D0E-22A492B3116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8" y="2103438"/>
            <a:ext cx="3836621" cy="2555875"/>
          </a:xfr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80FEA324-9CDC-7DCC-7FB1-00281FEF9C4C}"/>
              </a:ext>
            </a:extLst>
          </p:cNvPr>
          <p:cNvSpPr/>
          <p:nvPr/>
        </p:nvSpPr>
        <p:spPr>
          <a:xfrm rot="7108439">
            <a:off x="7076145" y="2598898"/>
            <a:ext cx="1411941" cy="370605"/>
          </a:xfrm>
          <a:prstGeom prst="rightArrow">
            <a:avLst/>
          </a:prstGeom>
          <a:solidFill>
            <a:srgbClr val="E6215A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3AD58B50-C1CC-15D7-FDAF-6A1225C76314}"/>
              </a:ext>
            </a:extLst>
          </p:cNvPr>
          <p:cNvSpPr/>
          <p:nvPr/>
        </p:nvSpPr>
        <p:spPr>
          <a:xfrm rot="2929165">
            <a:off x="5564841" y="3024778"/>
            <a:ext cx="1411941" cy="370605"/>
          </a:xfrm>
          <a:prstGeom prst="rightArrow">
            <a:avLst/>
          </a:prstGeom>
          <a:solidFill>
            <a:srgbClr val="E6215A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36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3DA4-15C2-F5F8-5533-4ECB8FE7E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>
            <a:extLst>
              <a:ext uri="{FF2B5EF4-FFF2-40B4-BE49-F238E27FC236}">
                <a16:creationId xmlns:a16="http://schemas.microsoft.com/office/drawing/2014/main" id="{F98B4048-374F-E155-D21A-5C09A4EFDBEB}"/>
              </a:ext>
            </a:extLst>
          </p:cNvPr>
          <p:cNvSpPr txBox="1">
            <a:spLocks/>
          </p:cNvSpPr>
          <p:nvPr/>
        </p:nvSpPr>
        <p:spPr>
          <a:xfrm>
            <a:off x="468313" y="414988"/>
            <a:ext cx="6145847" cy="684000"/>
          </a:xfrm>
          <a:prstGeom prst="rect">
            <a:avLst/>
          </a:prstGeom>
        </p:spPr>
        <p:txBody>
          <a:bodyPr lIns="0" tIns="0" rIns="0" bIns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E6215A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Vyhlídka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 zámeckém parku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817B26-EA6C-B1CC-AA52-D730439DF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578802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Cedule s body ve výhledu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V nejbližší době označení </a:t>
            </a:r>
            <a:r>
              <a:rPr lang="cs-CZ" sz="1700" dirty="0" err="1"/>
              <a:t>fotopointu</a:t>
            </a:r>
            <a:r>
              <a:rPr lang="cs-CZ" sz="1700" dirty="0"/>
              <a:t> a fasáda u kruhového objezdu</a:t>
            </a:r>
          </a:p>
        </p:txBody>
      </p:sp>
      <p:pic>
        <p:nvPicPr>
          <p:cNvPr id="6" name="Zástupný obsah 5" descr="Obsah obrázku venku, mrak, obloha, voda&#10;&#10;Obsah generovaný pomocí AI může být nesprávný.">
            <a:extLst>
              <a:ext uri="{FF2B5EF4-FFF2-40B4-BE49-F238E27FC236}">
                <a16:creationId xmlns:a16="http://schemas.microsoft.com/office/drawing/2014/main" id="{C097F443-EBD9-BECA-4D7B-5B2A5EE2F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1730"/>
            <a:ext cx="3407833" cy="2555875"/>
          </a:xfrm>
        </p:spPr>
      </p:pic>
      <p:pic>
        <p:nvPicPr>
          <p:cNvPr id="12" name="Obrázek 11" descr="Obsah obrázku strom, venku, obloha, hora&#10;&#10;Obsah generovaný pomocí AI může být nesprávný.">
            <a:extLst>
              <a:ext uri="{FF2B5EF4-FFF2-40B4-BE49-F238E27FC236}">
                <a16:creationId xmlns:a16="http://schemas.microsoft.com/office/drawing/2014/main" id="{28A0667F-403A-7D86-0144-EC64F88AB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57" y="2101605"/>
            <a:ext cx="340800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5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BA7F-E58B-52C3-B80D-DB60016A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>
            <a:extLst>
              <a:ext uri="{FF2B5EF4-FFF2-40B4-BE49-F238E27FC236}">
                <a16:creationId xmlns:a16="http://schemas.microsoft.com/office/drawing/2014/main" id="{6B5897F7-A62F-20BD-CD9E-89F878DAC135}"/>
              </a:ext>
            </a:extLst>
          </p:cNvPr>
          <p:cNvSpPr txBox="1">
            <a:spLocks/>
          </p:cNvSpPr>
          <p:nvPr/>
        </p:nvSpPr>
        <p:spPr>
          <a:xfrm>
            <a:off x="468313" y="414988"/>
            <a:ext cx="6145847" cy="684000"/>
          </a:xfrm>
          <a:prstGeom prst="rect">
            <a:avLst/>
          </a:prstGeom>
        </p:spPr>
        <p:txBody>
          <a:bodyPr lIns="0" tIns="0" rIns="0" bIns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E6215A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Galerie Kryt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Červenec a Srpen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30A09F-4B1F-5A35-751C-975F6EA360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578802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Petra </a:t>
            </a:r>
            <a:r>
              <a:rPr lang="cs-CZ" sz="1700" dirty="0" err="1"/>
              <a:t>Goldflamová</a:t>
            </a:r>
            <a:r>
              <a:rPr lang="cs-CZ" sz="1700" dirty="0"/>
              <a:t> Štětinová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700" dirty="0"/>
              <a:t>KNIHY – DIVADLO, vernisáž 04.07.2025 od 17:00</a:t>
            </a:r>
          </a:p>
        </p:txBody>
      </p:sp>
      <p:pic>
        <p:nvPicPr>
          <p:cNvPr id="6" name="Zástupný obsah 5" descr="Obsah obrázku text, Lidská tvář, osoba, plakát&#10;&#10;Obsah generovaný pomocí AI může být nesprávný.">
            <a:extLst>
              <a:ext uri="{FF2B5EF4-FFF2-40B4-BE49-F238E27FC236}">
                <a16:creationId xmlns:a16="http://schemas.microsoft.com/office/drawing/2014/main" id="{7D2432FF-E2E6-EB4D-E7BA-29E689FE3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3438"/>
            <a:ext cx="1807298" cy="2555875"/>
          </a:xfrm>
        </p:spPr>
      </p:pic>
      <p:pic>
        <p:nvPicPr>
          <p:cNvPr id="12" name="Obrázek 11" descr="Obsah obrázku obraz, kresba, ilustrace, skica&#10;&#10;Obsah generovaný pomocí AI může být nesprávný.">
            <a:extLst>
              <a:ext uri="{FF2B5EF4-FFF2-40B4-BE49-F238E27FC236}">
                <a16:creationId xmlns:a16="http://schemas.microsoft.com/office/drawing/2014/main" id="{A0459A05-BA2D-3433-7019-18773660E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30" y="2103375"/>
            <a:ext cx="1790567" cy="2556000"/>
          </a:xfrm>
          <a:prstGeom prst="rect">
            <a:avLst/>
          </a:prstGeom>
        </p:spPr>
      </p:pic>
      <p:pic>
        <p:nvPicPr>
          <p:cNvPr id="16" name="Obrázek 15" descr="Obsah obrázku obraz, jezero, umění, kresba&#10;&#10;Obsah generovaný pomocí AI může být nesprávný.">
            <a:extLst>
              <a:ext uri="{FF2B5EF4-FFF2-40B4-BE49-F238E27FC236}">
                <a16:creationId xmlns:a16="http://schemas.microsoft.com/office/drawing/2014/main" id="{48BC97E4-2CAD-3F52-A1A5-507961785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3" y="2101730"/>
            <a:ext cx="1826285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7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finanční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</a:t>
            </a:r>
            <a:r>
              <a:rPr lang="cs-CZ" dirty="0" err="1"/>
              <a:t>Mudroňka</a:t>
            </a:r>
            <a:endParaRPr lang="cs-CZ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ekonomiku</a:t>
            </a:r>
          </a:p>
        </p:txBody>
      </p:sp>
    </p:spTree>
    <p:extLst>
      <p:ext uri="{BB962C8B-B14F-4D97-AF65-F5344CB8AC3E}">
        <p14:creationId xmlns:p14="http://schemas.microsoft.com/office/powerpoint/2010/main" val="259160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 hospodaření </a:t>
            </a:r>
            <a:br>
              <a:rPr lang="cs-CZ" dirty="0"/>
            </a:br>
            <a:r>
              <a:rPr lang="cs-CZ" dirty="0"/>
              <a:t>k 31.05.2025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510C8334-F1C7-E701-12B1-A38C11499BC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365549" y="1310958"/>
            <a:ext cx="8310139" cy="3137604"/>
          </a:xfrm>
        </p:spPr>
      </p:pic>
    </p:spTree>
    <p:extLst>
      <p:ext uri="{BB962C8B-B14F-4D97-AF65-F5344CB8AC3E}">
        <p14:creationId xmlns:p14="http://schemas.microsoft.com/office/powerpoint/2010/main" val="2086279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správy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majetku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bytového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fondu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5864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262713" cy="684000"/>
          </a:xfrm>
        </p:spPr>
        <p:txBody>
          <a:bodyPr/>
          <a:lstStyle/>
          <a:p>
            <a:r>
              <a:rPr lang="cs-CZ" dirty="0"/>
              <a:t>ZS Sadová 528</a:t>
            </a:r>
            <a:br>
              <a:rPr lang="cs-CZ" dirty="0"/>
            </a:br>
            <a:r>
              <a:rPr lang="cs-CZ" dirty="0"/>
              <a:t>výměna vstupních dveří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405199"/>
          </a:xfrm>
        </p:spPr>
        <p:txBody>
          <a:bodyPr/>
          <a:lstStyle/>
          <a:p>
            <a:r>
              <a:rPr lang="cs-CZ" dirty="0"/>
              <a:t>Zubní ordinace </a:t>
            </a:r>
            <a:r>
              <a:rPr lang="cs-CZ" dirty="0" err="1"/>
              <a:t>ILAVSdent</a:t>
            </a:r>
            <a:r>
              <a:rPr lang="cs-CZ" dirty="0"/>
              <a:t> s.r.o.</a:t>
            </a:r>
          </a:p>
          <a:p>
            <a:endParaRPr lang="cs-CZ" dirty="0"/>
          </a:p>
        </p:txBody>
      </p:sp>
      <p:pic>
        <p:nvPicPr>
          <p:cNvPr id="5" name="Zástupný obsah 4" descr="Obsah obrázku text, dveře, venku, budova&#10;&#10;Obsah generovaný pomocí AI může být nesprávný.">
            <a:extLst>
              <a:ext uri="{FF2B5EF4-FFF2-40B4-BE49-F238E27FC236}">
                <a16:creationId xmlns:a16="http://schemas.microsoft.com/office/drawing/2014/main" id="{EFA02D74-A5AF-DF44-FB17-0113D32FC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1836401"/>
            <a:ext cx="3370315" cy="2892111"/>
          </a:xfrm>
        </p:spPr>
      </p:pic>
      <p:pic>
        <p:nvPicPr>
          <p:cNvPr id="19" name="Obrázek 18" descr="Obsah obrázku budova, venku, Vchodové dveře, příslušenství&#10;&#10;Obsah generovaný pomocí AI může být nesprávný.">
            <a:extLst>
              <a:ext uri="{FF2B5EF4-FFF2-40B4-BE49-F238E27FC236}">
                <a16:creationId xmlns:a16="http://schemas.microsoft.com/office/drawing/2014/main" id="{2DC4C4D0-D6DB-E969-178D-2B5106A4D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37" y="1836401"/>
            <a:ext cx="3180170" cy="28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5123283" cy="684000"/>
          </a:xfrm>
        </p:spPr>
        <p:txBody>
          <a:bodyPr/>
          <a:lstStyle/>
          <a:p>
            <a:r>
              <a:rPr lang="cs-CZ" dirty="0"/>
              <a:t>ZS Sadová 528</a:t>
            </a:r>
            <a:br>
              <a:rPr lang="cs-CZ" dirty="0"/>
            </a:br>
            <a:r>
              <a:rPr lang="cs-CZ" dirty="0"/>
              <a:t>dočasné uzavření pavilonu 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2" y="1252330"/>
            <a:ext cx="7840801" cy="3476182"/>
          </a:xfrm>
        </p:spPr>
        <p:txBody>
          <a:bodyPr/>
          <a:lstStyle/>
          <a:p>
            <a:pPr algn="just"/>
            <a:r>
              <a:rPr lang="cs-CZ" dirty="0"/>
              <a:t>V termínu 07.07. - 11.07.2025 dojde k úplnému uzavření pavilonu C z důvodu rekonstrukce.</a:t>
            </a:r>
          </a:p>
          <a:p>
            <a:endParaRPr lang="cs-CZ" dirty="0"/>
          </a:p>
          <a:p>
            <a:r>
              <a:rPr lang="cs-CZ" dirty="0"/>
              <a:t>Dotčené ordinace:</a:t>
            </a:r>
          </a:p>
          <a:p>
            <a:r>
              <a:rPr lang="cs-CZ" dirty="0"/>
              <a:t> - Chirurgická ambulance KLASCHIRA</a:t>
            </a:r>
          </a:p>
          <a:p>
            <a:r>
              <a:rPr lang="cs-CZ" dirty="0"/>
              <a:t> - Praktický lékař pro děti a dorost – MUDr. Došková</a:t>
            </a:r>
          </a:p>
          <a:p>
            <a:endParaRPr lang="cs-CZ" dirty="0"/>
          </a:p>
          <a:p>
            <a:pPr algn="just"/>
            <a:r>
              <a:rPr lang="cs-CZ" dirty="0"/>
              <a:t>Ordinace MUDr. Doškové bude dočasně přestěhována do Nemocnice Kadaň, 2. patro dětské polikliniky (očkovací centrum).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6249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006CE5E-5E09-6A72-D602-FB6E54C2CD7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1803"/>
            <a:ext cx="2331719" cy="3108959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1B86DE1-263D-A07A-8632-4D66EF0A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Vandalismus</a:t>
            </a:r>
            <a:br>
              <a:rPr lang="cs-CZ" dirty="0"/>
            </a:br>
            <a:r>
              <a:rPr lang="cs-CZ" dirty="0"/>
              <a:t>Rašovická lávka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6C9F3FD-36F8-4707-42AB-39AE962C5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32" y="1671805"/>
            <a:ext cx="2331720" cy="3108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12C177A-8954-57BE-37D6-DB0D9D576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93" y="1671802"/>
            <a:ext cx="2338165" cy="311755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4F8F6-EC38-61DB-08D4-6F2D6982BEED}"/>
              </a:ext>
            </a:extLst>
          </p:cNvPr>
          <p:cNvSpPr txBox="1"/>
          <p:nvPr/>
        </p:nvSpPr>
        <p:spPr>
          <a:xfrm>
            <a:off x="346166" y="1254035"/>
            <a:ext cx="375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Náklady na opravu 36.160 Kč</a:t>
            </a:r>
          </a:p>
        </p:txBody>
      </p:sp>
    </p:spTree>
    <p:extLst>
      <p:ext uri="{BB962C8B-B14F-4D97-AF65-F5344CB8AC3E}">
        <p14:creationId xmlns:p14="http://schemas.microsoft.com/office/powerpoint/2010/main" val="189295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0CE8111-A77C-177E-8F51-41489AD95C8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48" y="1654384"/>
            <a:ext cx="2266406" cy="3021875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020875E-07D9-1D31-B1A5-AFFA10AF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914276" cy="684000"/>
          </a:xfrm>
        </p:spPr>
        <p:txBody>
          <a:bodyPr/>
          <a:lstStyle/>
          <a:p>
            <a:r>
              <a:rPr lang="cs-CZ" dirty="0"/>
              <a:t>Vandalismus</a:t>
            </a:r>
            <a:br>
              <a:rPr lang="cs-CZ" dirty="0"/>
            </a:br>
            <a:r>
              <a:rPr lang="cs-CZ" dirty="0"/>
              <a:t>Okolí OC Centrum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4B27B2-F533-1483-AACA-89C9ABAB6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44" y="1654384"/>
            <a:ext cx="2266407" cy="30218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774A88-84E3-57A1-63D4-E5F07F7FD415}"/>
              </a:ext>
            </a:extLst>
          </p:cNvPr>
          <p:cNvSpPr txBox="1"/>
          <p:nvPr/>
        </p:nvSpPr>
        <p:spPr>
          <a:xfrm>
            <a:off x="418011" y="1240971"/>
            <a:ext cx="54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Náklady na opravu 3.740 Kč</a:t>
            </a:r>
          </a:p>
        </p:txBody>
      </p:sp>
    </p:spTree>
    <p:extLst>
      <p:ext uri="{BB962C8B-B14F-4D97-AF65-F5344CB8AC3E}">
        <p14:creationId xmlns:p14="http://schemas.microsoft.com/office/powerpoint/2010/main" val="35087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A6EB-EC59-9376-2C47-4EEE192BD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kno, venku, budova, obloha&#10;&#10;Obsah generovaný pomocí AI může být nesprávný.">
            <a:extLst>
              <a:ext uri="{FF2B5EF4-FFF2-40B4-BE49-F238E27FC236}">
                <a16:creationId xmlns:a16="http://schemas.microsoft.com/office/drawing/2014/main" id="{4CB63C23-2C69-738F-2A3C-6910202B2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210" y="1425985"/>
            <a:ext cx="3588251" cy="269118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D5BBD8-7EE5-BF95-F033-270E28A23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STADION – opravy 2025</a:t>
            </a:r>
          </a:p>
        </p:txBody>
      </p:sp>
      <p:pic>
        <p:nvPicPr>
          <p:cNvPr id="3" name="Obrázek 2" descr="Obsah obrázku interiér, nábytek, podlaha, strop&#10;&#10;Obsah generovaný pomocí AI může být nesprávný.">
            <a:extLst>
              <a:ext uri="{FF2B5EF4-FFF2-40B4-BE49-F238E27FC236}">
                <a16:creationId xmlns:a16="http://schemas.microsoft.com/office/drawing/2014/main" id="{414C7ABF-0F2F-D6B0-A802-E6CDE7D15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98987"/>
            <a:ext cx="4103687" cy="30777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B6FEBD-3823-CCD4-53F1-683CA328F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45" y="3348773"/>
            <a:ext cx="2207947" cy="1655960"/>
          </a:xfrm>
          <a:prstGeom prst="rect">
            <a:avLst/>
          </a:prstGeom>
        </p:spPr>
      </p:pic>
      <p:pic>
        <p:nvPicPr>
          <p:cNvPr id="10" name="Obrázek 9" descr="Obsah obrázku interiér, zeď, dlaždice, koupelna&#10;&#10;Obsah generovaný pomocí AI může být nesprávný.">
            <a:extLst>
              <a:ext uri="{FF2B5EF4-FFF2-40B4-BE49-F238E27FC236}">
                <a16:creationId xmlns:a16="http://schemas.microsoft.com/office/drawing/2014/main" id="{EE2CE4F1-1ABE-ED7D-A4FA-83F8CC43A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1483" y="2639993"/>
            <a:ext cx="2843631" cy="2132723"/>
          </a:xfrm>
          <a:prstGeom prst="rect">
            <a:avLst/>
          </a:prstGeom>
        </p:spPr>
      </p:pic>
      <p:pic>
        <p:nvPicPr>
          <p:cNvPr id="16" name="Obrázek 15" descr="Obsah obrázku stroj/přístroj, průmysl, inženýrství, flétna/dudy&#10;&#10;Obsah generovaný pomocí AI může být nesprávný.">
            <a:extLst>
              <a:ext uri="{FF2B5EF4-FFF2-40B4-BE49-F238E27FC236}">
                <a16:creationId xmlns:a16="http://schemas.microsoft.com/office/drawing/2014/main" id="{6829953B-77D2-5AF7-E7A6-2B4BF2BDB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1" y="1211942"/>
            <a:ext cx="2524189" cy="167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1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92953-D29A-4761-32D3-15B8788D4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E8BCEEB-739B-39B4-B2D1-4AD1D5A3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6077960" cy="684000"/>
          </a:xfrm>
        </p:spPr>
        <p:txBody>
          <a:bodyPr/>
          <a:lstStyle/>
          <a:p>
            <a:r>
              <a:rPr lang="cs-CZ" dirty="0"/>
              <a:t>Smlouva na dodávku zemního plynu 2021 - 2022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353C77-B16F-BD11-472D-8B7B337911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obsah 4" descr="Graf Regionální prodeje vykresluje prodeje od ledna do prosince v až osmi regionech.">
            <a:extLst>
              <a:ext uri="{FF2B5EF4-FFF2-40B4-BE49-F238E27FC236}">
                <a16:creationId xmlns:a16="http://schemas.microsoft.com/office/drawing/2014/main" id="{442EA6A4-8FBC-A674-3523-E9915F72060C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468313" y="1560657"/>
          <a:ext cx="813536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827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DEFC1-6B3D-589C-2C4C-E3D68E1A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6FAF83-823D-46EE-664D-EF58DE3E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400341" cy="607696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Pronájem bytu </a:t>
            </a:r>
            <a:br>
              <a:rPr lang="cs-CZ"/>
            </a:br>
            <a:r>
              <a:rPr lang="cs-CZ"/>
              <a:t>Královéhradecká </a:t>
            </a:r>
            <a:r>
              <a:rPr lang="cs-CZ" dirty="0"/>
              <a:t>420/33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A780CC-CF0B-17AE-57A3-2D7DF1A4F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988" y="1163782"/>
            <a:ext cx="8186102" cy="1478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- 0+1 - garsonka (výměra 19,44 m</a:t>
            </a:r>
            <a:r>
              <a:rPr lang="cs-CZ" sz="1400" baseline="30000" dirty="0"/>
              <a:t>2</a:t>
            </a:r>
            <a:r>
              <a:rPr lang="cs-CZ" sz="14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kauce ve výši 5.000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m</a:t>
            </a:r>
            <a:r>
              <a:rPr lang="cs-CZ" sz="1400" dirty="0">
                <a:cs typeface="Times New Roman" panose="02020603050405020304" pitchFamily="18" charset="0"/>
              </a:rPr>
              <a:t>inimální výše nabídkové ceny nájemného </a:t>
            </a:r>
            <a:r>
              <a:rPr lang="cs-CZ" sz="1400" dirty="0"/>
              <a:t>1.205 Kč/měsíc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nabídky </a:t>
            </a:r>
            <a:r>
              <a:rPr lang="cs-CZ" sz="1400"/>
              <a:t>do 28.07.2025 </a:t>
            </a:r>
            <a:r>
              <a:rPr lang="cs-CZ" sz="1400" dirty="0"/>
              <a:t>do 12.00 hod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0B3B253-8CC5-B949-3D4A-1D8BE92F2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170" y="2285997"/>
            <a:ext cx="2794251" cy="24910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750039-7CA7-39C1-9167-CA27232B3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011" y="2285998"/>
            <a:ext cx="2548079" cy="24910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4AE5AE3-113C-95EB-0905-50A7483BE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6" b="15036"/>
          <a:stretch/>
        </p:blipFill>
        <p:spPr>
          <a:xfrm>
            <a:off x="450753" y="2285997"/>
            <a:ext cx="2676827" cy="249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90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sociálních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věcí, školství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sportu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51877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Komise pro sport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Sportovní den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r>
              <a:rPr lang="cs-CZ" dirty="0"/>
              <a:t>23.05.2025</a:t>
            </a:r>
          </a:p>
          <a:p>
            <a:r>
              <a:rPr lang="cs-CZ" dirty="0"/>
              <a:t>Žáci 4. ročníků základních škol</a:t>
            </a:r>
          </a:p>
          <a:p>
            <a:r>
              <a:rPr lang="cs-CZ" dirty="0"/>
              <a:t>Pořadatel ZŠ </a:t>
            </a:r>
            <a:r>
              <a:rPr lang="cs-CZ" dirty="0" err="1"/>
              <a:t>Petlérská</a:t>
            </a:r>
            <a:r>
              <a:rPr lang="cs-CZ" dirty="0"/>
              <a:t> </a:t>
            </a:r>
          </a:p>
          <a:p>
            <a:r>
              <a:rPr lang="cs-CZ" dirty="0"/>
              <a:t>Cílem podpora pohybu bez nutnosti výsledků</a:t>
            </a:r>
          </a:p>
          <a:p>
            <a:r>
              <a:rPr lang="cs-CZ" dirty="0"/>
              <a:t>Možnost vyzkoušet si i nové sporty – lakros, pickelbal, saně apod.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3408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B5B66-2870-6040-17E7-99AC801F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85664-D80E-4F71-2407-B503E1A09C6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58675-2A4D-40B4-C105-FDAF2A45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Branný den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AB87D1-6367-D9E1-FB09-C260433D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r>
              <a:rPr lang="cs-CZ" dirty="0"/>
              <a:t>29.05.2025</a:t>
            </a:r>
          </a:p>
          <a:p>
            <a:r>
              <a:rPr lang="cs-CZ" dirty="0"/>
              <a:t>Žáci 6. ročníků základních škol</a:t>
            </a:r>
          </a:p>
          <a:p>
            <a:r>
              <a:rPr lang="cs-CZ" dirty="0"/>
              <a:t>Pořadatel MP a JSDH ve spolupráci se ZŠ </a:t>
            </a:r>
            <a:r>
              <a:rPr lang="cs-CZ" dirty="0" err="1"/>
              <a:t>Petlérská</a:t>
            </a:r>
            <a:endParaRPr lang="cs-CZ" dirty="0"/>
          </a:p>
          <a:p>
            <a:r>
              <a:rPr lang="cs-CZ" dirty="0"/>
              <a:t>Pohybové aktivity a praktické ukázky jednotek PČR, MP, Armády ČR, JSDH, HZS ČR a </a:t>
            </a:r>
            <a:r>
              <a:rPr lang="cs-CZ" dirty="0" err="1"/>
              <a:t>Rescue</a:t>
            </a:r>
            <a:r>
              <a:rPr lang="cs-CZ" dirty="0"/>
              <a:t> Klášterec s.r.o.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143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2D79-FC39-62E5-4833-EF3BB43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FBADC0-A425-004C-4F32-1963E3A1FA4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Ukončení 10. ročníku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9A4B33-C8F0-F3DD-3A4F-44595D55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Poznáváme společně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FA170-D8BB-DDE9-0C90-A7BDDA7F08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r>
              <a:rPr lang="cs-CZ" dirty="0"/>
              <a:t>13.06.2025</a:t>
            </a:r>
          </a:p>
          <a:p>
            <a:r>
              <a:rPr lang="cs-CZ" dirty="0"/>
              <a:t>88 studentů seniorů</a:t>
            </a:r>
          </a:p>
          <a:p>
            <a:r>
              <a:rPr lang="cs-CZ" dirty="0"/>
              <a:t>Poděkování 18 věrným seniorům, co dochází celých 10 let</a:t>
            </a:r>
          </a:p>
          <a:p>
            <a:r>
              <a:rPr lang="cs-CZ" dirty="0"/>
              <a:t>Součástí vystoupení žáků ZŠ </a:t>
            </a:r>
            <a:r>
              <a:rPr lang="cs-CZ" dirty="0" err="1"/>
              <a:t>Petlérská</a:t>
            </a:r>
            <a:r>
              <a:rPr lang="cs-CZ" dirty="0"/>
              <a:t> (Mgr. Hana </a:t>
            </a:r>
            <a:r>
              <a:rPr lang="cs-CZ" dirty="0" err="1"/>
              <a:t>Malastová</a:t>
            </a:r>
            <a:r>
              <a:rPr lang="cs-CZ" dirty="0"/>
              <a:t>), ukázka žaček kurzu Kruhové tance (Bc. Alice </a:t>
            </a:r>
            <a:r>
              <a:rPr lang="cs-CZ" dirty="0" err="1"/>
              <a:t>Batujeva</a:t>
            </a:r>
            <a:r>
              <a:rPr lang="cs-CZ" dirty="0"/>
              <a:t>), Milan Drobný a Hudební divadlo Hnedle vedle</a:t>
            </a:r>
          </a:p>
          <a:p>
            <a:r>
              <a:rPr lang="cs-CZ" dirty="0"/>
              <a:t>nový ročník - 12 kurzů, přihlášky do 31.07.2025, zahájení 13.09.2025, od 9.30 hod na sále Violka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661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8CCAA-407A-C577-6699-30F050A0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den sousedů</a:t>
            </a:r>
            <a:br>
              <a:rPr lang="cs-CZ" dirty="0"/>
            </a:br>
            <a:r>
              <a:rPr lang="cs-CZ" dirty="0"/>
              <a:t>Město diverzity a vzdělání</a:t>
            </a:r>
            <a:br>
              <a:rPr lang="cs-CZ" dirty="0"/>
            </a:b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3E44F-730A-E619-D98C-E7F289C23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586" y="1310958"/>
            <a:ext cx="8186102" cy="1157922"/>
          </a:xfrm>
        </p:spPr>
        <p:txBody>
          <a:bodyPr/>
          <a:lstStyle/>
          <a:p>
            <a:pPr marL="180975" indent="-180975"/>
            <a:r>
              <a:rPr lang="cs-CZ" dirty="0"/>
              <a:t>- 30.05.2025</a:t>
            </a:r>
          </a:p>
          <a:p>
            <a:pPr marL="180975" indent="-180975"/>
            <a:r>
              <a:rPr lang="cs-CZ" dirty="0"/>
              <a:t>- speciality nepálské, mongolské, filipínské nebo ukrajinské kuchyně</a:t>
            </a:r>
          </a:p>
          <a:p>
            <a:pPr marL="180975" indent="-180975"/>
            <a:r>
              <a:rPr lang="cs-CZ" dirty="0"/>
              <a:t>- ukázka nepálského tance, mongolského zpěvu či možnost malby </a:t>
            </a:r>
            <a:r>
              <a:rPr lang="cs-CZ" dirty="0" err="1"/>
              <a:t>hennou</a:t>
            </a:r>
            <a:r>
              <a:rPr lang="cs-CZ" dirty="0"/>
              <a:t> na kůži</a:t>
            </a:r>
          </a:p>
        </p:txBody>
      </p:sp>
      <p:pic>
        <p:nvPicPr>
          <p:cNvPr id="2050" name="Picture 2" descr="Evropský den sousedů 44">
            <a:extLst>
              <a:ext uri="{FF2B5EF4-FFF2-40B4-BE49-F238E27FC236}">
                <a16:creationId xmlns:a16="http://schemas.microsoft.com/office/drawing/2014/main" id="{B260921C-E82A-AF13-6947-01F697B550BE}"/>
              </a:ext>
            </a:extLst>
          </p:cNvPr>
          <p:cNvPicPr>
            <a:picLocks noGrp="1" noChangeAspect="1" noChangeArrowheads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6" y="3048294"/>
            <a:ext cx="1953919" cy="17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vropský den sousedů 9">
            <a:extLst>
              <a:ext uri="{FF2B5EF4-FFF2-40B4-BE49-F238E27FC236}">
                <a16:creationId xmlns:a16="http://schemas.microsoft.com/office/drawing/2014/main" id="{94A011CC-4EE7-E182-B222-F21118A34728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022" y="3051532"/>
            <a:ext cx="2644666" cy="17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B3EE467-AB45-FEF2-7081-EFB6EC2C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76" y="3051569"/>
            <a:ext cx="2644666" cy="17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05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místního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hospodářství,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dopravy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životního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Jaroš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místní hospodářství</a:t>
            </a:r>
          </a:p>
        </p:txBody>
      </p:sp>
      <p:sp>
        <p:nvSpPr>
          <p:cNvPr id="2" name="Text Placeholder 62">
            <a:extLst>
              <a:ext uri="{FF2B5EF4-FFF2-40B4-BE49-F238E27FC236}">
                <a16:creationId xmlns:a16="http://schemas.microsoft.com/office/drawing/2014/main" id="{89C2B216-BC4D-D8BA-0D41-893AC73C228B}"/>
              </a:ext>
            </a:extLst>
          </p:cNvPr>
          <p:cNvSpPr txBox="1">
            <a:spLocks/>
          </p:cNvSpPr>
          <p:nvPr/>
        </p:nvSpPr>
        <p:spPr>
          <a:xfrm>
            <a:off x="3492500" y="2779277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5100" b="0" i="0" kern="1200">
                <a:solidFill>
                  <a:schemeClr val="bg1"/>
                </a:solidFill>
                <a:latin typeface="Kyselka Headline Hedline" pitchFamily="2" charset="77"/>
                <a:ea typeface="+mn-ea"/>
                <a:cs typeface="+mn-cs"/>
              </a:defRPr>
            </a:lvl1pPr>
            <a:lvl2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2425" indent="-342900" algn="l" defTabSz="5971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System Font Regular"/>
              <a:buChar char="—"/>
              <a:tabLst/>
              <a:defRPr lang="cs-CZ" sz="24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4224483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Blokové čištění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6" y="1310958"/>
            <a:ext cx="8186102" cy="1196918"/>
          </a:xfrm>
        </p:spPr>
        <p:txBody>
          <a:bodyPr/>
          <a:lstStyle/>
          <a:p>
            <a:r>
              <a:rPr lang="cs-CZ" dirty="0"/>
              <a:t>Marius </a:t>
            </a:r>
            <a:r>
              <a:rPr lang="cs-CZ" dirty="0" err="1"/>
              <a:t>Pedersen</a:t>
            </a:r>
            <a:r>
              <a:rPr lang="cs-CZ" dirty="0"/>
              <a:t> a.s.</a:t>
            </a:r>
          </a:p>
          <a:p>
            <a:r>
              <a:rPr lang="cs-CZ" dirty="0"/>
              <a:t>Cena: 2 504 337,10 Kč </a:t>
            </a:r>
            <a:r>
              <a:rPr lang="cs-CZ" dirty="0" err="1"/>
              <a:t>Kč</a:t>
            </a:r>
            <a:r>
              <a:rPr lang="cs-CZ" dirty="0"/>
              <a:t> vč. DPH</a:t>
            </a:r>
          </a:p>
          <a:p>
            <a:r>
              <a:rPr lang="cs-CZ" dirty="0"/>
              <a:t>514 000 m² </a:t>
            </a:r>
          </a:p>
        </p:txBody>
      </p:sp>
      <p:pic>
        <p:nvPicPr>
          <p:cNvPr id="5" name="Zástupný obsah 4" descr="Obsah obrázku venku, strom, ulice, stavba&#10;&#10;Obsah generovaný pomocí AI může být nesprávný.">
            <a:extLst>
              <a:ext uri="{FF2B5EF4-FFF2-40B4-BE49-F238E27FC236}">
                <a16:creationId xmlns:a16="http://schemas.microsoft.com/office/drawing/2014/main" id="{BA6FE407-FA2A-C004-275D-B92E6A0E3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2993" y="1211463"/>
            <a:ext cx="4039811" cy="3029858"/>
          </a:xfrm>
        </p:spPr>
      </p:pic>
    </p:spTree>
    <p:extLst>
      <p:ext uri="{BB962C8B-B14F-4D97-AF65-F5344CB8AC3E}">
        <p14:creationId xmlns:p14="http://schemas.microsoft.com/office/powerpoint/2010/main" val="293825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12099"/>
            <a:ext cx="4678222" cy="386889"/>
          </a:xfrm>
        </p:spPr>
        <p:txBody>
          <a:bodyPr/>
          <a:lstStyle/>
          <a:p>
            <a:r>
              <a:rPr lang="cs-CZ" dirty="0"/>
              <a:t>Lavičky na hřbitově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4366805"/>
            <a:ext cx="4967288" cy="578802"/>
          </a:xfrm>
        </p:spPr>
        <p:txBody>
          <a:bodyPr/>
          <a:lstStyle/>
          <a:p>
            <a:r>
              <a:rPr lang="cs-CZ" dirty="0"/>
              <a:t>Jaromír Biem – Kovovýroba</a:t>
            </a:r>
          </a:p>
          <a:p>
            <a:r>
              <a:rPr lang="cs-CZ" dirty="0"/>
              <a:t>Cena: 169 158 Kč vč. DPH</a:t>
            </a:r>
          </a:p>
        </p:txBody>
      </p:sp>
      <p:pic>
        <p:nvPicPr>
          <p:cNvPr id="3" name="Obrázek 2" descr="Obsah obrázku venku, strom, území, obloha&#10;&#10;Obsah generovaný pomocí AI může být nesprávný.">
            <a:extLst>
              <a:ext uri="{FF2B5EF4-FFF2-40B4-BE49-F238E27FC236}">
                <a16:creationId xmlns:a16="http://schemas.microsoft.com/office/drawing/2014/main" id="{181D0F64-FD0A-0654-28A4-E5AF707F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1" y="1173345"/>
            <a:ext cx="6920697" cy="31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7B73-6326-A39B-F4B7-4E49B231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8F1D0C-3606-4362-8C7B-E9D34A64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Společně pro Klášterec 2025 - zpevněná plocha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35F73-CD18-55A6-86DA-ED3B9DB12B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Jan Nagy</a:t>
            </a:r>
          </a:p>
          <a:p>
            <a:r>
              <a:rPr lang="cs-CZ" dirty="0"/>
              <a:t>241.530 Kč vč. DPH</a:t>
            </a:r>
          </a:p>
        </p:txBody>
      </p:sp>
      <p:pic>
        <p:nvPicPr>
          <p:cNvPr id="4" name="Obrázek 3" descr="Obsah obrázku venku, nábytek, rostlina, území&#10;&#10;Obsah generovaný pomocí AI může být nesprávný.">
            <a:extLst>
              <a:ext uri="{FF2B5EF4-FFF2-40B4-BE49-F238E27FC236}">
                <a16:creationId xmlns:a16="http://schemas.microsoft.com/office/drawing/2014/main" id="{14B1A633-316A-FB44-6E84-9D0120A90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6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94" y="706301"/>
            <a:ext cx="7324317" cy="316532"/>
          </a:xfrm>
        </p:spPr>
        <p:txBody>
          <a:bodyPr/>
          <a:lstStyle/>
          <a:p>
            <a:r>
              <a:rPr lang="cs-CZ" dirty="0"/>
              <a:t>Stojany na svíčky a květiny na hřbitově</a:t>
            </a:r>
          </a:p>
        </p:txBody>
      </p:sp>
      <p:pic>
        <p:nvPicPr>
          <p:cNvPr id="9" name="Obrázek 8" descr="Obsah obrázku venku, strom, území, hřbitov&#10;&#10;Obsah generovaný pomocí AI může být nesprávný.">
            <a:extLst>
              <a:ext uri="{FF2B5EF4-FFF2-40B4-BE49-F238E27FC236}">
                <a16:creationId xmlns:a16="http://schemas.microsoft.com/office/drawing/2014/main" id="{18C3D301-A494-C47B-BAFF-9B7475732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84" y="1167064"/>
            <a:ext cx="6992031" cy="31512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8ADB46C-4A4B-E5D7-6119-7D2DD433A83D}"/>
              </a:ext>
            </a:extLst>
          </p:cNvPr>
          <p:cNvSpPr txBox="1"/>
          <p:nvPr/>
        </p:nvSpPr>
        <p:spPr>
          <a:xfrm>
            <a:off x="589694" y="4318317"/>
            <a:ext cx="663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AMV Slovakia s.r.o. a Klášterecká Kyselka s.r.o.</a:t>
            </a:r>
          </a:p>
          <a:p>
            <a:r>
              <a:rPr lang="cs-CZ" sz="200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Cena: 188 </a:t>
            </a:r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335 Kč Vč. DPH</a:t>
            </a:r>
          </a:p>
        </p:txBody>
      </p:sp>
    </p:spTree>
    <p:extLst>
      <p:ext uri="{BB962C8B-B14F-4D97-AF65-F5344CB8AC3E}">
        <p14:creationId xmlns:p14="http://schemas.microsoft.com/office/powerpoint/2010/main" val="46821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3A584-691E-31FF-2AF8-E2DDCA2F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8DA7EE-2D1B-43D9-489B-17E97DBE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„Kaplička“ v Klášterecké Jeseni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D4823-046E-5B30-B00F-A152B14DE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Jan Nagy</a:t>
            </a:r>
          </a:p>
          <a:p>
            <a:r>
              <a:rPr lang="cs-CZ" dirty="0"/>
              <a:t>(stavební práce)</a:t>
            </a:r>
          </a:p>
          <a:p>
            <a:endParaRPr lang="cs-CZ" dirty="0"/>
          </a:p>
          <a:p>
            <a:r>
              <a:rPr lang="cs-CZ" dirty="0"/>
              <a:t>Pavel Palička (tesařské a</a:t>
            </a:r>
          </a:p>
          <a:p>
            <a:r>
              <a:rPr lang="cs-CZ" dirty="0"/>
              <a:t>klempířské práce)</a:t>
            </a:r>
          </a:p>
          <a:p>
            <a:endParaRPr lang="cs-CZ" dirty="0"/>
          </a:p>
          <a:p>
            <a:r>
              <a:rPr lang="cs-CZ" dirty="0"/>
              <a:t>Miloslav Voříšek</a:t>
            </a:r>
          </a:p>
          <a:p>
            <a:r>
              <a:rPr lang="cs-CZ" dirty="0"/>
              <a:t>(kované mříže)</a:t>
            </a:r>
          </a:p>
          <a:p>
            <a:endParaRPr lang="cs-CZ" dirty="0"/>
          </a:p>
          <a:p>
            <a:r>
              <a:rPr lang="cs-CZ" dirty="0"/>
              <a:t>1.037.409 Kč vč. DPH</a:t>
            </a:r>
          </a:p>
        </p:txBody>
      </p:sp>
      <p:pic>
        <p:nvPicPr>
          <p:cNvPr id="3" name="Obrázek 2" descr="Obsah obrázku budova, venku, rostlina, dům&#10;&#10;Obsah generovaný pomocí AI může být nesprávný.">
            <a:extLst>
              <a:ext uri="{FF2B5EF4-FFF2-40B4-BE49-F238E27FC236}">
                <a16:creationId xmlns:a16="http://schemas.microsoft.com/office/drawing/2014/main" id="{8E6F8E4C-25E1-8B12-1126-DD92CDB3F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9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7EEB-C673-9F5B-19FA-2FE66E12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CC158C-263D-F5B9-78A3-CF7BCD5B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ZÁMEK obnova fasád nádvoří a věže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C1C7B-FD02-4E44-E101-50E58FBD51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sz="1900" dirty="0"/>
              <a:t>HP STAV – Jan </a:t>
            </a:r>
            <a:r>
              <a:rPr lang="cs-CZ" sz="1900" dirty="0" err="1"/>
              <a:t>Perout</a:t>
            </a:r>
            <a:r>
              <a:rPr lang="cs-CZ" sz="1900" dirty="0"/>
              <a:t> s.r.o. </a:t>
            </a:r>
          </a:p>
          <a:p>
            <a:r>
              <a:rPr lang="cs-CZ" sz="1900" dirty="0"/>
              <a:t>3.494.691 Kč vč. DPH</a:t>
            </a:r>
          </a:p>
        </p:txBody>
      </p:sp>
      <p:pic>
        <p:nvPicPr>
          <p:cNvPr id="4" name="Obrázek 3" descr="Obsah obrázku nábytek, budova, venku, lavička&#10;&#10;Obsah generovaný pomocí AI může být nesprávný.">
            <a:extLst>
              <a:ext uri="{FF2B5EF4-FFF2-40B4-BE49-F238E27FC236}">
                <a16:creationId xmlns:a16="http://schemas.microsoft.com/office/drawing/2014/main" id="{F7A341ED-68A6-48BA-4688-652A33161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13FFC-37CE-BDE0-CCED-F29BFABD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5F1A8E-AA4D-F6AF-B598-EC3A10FC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Rozšíření chodníčku za KC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297329-D657-7E85-2F74-5612544D5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PETROM STAVBY, a.s.</a:t>
            </a:r>
          </a:p>
          <a:p>
            <a:r>
              <a:rPr lang="cs-CZ" dirty="0"/>
              <a:t>239.247 Kč vč. DPH</a:t>
            </a:r>
          </a:p>
        </p:txBody>
      </p:sp>
      <p:pic>
        <p:nvPicPr>
          <p:cNvPr id="3" name="Obrázek 2" descr="Obsah obrázku venku, tráva, obloha, rostlina&#10;&#10;Obsah generovaný pomocí AI může být nesprávný.">
            <a:extLst>
              <a:ext uri="{FF2B5EF4-FFF2-40B4-BE49-F238E27FC236}">
                <a16:creationId xmlns:a16="http://schemas.microsoft.com/office/drawing/2014/main" id="{F8445AB6-67E5-4617-C02D-2DB896802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8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FFAF-9A6B-F3FC-26B6-70548C0C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0F2DBF-279D-E6B6-139D-511BDABB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Výměna poklopů </a:t>
            </a:r>
            <a:r>
              <a:rPr lang="cs-CZ" dirty="0" err="1"/>
              <a:t>I.etapa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51595-D6D1-00FA-6318-7F0D72753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POKLOPSYSTEM s.r.o.</a:t>
            </a:r>
          </a:p>
          <a:p>
            <a:r>
              <a:rPr lang="cs-CZ" dirty="0"/>
              <a:t>215.273 Kč vč. DPH</a:t>
            </a:r>
          </a:p>
        </p:txBody>
      </p:sp>
      <p:pic>
        <p:nvPicPr>
          <p:cNvPr id="4" name="Obrázek 3" descr="Obsah obrázku venku, obloha, silnice, auto&#10;&#10;Obsah generovaný pomocí AI může být nesprávný.">
            <a:extLst>
              <a:ext uri="{FF2B5EF4-FFF2-40B4-BE49-F238E27FC236}">
                <a16:creationId xmlns:a16="http://schemas.microsoft.com/office/drawing/2014/main" id="{C5DF3C24-0CA4-85DD-E118-B7C51EC7B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80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FVE I. etapa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Skypartners</a:t>
            </a:r>
            <a:r>
              <a:rPr lang="cs-CZ" dirty="0"/>
              <a:t> s.r.o.</a:t>
            </a:r>
          </a:p>
          <a:p>
            <a:r>
              <a:rPr lang="cs-CZ" dirty="0"/>
              <a:t>31.400.495 Kč vč. DPH</a:t>
            </a:r>
          </a:p>
          <a:p>
            <a:endParaRPr lang="cs-CZ" dirty="0"/>
          </a:p>
        </p:txBody>
      </p:sp>
      <p:pic>
        <p:nvPicPr>
          <p:cNvPr id="3" name="Obrázek 2" descr="Obsah obrázku venku, Solární energie, solární energie, Solární panel&#10;&#10;Obsah generovaný pomocí AI může být nesprávný.">
            <a:extLst>
              <a:ext uri="{FF2B5EF4-FFF2-40B4-BE49-F238E27FC236}">
                <a16:creationId xmlns:a16="http://schemas.microsoft.com/office/drawing/2014/main" id="{E134FFE2-DEB4-62F7-CB90-B8D5B7F5E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40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</TotalTime>
  <Words>874</Words>
  <Application>Microsoft Office PowerPoint</Application>
  <PresentationFormat>Předvádění na obrazovce (16:9)</PresentationFormat>
  <Paragraphs>171</Paragraphs>
  <Slides>40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Kyselka Headline Hedline</vt:lpstr>
      <vt:lpstr>System Font Regular</vt:lpstr>
      <vt:lpstr>Times New Roman</vt:lpstr>
      <vt:lpstr>Verdana</vt:lpstr>
      <vt:lpstr>Cover</vt:lpstr>
      <vt:lpstr>Slides</vt:lpstr>
      <vt:lpstr>Prezentace aplikace PowerPoint</vt:lpstr>
      <vt:lpstr>AQUAPARK – oprava obkladů</vt:lpstr>
      <vt:lpstr>STADION – opravy 2025</vt:lpstr>
      <vt:lpstr>Společně pro Klášterec 2025 - zpevněná plocha </vt:lpstr>
      <vt:lpstr>„Kaplička“ v Klášterecké Jeseni</vt:lpstr>
      <vt:lpstr>ZÁMEK obnova fasád nádvoří a věže</vt:lpstr>
      <vt:lpstr>Rozšíření chodníčku za KC</vt:lpstr>
      <vt:lpstr>Výměna poklopů I.etapa</vt:lpstr>
      <vt:lpstr>FVE I. etapa</vt:lpstr>
      <vt:lpstr>Park „STŘED“</vt:lpstr>
      <vt:lpstr>Rekonstrukce ul. Nad Tunýlkem</vt:lpstr>
      <vt:lpstr>Vegetační úpravy v ulicích Pod Stadionem a Královehradecká</vt:lpstr>
      <vt:lpstr>ZŠ Petlerská - víceúčelové školní hřiště </vt:lpstr>
      <vt:lpstr>Obnova povrchů v ul. V Zátiší</vt:lpstr>
      <vt:lpstr>FoodTrailler</vt:lpstr>
      <vt:lpstr>Prezentace aplikace PowerPoint</vt:lpstr>
      <vt:lpstr>Výroční zpráva města za rok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Rozbor hospodaření  k 31.05.2025</vt:lpstr>
      <vt:lpstr>Prezentace aplikace PowerPoint</vt:lpstr>
      <vt:lpstr>ZS Sadová 528 výměna vstupních dveří</vt:lpstr>
      <vt:lpstr>ZS Sadová 528 dočasné uzavření pavilonu C</vt:lpstr>
      <vt:lpstr>Vandalismus Rašovická lávka</vt:lpstr>
      <vt:lpstr>Vandalismus Okolí OC Centrum</vt:lpstr>
      <vt:lpstr>Smlouva na dodávku zemního plynu 2021 - 2022</vt:lpstr>
      <vt:lpstr>Pronájem bytu  Královéhradecká 420/33</vt:lpstr>
      <vt:lpstr>Prezentace aplikace PowerPoint</vt:lpstr>
      <vt:lpstr>Sportovní den</vt:lpstr>
      <vt:lpstr>Branný den</vt:lpstr>
      <vt:lpstr>Poznáváme společně</vt:lpstr>
      <vt:lpstr>Evropský den sousedů Město diverzity a vzdělání </vt:lpstr>
      <vt:lpstr>Prezentace aplikace PowerPoint</vt:lpstr>
      <vt:lpstr>Blokové čištění</vt:lpstr>
      <vt:lpstr>Lavičky na hřbitově</vt:lpstr>
      <vt:lpstr>Stojany na svíčky a květiny na hřbitově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Dokoupil Vlastimil</cp:lastModifiedBy>
  <cp:revision>147</cp:revision>
  <cp:lastPrinted>2025-06-26T09:47:06Z</cp:lastPrinted>
  <dcterms:created xsi:type="dcterms:W3CDTF">2018-10-31T08:36:17Z</dcterms:created>
  <dcterms:modified xsi:type="dcterms:W3CDTF">2025-06-26T10:03:59Z</dcterms:modified>
</cp:coreProperties>
</file>