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3" r:id="rId2"/>
    <p:sldMasterId id="2147483660" r:id="rId3"/>
  </p:sldMasterIdLst>
  <p:notesMasterIdLst>
    <p:notesMasterId r:id="rId12"/>
  </p:notesMasterIdLst>
  <p:handoutMasterIdLst>
    <p:handoutMasterId r:id="rId13"/>
  </p:handoutMasterIdLst>
  <p:sldIdLst>
    <p:sldId id="256" r:id="rId4"/>
    <p:sldId id="327" r:id="rId5"/>
    <p:sldId id="323" r:id="rId6"/>
    <p:sldId id="328" r:id="rId7"/>
    <p:sldId id="324" r:id="rId8"/>
    <p:sldId id="326" r:id="rId9"/>
    <p:sldId id="329" r:id="rId10"/>
    <p:sldId id="330" r:id="rId1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PIMEX - Marvan Vojtěch" initials="E-MV" lastIdx="1" clrIdx="0">
    <p:extLst>
      <p:ext uri="{19B8F6BF-5375-455C-9EA6-DF929625EA0E}">
        <p15:presenceInfo xmlns:p15="http://schemas.microsoft.com/office/powerpoint/2012/main" userId="S-1-5-21-4212163940-1416064241-3112009536-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71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46971-7658-4650-98A6-45C8513F81CD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2F67A-47D6-416E-A1C5-8A410B73C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50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85381-AEEB-45AF-BC12-73AA73DE5F23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80773-25C4-4524-AB51-7F7B335F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02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0773-25C4-4524-AB51-7F7B335FF2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43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E0F8-2B5D-4E88-AF2C-D84D849FE3CC}" type="datetime1">
              <a:rPr lang="cs-CZ" smtClean="0"/>
              <a:t>17.02.2023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E9B-5918-4DD1-8C89-60641B42E5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E974-4B77-44BC-B0B8-5243E6E39164}" type="datetime1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E9B-5918-4DD1-8C89-60641B42E5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5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63DC-D246-4E7C-ADAC-E89B3A4573E0}" type="datetime1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E9B-5918-4DD1-8C89-60641B42E5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62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31840" y="6453336"/>
            <a:ext cx="3464024" cy="36512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34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0AB7-ACB3-4601-A18D-485227D6C6EE}" type="datetime1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DCB-2F6C-4BDC-8831-9258D7D1A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00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109F-1987-4F75-ADAA-FDF32AFB16E8}" type="datetime1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DCB-2F6C-4BDC-8831-9258D7D1A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005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A59C-CDB5-4063-8888-FDFDBCD7EE75}" type="datetime1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DCB-2F6C-4BDC-8831-9258D7D1A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41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38AB-7D9C-4DAF-AD05-06830EF84318}" type="datetime1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DCB-2F6C-4BDC-8831-9258D7D1A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038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40BF-951D-4F22-84F3-F0ADCC90071E}" type="datetime1">
              <a:rPr lang="cs-CZ" smtClean="0"/>
              <a:t>17.02.2023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DCB-2F6C-4BDC-8831-9258D7D1A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465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B83F-466E-41F3-9DA4-98C3207891B5}" type="datetime1">
              <a:rPr lang="cs-CZ" smtClean="0"/>
              <a:t>17.02.2023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DCB-2F6C-4BDC-8831-9258D7D1A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31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E659-617D-4279-B3E5-8C78C7BD0C12}" type="datetime1">
              <a:rPr lang="cs-CZ" smtClean="0"/>
              <a:t>17.02.2023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DCB-2F6C-4BDC-8831-9258D7D1A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95536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43ECF66-85C5-4DBC-A44F-12D97EEDE286}" type="datetime1">
              <a:rPr lang="cs-CZ" smtClean="0"/>
              <a:t>17.02.2023</a:t>
            </a:fld>
            <a:endParaRPr lang="cs-CZ" dirty="0"/>
          </a:p>
        </p:txBody>
      </p:sp>
      <p:pic>
        <p:nvPicPr>
          <p:cNvPr id="9" name="Picture 2" descr="C:\Users\0814\Desktop\logo_zakladni_variant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7224"/>
            <a:ext cx="2376264" cy="31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197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2E88-4CD0-4C45-84A4-B2099BD336F1}" type="datetime1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DCB-2F6C-4BDC-8831-9258D7D1A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115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9030-7353-4CCC-8831-1E3302016919}" type="datetime1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DCB-2F6C-4BDC-8831-9258D7D1A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08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0782-AD66-4BFA-9C56-3E376B5A9E12}" type="datetime1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DCB-2F6C-4BDC-8831-9258D7D1A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316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7EC-99F4-4F1E-8056-4F52942E30DF}" type="datetime1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DCB-2F6C-4BDC-8831-9258D7D1A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506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E7F-9057-4681-984D-0F9B161B5E1C}" type="datetime1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3225-FE39-4191-9B6E-87EAD1278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232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1F26-D2E9-4569-A255-D668009F2FE7}" type="datetime1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3225-FE39-4191-9B6E-87EAD1278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488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83D9-2C25-4832-A928-F2C84E3CE1A3}" type="datetime1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3225-FE39-4191-9B6E-87EAD1278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757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D487-EE26-4311-813F-C2930F4FE48C}" type="datetime1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3225-FE39-4191-9B6E-87EAD1278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885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4217-AE73-4E7F-AD7F-8783558C1FC6}" type="datetime1">
              <a:rPr lang="cs-CZ" smtClean="0"/>
              <a:t>17.02.2023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3225-FE39-4191-9B6E-87EAD1278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785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CD68-B20D-474B-BF7F-06724716BD69}" type="datetime1">
              <a:rPr lang="cs-CZ" smtClean="0"/>
              <a:t>17.02.2023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3225-FE39-4191-9B6E-87EAD1278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92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C729-EE94-4C01-B417-680B51D3AFDA}" type="datetime1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E9B-5918-4DD1-8C89-60641B42E5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015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E1C7-0AB3-4D9B-9425-117BB12ADE15}" type="datetime1">
              <a:rPr lang="cs-CZ" smtClean="0"/>
              <a:t>17.02.2023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3225-FE39-4191-9B6E-87EAD1278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754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4FCE-8B86-4F59-873D-CC5E1C3FBCA6}" type="datetime1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3225-FE39-4191-9B6E-87EAD1278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28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AC92-93AB-4DBC-8FCE-7B923D0BAB81}" type="datetime1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3225-FE39-4191-9B6E-87EAD1278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079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506B-1EF7-4CBC-9668-E55702D17CC7}" type="datetime1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3225-FE39-4191-9B6E-87EAD1278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192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135-83C1-4066-B2FD-E68430057C6D}" type="datetime1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3225-FE39-4191-9B6E-87EAD1278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67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106F-6C8E-4F93-8B43-00026B6E7E8E}" type="datetime1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E9B-5918-4DD1-8C89-60641B42E5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32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33F2-1D63-4CA4-AC64-7BE685FFE592}" type="datetime1">
              <a:rPr lang="cs-CZ" smtClean="0"/>
              <a:t>17.02.2023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E9B-5918-4DD1-8C89-60641B42E5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96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FAC4-3C49-4093-AA8E-DBDE269A89F6}" type="datetime1">
              <a:rPr lang="cs-CZ" smtClean="0"/>
              <a:t>17.02.2023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E9B-5918-4DD1-8C89-60641B42E5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58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8DB7-D111-4E5C-AE24-3928FDB0DFCD}" type="datetime1">
              <a:rPr lang="cs-CZ" smtClean="0"/>
              <a:t>17.02.2023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E9B-5918-4DD1-8C89-60641B42E5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28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B6EE-4C09-4FED-A599-B4A89A6F63FC}" type="datetime1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E9B-5918-4DD1-8C89-60641B42E5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30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747D-0B99-4EF8-B32F-D0A6DFB98F4E}" type="datetime1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E9B-5918-4DD1-8C89-60641B42E5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39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4C559-FD3C-4325-BF9B-4C3EBFF9AEC5}" type="datetime1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5E9B-5918-4DD1-8C89-60641B42E5AD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7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03CC-91E1-4670-9867-B7E7B15653D4}" type="datetime1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3DCB-2F6C-4BDC-8831-9258D7D1A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96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BD2F-6A3A-4658-9FDE-10DC8D65E6B1}" type="datetime1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63225-FE39-4191-9B6E-87EAD1278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50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8054" r="22761" b="23450"/>
          <a:stretch/>
        </p:blipFill>
        <p:spPr>
          <a:xfrm>
            <a:off x="6580695" y="1124744"/>
            <a:ext cx="2237506" cy="443453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8007" y="2492896"/>
            <a:ext cx="6192688" cy="1800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Lázně Evženie a.s.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Zpráva o činnosti 09/2022 – 12/2022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cs-CZ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48DB-94B2-4744-98D6-3DFBDF4E4F14}" type="datetime1">
              <a:rPr lang="cs-CZ" smtClean="0"/>
              <a:t>17.02.2023</a:t>
            </a:fld>
            <a:endParaRPr lang="cs-CZ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>
          <a:xfrm>
            <a:off x="3563888" y="6075784"/>
            <a:ext cx="626242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Vypracoval: Mgr. Vojtěch Marvan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7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4DED69C-FCA6-45E1-9AD8-DE1BC2E4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CF66-85C5-4DBC-A44F-12D97EEDE286}" type="datetime1">
              <a:rPr lang="cs-CZ" smtClean="0"/>
              <a:t>17.02.2023</a:t>
            </a:fld>
            <a:endParaRPr lang="cs-CZ" dirty="0"/>
          </a:p>
        </p:txBody>
      </p:sp>
      <p:sp>
        <p:nvSpPr>
          <p:cNvPr id="4" name="Zástupný symbol pro obsah 5">
            <a:extLst>
              <a:ext uri="{FF2B5EF4-FFF2-40B4-BE49-F238E27FC236}">
                <a16:creationId xmlns:a16="http://schemas.microsoft.com/office/drawing/2014/main" xmlns="" id="{595C1E36-436E-4724-B043-ECAE3F5FEA17}"/>
              </a:ext>
            </a:extLst>
          </p:cNvPr>
          <p:cNvSpPr txBox="1">
            <a:spLocks/>
          </p:cNvSpPr>
          <p:nvPr/>
        </p:nvSpPr>
        <p:spPr>
          <a:xfrm>
            <a:off x="1799692" y="790158"/>
            <a:ext cx="5544616" cy="80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Přehled pohybů II. pololetí 2022</a:t>
            </a:r>
            <a:endParaRPr lang="en-GB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xmlns="" id="{D241F7B6-A763-4FB5-B756-1390B0A7E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349399"/>
              </p:ext>
            </p:extLst>
          </p:nvPr>
        </p:nvGraphicFramePr>
        <p:xfrm>
          <a:off x="1279413" y="1726755"/>
          <a:ext cx="6585173" cy="4341087"/>
        </p:xfrm>
        <a:graphic>
          <a:graphicData uri="http://schemas.openxmlformats.org/drawingml/2006/table">
            <a:tbl>
              <a:tblPr/>
              <a:tblGrid>
                <a:gridCol w="2940487">
                  <a:extLst>
                    <a:ext uri="{9D8B030D-6E8A-4147-A177-3AD203B41FA5}">
                      <a16:colId xmlns:a16="http://schemas.microsoft.com/office/drawing/2014/main" xmlns="" val="944740453"/>
                    </a:ext>
                  </a:extLst>
                </a:gridCol>
                <a:gridCol w="2032396">
                  <a:extLst>
                    <a:ext uri="{9D8B030D-6E8A-4147-A177-3AD203B41FA5}">
                      <a16:colId xmlns:a16="http://schemas.microsoft.com/office/drawing/2014/main" xmlns="" val="3714711138"/>
                    </a:ext>
                  </a:extLst>
                </a:gridCol>
                <a:gridCol w="1612290">
                  <a:extLst>
                    <a:ext uri="{9D8B030D-6E8A-4147-A177-3AD203B41FA5}">
                      <a16:colId xmlns:a16="http://schemas.microsoft.com/office/drawing/2014/main" xmlns="" val="2368936157"/>
                    </a:ext>
                  </a:extLst>
                </a:gridCol>
              </a:tblGrid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Vystavené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faktury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8139480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Odběratel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tržba bez DPH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8824794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ARC - MED s r.o.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nájemné III.Q.2022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198 374,00 Kč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0929822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nájemné IV.Q.2022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198 374,00 Kč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6423840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Klášterec, ARC-MED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vodné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stočné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2-12/2022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455 945,80 Kč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0824163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tržba za II.pololetí 2022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852 693,80 Kč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24889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6418989"/>
                  </a:ext>
                </a:extLst>
              </a:tr>
              <a:tr h="1552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Poměrná část výnosů ze směnek a term.vkladů za rok 2022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1 170 657,54 Kč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8659555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9082724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4300245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Nakupované služby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861223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Dodavatel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náklad bez DPH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717718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Intermont, Opatrný, s r.o.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vým.ohřívače vody v kotelně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175 996,00 Kč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8692119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Zpracování studií  "Nové láz.budovy"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zpracování studií třemi dodav.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241 500,00 Kč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2058575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Severočeské vodovody a kanalizace a.s.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vodné, stočné 2-12/2022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455 945,80 Kč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0289738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Centrální depozitář cenných papírů, a.s.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poplatky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9 992,00 Kč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958200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Klášterecká kyselka s r.o.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údržba pozemků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206 941,72 Kč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3123851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Priessnitzovy léčebné lázně a.s.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příkazní smlouva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211 050,00 Kč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4428764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 služby, poplatky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4 802,41 Kč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5816199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nakupované služby II.pololetí 2022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1 306 227,93 Kč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9283062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4110061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7835949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 údaje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3692179"/>
                  </a:ext>
                </a:extLst>
              </a:tr>
              <a:tr h="1552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Zůstatek půjčky společnosti Klášterecká kyselka, s r.o. k 31.12.2022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52 000,00 Kč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2646605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Směnky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J&amp;T Banka, a.s.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 31.12.2022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66 000 000,00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3712415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Termínovaný vklad J&amp;T Banka, a.s.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 31.12.2022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1 000 000,00 Kč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8365925"/>
                  </a:ext>
                </a:extLst>
              </a:tr>
              <a:tr h="155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 bankovního účtu KB k 31.12.2022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373 886,03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4038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51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4F79E11-6BBC-4525-AEC0-6E858783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CF66-85C5-4DBC-A44F-12D97EEDE286}" type="datetime1">
              <a:rPr lang="cs-CZ" smtClean="0"/>
              <a:t>17.02.2023</a:t>
            </a:fld>
            <a:endParaRPr lang="cs-CZ" dirty="0"/>
          </a:p>
        </p:txBody>
      </p:sp>
      <p:sp>
        <p:nvSpPr>
          <p:cNvPr id="4" name="Zástupný symbol pro obsah 5">
            <a:extLst>
              <a:ext uri="{FF2B5EF4-FFF2-40B4-BE49-F238E27FC236}">
                <a16:creationId xmlns:a16="http://schemas.microsoft.com/office/drawing/2014/main" xmlns="" id="{A3CF2A99-2FC0-44A5-A4FC-515353E4C96F}"/>
              </a:ext>
            </a:extLst>
          </p:cNvPr>
          <p:cNvSpPr txBox="1">
            <a:spLocks/>
          </p:cNvSpPr>
          <p:nvPr/>
        </p:nvSpPr>
        <p:spPr>
          <a:xfrm>
            <a:off x="1799692" y="790158"/>
            <a:ext cx="5544616" cy="80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Splněné milníky</a:t>
            </a:r>
            <a:endParaRPr lang="en-GB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8DE69B5E-F24A-443F-A347-D8A219F20E7B}"/>
              </a:ext>
            </a:extLst>
          </p:cNvPr>
          <p:cNvSpPr txBox="1"/>
          <p:nvPr/>
        </p:nvSpPr>
        <p:spPr>
          <a:xfrm>
            <a:off x="2123728" y="2276872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Splnění závazků vyplývajících z akcionářské dohody</a:t>
            </a:r>
            <a:endParaRPr lang="en-GB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40C018F9-D2EB-4A7C-A604-24677A7BF874}"/>
              </a:ext>
            </a:extLst>
          </p:cNvPr>
          <p:cNvSpPr txBox="1"/>
          <p:nvPr/>
        </p:nvSpPr>
        <p:spPr>
          <a:xfrm>
            <a:off x="2086803" y="3985582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Výběr architektonického směru nového lázeňského domu</a:t>
            </a:r>
            <a:endParaRPr lang="en-GB" dirty="0"/>
          </a:p>
        </p:txBody>
      </p:sp>
      <p:pic>
        <p:nvPicPr>
          <p:cNvPr id="22" name="Grafický objekt 21" descr="Zaškrtnutí">
            <a:extLst>
              <a:ext uri="{FF2B5EF4-FFF2-40B4-BE49-F238E27FC236}">
                <a16:creationId xmlns:a16="http://schemas.microsoft.com/office/drawing/2014/main" xmlns="" id="{831A1EA1-030B-4B07-AC56-9C7D0ECFE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39238" y="2575530"/>
            <a:ext cx="513242" cy="513242"/>
          </a:xfrm>
          <a:prstGeom prst="rect">
            <a:avLst/>
          </a:prstGeom>
        </p:spPr>
      </p:pic>
      <p:pic>
        <p:nvPicPr>
          <p:cNvPr id="23" name="Grafický objekt 22" descr="Zaškrtnutí">
            <a:extLst>
              <a:ext uri="{FF2B5EF4-FFF2-40B4-BE49-F238E27FC236}">
                <a16:creationId xmlns:a16="http://schemas.microsoft.com/office/drawing/2014/main" xmlns="" id="{375A4EBB-9C5F-42B8-AA1E-2992CC57F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38494" y="4197746"/>
            <a:ext cx="513242" cy="513242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xmlns="" id="{74EB27D5-48CB-4C31-8D37-304A2ADF1BFF}"/>
              </a:ext>
            </a:extLst>
          </p:cNvPr>
          <p:cNvSpPr txBox="1"/>
          <p:nvPr/>
        </p:nvSpPr>
        <p:spPr>
          <a:xfrm>
            <a:off x="2114269" y="2732857"/>
            <a:ext cx="487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Oba akcionáři doplatili ZK ve lhůtě dle zákona a stali se skutečnými majiteli</a:t>
            </a:r>
            <a:endParaRPr lang="en-GB" sz="14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xmlns="" id="{B5C7D3C9-4D5B-4333-BD46-20D4E8C42F4F}"/>
              </a:ext>
            </a:extLst>
          </p:cNvPr>
          <p:cNvSpPr txBox="1"/>
          <p:nvPr/>
        </p:nvSpPr>
        <p:spPr>
          <a:xfrm>
            <a:off x="2096758" y="4374696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 setkání s odborníky, zástupci MÚ Klášterec nad Ohří, diskuzi veřejnosti byl vybrán architektonický směr a uspořádána veřejná prezentace a diskuze s Ing. arch. Ševčíkem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5125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4F79E11-6BBC-4525-AEC0-6E858783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CF66-85C5-4DBC-A44F-12D97EEDE286}" type="datetime1">
              <a:rPr lang="cs-CZ" smtClean="0"/>
              <a:t>17.02.2023</a:t>
            </a:fld>
            <a:endParaRPr lang="cs-CZ" dirty="0"/>
          </a:p>
        </p:txBody>
      </p:sp>
      <p:sp>
        <p:nvSpPr>
          <p:cNvPr id="4" name="Zástupný symbol pro obsah 5">
            <a:extLst>
              <a:ext uri="{FF2B5EF4-FFF2-40B4-BE49-F238E27FC236}">
                <a16:creationId xmlns:a16="http://schemas.microsoft.com/office/drawing/2014/main" xmlns="" id="{A3CF2A99-2FC0-44A5-A4FC-515353E4C96F}"/>
              </a:ext>
            </a:extLst>
          </p:cNvPr>
          <p:cNvSpPr txBox="1">
            <a:spLocks/>
          </p:cNvSpPr>
          <p:nvPr/>
        </p:nvSpPr>
        <p:spPr>
          <a:xfrm>
            <a:off x="1799692" y="790158"/>
            <a:ext cx="5544616" cy="80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Splněné milníky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85D7F2D-7AFA-486E-B8FD-6390D2A1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62" t="12201" r="24013" b="8000"/>
          <a:stretch/>
        </p:blipFill>
        <p:spPr>
          <a:xfrm>
            <a:off x="872952" y="2123735"/>
            <a:ext cx="3312368" cy="4104456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xmlns="" id="{CECD418F-2C90-4433-9039-35D08CFECA5E}"/>
              </a:ext>
            </a:extLst>
          </p:cNvPr>
          <p:cNvSpPr/>
          <p:nvPr/>
        </p:nvSpPr>
        <p:spPr>
          <a:xfrm>
            <a:off x="971600" y="3909612"/>
            <a:ext cx="1080120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118AC565-5843-4C69-9D6F-1A682B923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05" y="2046338"/>
            <a:ext cx="4148997" cy="27653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7E10D380-C3F8-48F1-B666-5D6FCE3E1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996" y="4866653"/>
            <a:ext cx="2042806" cy="136153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4D0F2984-F2D2-409E-9D1B-87CCBAE27A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05" y="4866653"/>
            <a:ext cx="2042806" cy="136153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D0BFAA27-632A-47AF-9E38-C9FE80BA9781}"/>
              </a:ext>
            </a:extLst>
          </p:cNvPr>
          <p:cNvSpPr txBox="1"/>
          <p:nvPr/>
        </p:nvSpPr>
        <p:spPr>
          <a:xfrm>
            <a:off x="1377008" y="147298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Splnění závazků</a:t>
            </a:r>
            <a:endParaRPr lang="en-GB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xmlns="" id="{D98CAC5E-3561-4B5C-989F-E3C5D559F848}"/>
              </a:ext>
            </a:extLst>
          </p:cNvPr>
          <p:cNvSpPr txBox="1"/>
          <p:nvPr/>
        </p:nvSpPr>
        <p:spPr>
          <a:xfrm>
            <a:off x="5019343" y="1472985"/>
            <a:ext cx="337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Představení architektonické studie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41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4F79E11-6BBC-4525-AEC0-6E858783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CF66-85C5-4DBC-A44F-12D97EEDE286}" type="datetime1">
              <a:rPr lang="cs-CZ" smtClean="0"/>
              <a:t>17.02.2023</a:t>
            </a:fld>
            <a:endParaRPr lang="cs-CZ" dirty="0"/>
          </a:p>
        </p:txBody>
      </p:sp>
      <p:sp>
        <p:nvSpPr>
          <p:cNvPr id="4" name="Zástupný symbol pro obsah 5">
            <a:extLst>
              <a:ext uri="{FF2B5EF4-FFF2-40B4-BE49-F238E27FC236}">
                <a16:creationId xmlns:a16="http://schemas.microsoft.com/office/drawing/2014/main" xmlns="" id="{A3CF2A99-2FC0-44A5-A4FC-515353E4C96F}"/>
              </a:ext>
            </a:extLst>
          </p:cNvPr>
          <p:cNvSpPr txBox="1">
            <a:spLocks/>
          </p:cNvSpPr>
          <p:nvPr/>
        </p:nvSpPr>
        <p:spPr>
          <a:xfrm>
            <a:off x="1799692" y="790158"/>
            <a:ext cx="5544616" cy="80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Představenstvo a dozorčí rada</a:t>
            </a:r>
            <a:endParaRPr lang="en-GB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5556F652-5389-41B0-BABC-D4426F215FF7}"/>
              </a:ext>
            </a:extLst>
          </p:cNvPr>
          <p:cNvSpPr txBox="1"/>
          <p:nvPr/>
        </p:nvSpPr>
        <p:spPr>
          <a:xfrm>
            <a:off x="755576" y="2636912"/>
            <a:ext cx="76328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/>
              <a:t>Projednání a rozhodnutí představenstva ve věci výběru architektonického směru nového lázeňského domu  (na základě názorů odborníků i veřejnosti)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sz="1600" dirty="0"/>
              <a:t>Projednání a rozhodnutí představenstva ve věci uložení finančních prostředků do J&amp;T BANKA a pověření předsedy představenstva k podpisu související dokumentace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sz="1600" dirty="0"/>
              <a:t>Převzetí správy minerálních pramenů v areálu Lázní Evženie.</a:t>
            </a:r>
            <a:endParaRPr lang="en-GB" sz="1600" dirty="0"/>
          </a:p>
          <a:p>
            <a:endParaRPr lang="en-GB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1FE74D74-0E9D-4FC7-AAF0-FE7A6C7DBDA4}"/>
              </a:ext>
            </a:extLst>
          </p:cNvPr>
          <p:cNvSpPr txBox="1"/>
          <p:nvPr/>
        </p:nvSpPr>
        <p:spPr>
          <a:xfrm>
            <a:off x="3851920" y="20067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8/11/2022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73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4F79E11-6BBC-4525-AEC0-6E858783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CF66-85C5-4DBC-A44F-12D97EEDE286}" type="datetime1">
              <a:rPr lang="cs-CZ" smtClean="0"/>
              <a:t>17.02.2023</a:t>
            </a:fld>
            <a:endParaRPr lang="cs-CZ" dirty="0"/>
          </a:p>
        </p:txBody>
      </p:sp>
      <p:sp>
        <p:nvSpPr>
          <p:cNvPr id="4" name="Zástupný symbol pro obsah 5">
            <a:extLst>
              <a:ext uri="{FF2B5EF4-FFF2-40B4-BE49-F238E27FC236}">
                <a16:creationId xmlns:a16="http://schemas.microsoft.com/office/drawing/2014/main" xmlns="" id="{A3CF2A99-2FC0-44A5-A4FC-515353E4C96F}"/>
              </a:ext>
            </a:extLst>
          </p:cNvPr>
          <p:cNvSpPr txBox="1">
            <a:spLocks/>
          </p:cNvSpPr>
          <p:nvPr/>
        </p:nvSpPr>
        <p:spPr>
          <a:xfrm>
            <a:off x="1799692" y="790158"/>
            <a:ext cx="5544616" cy="80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Představenstvo a dozorčí rada</a:t>
            </a:r>
            <a:endParaRPr lang="en-GB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5556F652-5389-41B0-BABC-D4426F215FF7}"/>
              </a:ext>
            </a:extLst>
          </p:cNvPr>
          <p:cNvSpPr txBox="1"/>
          <p:nvPr/>
        </p:nvSpPr>
        <p:spPr>
          <a:xfrm>
            <a:off x="755576" y="2636912"/>
            <a:ext cx="76328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sz="1600" dirty="0"/>
              <a:t>Projednání a rozhodnutí představenstva ve věci </a:t>
            </a:r>
            <a:r>
              <a:rPr lang="cs-CZ" sz="1600" dirty="0" smtClean="0"/>
              <a:t>Povolení </a:t>
            </a:r>
            <a:r>
              <a:rPr lang="cs-CZ" sz="1600" dirty="0"/>
              <a:t>užívání a správě pramenů v areálu Lázní Evženie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sz="1600" dirty="0"/>
              <a:t>Projednání možnosti získání dotace na údržbu a správu pramenů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sz="1600" dirty="0"/>
              <a:t>Zpráva o současném stavu čerpadel a technologie potřebné pro využívání pramenů</a:t>
            </a:r>
            <a:endParaRPr lang="en-GB" sz="1600" dirty="0"/>
          </a:p>
          <a:p>
            <a:endParaRPr lang="en-GB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1FE74D74-0E9D-4FC7-AAF0-FE7A6C7DBDA4}"/>
              </a:ext>
            </a:extLst>
          </p:cNvPr>
          <p:cNvSpPr txBox="1"/>
          <p:nvPr/>
        </p:nvSpPr>
        <p:spPr>
          <a:xfrm>
            <a:off x="3851920" y="20067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17/1/2023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99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4F79E11-6BBC-4525-AEC0-6E858783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CF66-85C5-4DBC-A44F-12D97EEDE286}" type="datetime1">
              <a:rPr lang="cs-CZ" smtClean="0"/>
              <a:t>17.02.2023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5556F652-5389-41B0-BABC-D4426F215FF7}"/>
              </a:ext>
            </a:extLst>
          </p:cNvPr>
          <p:cNvSpPr txBox="1"/>
          <p:nvPr/>
        </p:nvSpPr>
        <p:spPr>
          <a:xfrm>
            <a:off x="755576" y="90872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Povolení k užívání a správě pramenů</a:t>
            </a:r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48A19421-BFCB-439A-A37E-F38BBF830032}"/>
              </a:ext>
            </a:extLst>
          </p:cNvPr>
          <p:cNvSpPr txBox="1"/>
          <p:nvPr/>
        </p:nvSpPr>
        <p:spPr>
          <a:xfrm>
            <a:off x="522359" y="1705744"/>
            <a:ext cx="514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Povolení drží společnost ARC-MED s.r.o.</a:t>
            </a:r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4EA06245-F534-4D18-BF44-62C0890CE227}"/>
              </a:ext>
            </a:extLst>
          </p:cNvPr>
          <p:cNvSpPr txBox="1"/>
          <p:nvPr/>
        </p:nvSpPr>
        <p:spPr>
          <a:xfrm>
            <a:off x="522359" y="2557781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Město Klášterec nad Ohří tuto činnost dotovalo každý rok </a:t>
            </a:r>
            <a:r>
              <a:rPr lang="cs-CZ" sz="1600" dirty="0" smtClean="0"/>
              <a:t>cca </a:t>
            </a:r>
            <a:r>
              <a:rPr lang="cs-CZ" sz="1600" dirty="0"/>
              <a:t>400.000,-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Zastupitelstvo 9/2022 rozhodlo o odložení rozhodnutí o poskytnutí dotace pro rok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ARC-MED s.r.o. ke konci roku 2022 oznámila, že tuto činnost již nebude vykonávat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MZ zahájilo správní řízení s ARC-MED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LE a.s. téměř okamžitě přijala rozhodnutí k údržbě a o povolení se přihlásila na MZ ČIL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90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4F79E11-6BBC-4525-AEC0-6E858783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CF66-85C5-4DBC-A44F-12D97EEDE286}" type="datetime1">
              <a:rPr lang="cs-CZ" smtClean="0"/>
              <a:t>17.02.2023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5556F652-5389-41B0-BABC-D4426F215FF7}"/>
              </a:ext>
            </a:extLst>
          </p:cNvPr>
          <p:cNvSpPr txBox="1"/>
          <p:nvPr/>
        </p:nvSpPr>
        <p:spPr>
          <a:xfrm>
            <a:off x="755576" y="263691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Děkuji Vám za pozornost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204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434</Words>
  <Application>Microsoft Office PowerPoint</Application>
  <PresentationFormat>Předvádění na obrazovce (4:3)</PresentationFormat>
  <Paragraphs>106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Motiv systému Office</vt:lpstr>
      <vt:lpstr>1_Vlastní návrh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Zásady pro poskytování dotací  z rozpočtu města Klášterce nad Ohří</dc:title>
  <dc:creator>Dlouhá Veronika, Ing.</dc:creator>
  <cp:lastModifiedBy>Hodicová Radka, Dr. Ing.</cp:lastModifiedBy>
  <cp:revision>242</cp:revision>
  <cp:lastPrinted>2019-04-25T05:45:57Z</cp:lastPrinted>
  <dcterms:created xsi:type="dcterms:W3CDTF">2016-08-10T07:20:46Z</dcterms:created>
  <dcterms:modified xsi:type="dcterms:W3CDTF">2023-02-17T07:33:36Z</dcterms:modified>
</cp:coreProperties>
</file>