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0" r:id="rId3"/>
  </p:sldMasterIdLst>
  <p:notesMasterIdLst>
    <p:notesMasterId r:id="rId59"/>
  </p:notesMasterIdLst>
  <p:handoutMasterIdLst>
    <p:handoutMasterId r:id="rId60"/>
  </p:handoutMasterIdLst>
  <p:sldIdLst>
    <p:sldId id="256" r:id="rId4"/>
    <p:sldId id="721" r:id="rId5"/>
    <p:sldId id="722" r:id="rId6"/>
    <p:sldId id="723" r:id="rId7"/>
    <p:sldId id="724" r:id="rId8"/>
    <p:sldId id="725" r:id="rId9"/>
    <p:sldId id="726" r:id="rId10"/>
    <p:sldId id="727" r:id="rId11"/>
    <p:sldId id="728" r:id="rId12"/>
    <p:sldId id="732" r:id="rId13"/>
    <p:sldId id="729" r:id="rId14"/>
    <p:sldId id="730" r:id="rId15"/>
    <p:sldId id="731" r:id="rId16"/>
    <p:sldId id="276" r:id="rId17"/>
    <p:sldId id="678" r:id="rId18"/>
    <p:sldId id="679" r:id="rId19"/>
    <p:sldId id="680" r:id="rId20"/>
    <p:sldId id="681" r:id="rId21"/>
    <p:sldId id="682" r:id="rId22"/>
    <p:sldId id="683" r:id="rId23"/>
    <p:sldId id="642" r:id="rId24"/>
    <p:sldId id="694" r:id="rId25"/>
    <p:sldId id="695" r:id="rId26"/>
    <p:sldId id="704" r:id="rId27"/>
    <p:sldId id="706" r:id="rId28"/>
    <p:sldId id="257" r:id="rId29"/>
    <p:sldId id="711" r:id="rId30"/>
    <p:sldId id="712" r:id="rId31"/>
    <p:sldId id="713" r:id="rId32"/>
    <p:sldId id="715" r:id="rId33"/>
    <p:sldId id="719" r:id="rId34"/>
    <p:sldId id="716" r:id="rId35"/>
    <p:sldId id="718" r:id="rId36"/>
    <p:sldId id="714" r:id="rId37"/>
    <p:sldId id="720" r:id="rId38"/>
    <p:sldId id="717" r:id="rId39"/>
    <p:sldId id="262" r:id="rId40"/>
    <p:sldId id="696" r:id="rId41"/>
    <p:sldId id="697" r:id="rId42"/>
    <p:sldId id="701" r:id="rId43"/>
    <p:sldId id="702" r:id="rId44"/>
    <p:sldId id="707" r:id="rId45"/>
    <p:sldId id="709" r:id="rId46"/>
    <p:sldId id="710" r:id="rId47"/>
    <p:sldId id="708" r:id="rId48"/>
    <p:sldId id="698" r:id="rId49"/>
    <p:sldId id="699" r:id="rId50"/>
    <p:sldId id="700" r:id="rId51"/>
    <p:sldId id="603" r:id="rId52"/>
    <p:sldId id="684" r:id="rId53"/>
    <p:sldId id="685" r:id="rId54"/>
    <p:sldId id="686" r:id="rId55"/>
    <p:sldId id="687" r:id="rId56"/>
    <p:sldId id="688" r:id="rId57"/>
    <p:sldId id="703" r:id="rId58"/>
  </p:sldIdLst>
  <p:sldSz cx="9144000" cy="6858000" type="screen4x3"/>
  <p:notesSz cx="10234613" cy="7099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9771" autoAdjust="0"/>
  </p:normalViewPr>
  <p:slideViewPr>
    <p:cSldViewPr>
      <p:cViewPr>
        <p:scale>
          <a:sx n="100" d="100"/>
          <a:sy n="100" d="100"/>
        </p:scale>
        <p:origin x="-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85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po&#269;et\rozpo&#269;et_graf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po&#269;et\rozpo&#269;et_graf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90062917959433"/>
          <c:y val="0.23789607285004868"/>
          <c:w val="0.48238503154138701"/>
          <c:h val="0.72131282885413972"/>
        </c:manualLayout>
      </c:layout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1937215475184246"/>
                  <c:y val="-0.11078185298096645"/>
                </c:manualLayout>
              </c:layout>
              <c:tx>
                <c:rich>
                  <a:bodyPr/>
                  <a:lstStyle/>
                  <a:p>
                    <a:r>
                      <a: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Daňové příjmy </a:t>
                    </a:r>
                  </a:p>
                  <a:p>
                    <a:r>
                      <a: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222.460 tis. Kč</a:t>
                    </a:r>
                  </a:p>
                  <a:p>
                    <a:r>
                      <a: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80 %</a:t>
                    </a:r>
                    <a:endParaRPr lang="cs-CZ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0.10155626733099041"/>
                  <c:y val="0.33486948335733568"/>
                </c:manualLayout>
              </c:layout>
              <c:tx>
                <c:rich>
                  <a:bodyPr/>
                  <a:lstStyle/>
                  <a:p>
                    <a:r>
                      <a: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Nedaňové příjmy </a:t>
                    </a:r>
                  </a:p>
                  <a:p>
                    <a:r>
                      <a: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5.325 tis. Kč</a:t>
                    </a:r>
                  </a:p>
                  <a:p>
                    <a:r>
                      <a: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2 %</a:t>
                    </a:r>
                    <a:endParaRPr lang="cs-CZ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2261058469386242"/>
                  <c:y val="0.18880730170011409"/>
                </c:manualLayout>
              </c:layout>
              <c:tx>
                <c:rich>
                  <a:bodyPr/>
                  <a:lstStyle/>
                  <a:p>
                    <a:r>
                      <a: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Kapitálové příjmy </a:t>
                    </a:r>
                  </a:p>
                  <a:p>
                    <a:r>
                      <a: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24.000 tis. Kč</a:t>
                    </a:r>
                  </a:p>
                  <a:p>
                    <a:r>
                      <a: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8 %</a:t>
                    </a:r>
                    <a:endParaRPr lang="cs-CZ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7124204813381377"/>
                  <c:y val="6.5431761647371273E-2"/>
                </c:manualLayout>
              </c:layout>
              <c:tx>
                <c:rich>
                  <a:bodyPr/>
                  <a:lstStyle/>
                  <a:p>
                    <a:r>
                      <a: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Přijaté transfery </a:t>
                    </a:r>
                  </a:p>
                  <a:p>
                    <a:r>
                      <a: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27.551 tis. Kč </a:t>
                    </a:r>
                  </a:p>
                  <a:p>
                    <a:r>
                      <a: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10 %</a:t>
                    </a:r>
                    <a:endParaRPr lang="cs-CZ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'graf struktura příjmů'!$A$3:$A$6</c:f>
              <c:strCache>
                <c:ptCount val="4"/>
                <c:pt idx="0">
                  <c:v>I. Daňové příjmy</c:v>
                </c:pt>
                <c:pt idx="1">
                  <c:v>II. Nedaňové příjmy</c:v>
                </c:pt>
                <c:pt idx="2">
                  <c:v>III. Kapitálové příjmy</c:v>
                </c:pt>
                <c:pt idx="3">
                  <c:v>IV. Přijaté transfery</c:v>
                </c:pt>
              </c:strCache>
            </c:strRef>
          </c:cat>
          <c:val>
            <c:numRef>
              <c:f>'graf struktura příjmů'!$C$3:$C$6</c:f>
              <c:numCache>
                <c:formatCode>General</c:formatCode>
                <c:ptCount val="4"/>
                <c:pt idx="0">
                  <c:v>222460</c:v>
                </c:pt>
                <c:pt idx="1">
                  <c:v>5325</c:v>
                </c:pt>
                <c:pt idx="2">
                  <c:v>24000</c:v>
                </c:pt>
                <c:pt idx="3">
                  <c:v>27550.6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bubble3D val="0"/>
            <c:spPr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c:spPr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dLbl>
              <c:idx val="0"/>
              <c:layout>
                <c:manualLayout>
                  <c:x val="3.6062848701289389E-2"/>
                  <c:y val="3.098928258967629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2.3675831504668475E-2"/>
                  <c:y val="-9.1253280839895014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-4.1941683519068317E-3"/>
                  <c:y val="2.4859361329833771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-1.3552199417695738E-2"/>
                  <c:y val="2.5741469816272966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-3.6216743398878419E-2"/>
                  <c:y val="5.1458661417322832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0.22157365575204738"/>
                  <c:y val="-4.3765966754155727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6"/>
              <c:layout>
                <c:manualLayout>
                  <c:x val="-0.21418269437631771"/>
                  <c:y val="2.643744531933508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7"/>
              <c:layout>
                <c:manualLayout>
                  <c:x val="-0.21768024898527027"/>
                  <c:y val="-2.377055993000874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8"/>
              <c:layout>
                <c:manualLayout>
                  <c:x val="-0.18772385009250889"/>
                  <c:y val="3.371872265966754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9"/>
              <c:layout>
                <c:manualLayout>
                  <c:x val="-0.16603115184372444"/>
                  <c:y val="-1.981977252843394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10"/>
              <c:layout>
                <c:manualLayout>
                  <c:x val="-0.13584756823429858"/>
                  <c:y val="3.575853018372703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11"/>
              <c:layout>
                <c:manualLayout>
                  <c:x val="-0.10353800037290421"/>
                  <c:y val="-1.936439195100612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12"/>
              <c:layout>
                <c:manualLayout>
                  <c:x val="-5.0679833053655178E-2"/>
                  <c:y val="-1.846741032370953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13"/>
              <c:layout>
                <c:manualLayout>
                  <c:x val="1.0185878404543694E-2"/>
                  <c:y val="-1.662489063867016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Arial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0"/>
          </c:dLbls>
          <c:cat>
            <c:strRef>
              <c:f>'graf struktura příjmů'!$A$14:$A$27</c:f>
              <c:strCache>
                <c:ptCount val="14"/>
                <c:pt idx="0">
                  <c:v>OVR</c:v>
                </c:pt>
                <c:pt idx="1">
                  <c:v>OFI</c:v>
                </c:pt>
                <c:pt idx="2">
                  <c:v>Rezervy</c:v>
                </c:pt>
                <c:pt idx="3">
                  <c:v>OMH</c:v>
                </c:pt>
                <c:pt idx="4">
                  <c:v>OSV</c:v>
                </c:pt>
                <c:pt idx="5">
                  <c:v>START</c:v>
                </c:pt>
                <c:pt idx="6">
                  <c:v>OVS</c:v>
                </c:pt>
                <c:pt idx="7">
                  <c:v>OSM</c:v>
                </c:pt>
                <c:pt idx="8">
                  <c:v>OKO</c:v>
                </c:pt>
                <c:pt idx="9">
                  <c:v>Fondy</c:v>
                </c:pt>
                <c:pt idx="10">
                  <c:v>ORG</c:v>
                </c:pt>
                <c:pt idx="11">
                  <c:v>CPO</c:v>
                </c:pt>
                <c:pt idx="12">
                  <c:v>MP</c:v>
                </c:pt>
                <c:pt idx="13">
                  <c:v>OSU</c:v>
                </c:pt>
              </c:strCache>
            </c:strRef>
          </c:cat>
          <c:val>
            <c:numRef>
              <c:f>'graf struktura příjmů'!$D$14:$D$27</c:f>
              <c:numCache>
                <c:formatCode>General</c:formatCode>
                <c:ptCount val="14"/>
                <c:pt idx="0">
                  <c:v>91160.1</c:v>
                </c:pt>
                <c:pt idx="1">
                  <c:v>68792</c:v>
                </c:pt>
                <c:pt idx="2">
                  <c:v>63581.1</c:v>
                </c:pt>
                <c:pt idx="3">
                  <c:v>46296</c:v>
                </c:pt>
                <c:pt idx="4">
                  <c:v>40864</c:v>
                </c:pt>
                <c:pt idx="5">
                  <c:v>8800</c:v>
                </c:pt>
                <c:pt idx="6">
                  <c:v>7687.7</c:v>
                </c:pt>
                <c:pt idx="7">
                  <c:v>2954.6</c:v>
                </c:pt>
                <c:pt idx="8">
                  <c:v>2228.5</c:v>
                </c:pt>
                <c:pt idx="9">
                  <c:v>1420</c:v>
                </c:pt>
                <c:pt idx="10">
                  <c:v>1375</c:v>
                </c:pt>
                <c:pt idx="11">
                  <c:v>1196.5</c:v>
                </c:pt>
                <c:pt idx="12">
                  <c:v>1110</c:v>
                </c:pt>
                <c:pt idx="13">
                  <c:v>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797250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r">
              <a:defRPr sz="1200"/>
            </a:lvl1pPr>
          </a:lstStyle>
          <a:p>
            <a:fld id="{8DED767E-4D51-4FA6-AA5B-E29C80B45813}" type="datetimeFigureOut">
              <a:rPr lang="cs-CZ" smtClean="0"/>
              <a:t>12.12.2018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5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797250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r">
              <a:defRPr sz="1200"/>
            </a:lvl1pPr>
          </a:lstStyle>
          <a:p>
            <a:fld id="{72BDD809-E348-40B4-A5B5-F546B59B3B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17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797250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r">
              <a:defRPr sz="1200"/>
            </a:lvl1pPr>
          </a:lstStyle>
          <a:p>
            <a:fld id="{9F285381-AEEB-45AF-BC12-73AA73DE5F23}" type="datetimeFigureOut">
              <a:rPr lang="cs-CZ" smtClean="0"/>
              <a:t>12.12.2018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2" tIns="47376" rIns="94752" bIns="4737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52" tIns="47376" rIns="94752" bIns="47376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5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797250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r">
              <a:defRPr sz="1200"/>
            </a:lvl1pPr>
          </a:lstStyle>
          <a:p>
            <a:fld id="{77280773-25C4-4524-AB51-7F7B335FF2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029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43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E0F8-2B5D-4E88-AF2C-D84D849FE3CC}" type="datetime1">
              <a:rPr lang="cs-CZ" smtClean="0"/>
              <a:t>12.12.2018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1E974-4B77-44BC-B0B8-5243E6E39164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5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63DC-D246-4E7C-ADAC-E89B3A4573E0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62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6453336"/>
            <a:ext cx="3464024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34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0AB7-ACB3-4601-A18D-485227D6C6EE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0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8109F-1987-4F75-ADAA-FDF32AFB16E8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005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A59C-CDB5-4063-8888-FDFDBCD7EE75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4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8AB-7D9C-4DAF-AD05-06830EF84318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038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40BF-951D-4F22-84F3-F0ADCC90071E}" type="datetime1">
              <a:rPr lang="cs-CZ" smtClean="0"/>
              <a:t>12.12.2018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465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B83F-466E-41F3-9DA4-98C3207891B5}" type="datetime1">
              <a:rPr lang="cs-CZ" smtClean="0"/>
              <a:t>12.12.2018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131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E659-617D-4279-B3E5-8C78C7BD0C12}" type="datetime1">
              <a:rPr lang="cs-CZ" smtClean="0"/>
              <a:t>12.12.2018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1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95536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pic>
        <p:nvPicPr>
          <p:cNvPr id="9" name="Picture 2" descr="C:\Users\0814\Desktop\logo_zakladni_variant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7224"/>
            <a:ext cx="2376264" cy="31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97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B2E88-4CD0-4C45-84A4-B2099BD336F1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115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9030-7353-4CCC-8831-1E3302016919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087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0782-AD66-4BFA-9C56-3E376B5A9E12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16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C7EC-99F4-4F1E-8056-4F52942E30DF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506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7E7F-9057-4681-984D-0F9B161B5E1C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232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D1F26-D2E9-4569-A255-D668009F2FE7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488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183D9-2C25-4832-A928-F2C84E3CE1A3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757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D487-EE26-4311-813F-C2930F4FE48C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885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4217-AE73-4E7F-AD7F-8783558C1FC6}" type="datetime1">
              <a:rPr lang="cs-CZ" smtClean="0"/>
              <a:t>12.12.2018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7857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DCD68-B20D-474B-BF7F-06724716BD69}" type="datetime1">
              <a:rPr lang="cs-CZ" smtClean="0"/>
              <a:t>12.12.2018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92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8C729-EE94-4C01-B417-680B51D3AFDA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0159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1C7-0AB3-4D9B-9425-117BB12ADE15}" type="datetime1">
              <a:rPr lang="cs-CZ" smtClean="0"/>
              <a:t>12.12.2018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754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84FCE-8B86-4F59-873D-CC5E1C3FBCA6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28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AC92-93AB-4DBC-8FCE-7B923D0BAB81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079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506B-1EF7-4CBC-9668-E55702D17CC7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192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BD135-83C1-4066-B2FD-E68430057C6D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67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106F-6C8E-4F93-8B43-00026B6E7E8E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32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633F2-1D63-4CA4-AC64-7BE685FFE592}" type="datetime1">
              <a:rPr lang="cs-CZ" smtClean="0"/>
              <a:t>12.12.2018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96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12.12.2018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58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DB7-D111-4E5C-AE24-3928FDB0DFCD}" type="datetime1">
              <a:rPr lang="cs-CZ" smtClean="0"/>
              <a:t>12.12.2018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28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B6EE-4C09-4FED-A599-B4A89A6F63FC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30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D747D-0B99-4EF8-B32F-D0A6DFB98F4E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39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4C559-FD3C-4325-BF9B-4C3EBFF9AEC5}" type="datetime1">
              <a:rPr lang="cs-CZ" smtClean="0"/>
              <a:t>12.12.2018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7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903CC-91E1-4670-9867-B7E7B15653D4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9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BD2F-6A3A-4658-9FDE-10DC8D65E6B1}" type="datetime1">
              <a:rPr lang="cs-CZ" smtClean="0"/>
              <a:t>12.12.2018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50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microsoft.com/office/2007/relationships/hdphoto" Target="../media/hdphoto6.wdp"/><Relationship Id="rId4" Type="http://schemas.openxmlformats.org/officeDocument/2006/relationships/image" Target="../media/image6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5121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výstavby a rozvoje města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Petr Hybner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investice 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48DB-94B2-4744-98D6-3DFBDF4E4F14}" type="datetime1">
              <a:rPr lang="cs-CZ" smtClean="0"/>
              <a:t>12.12.2018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67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cs-CZ" sz="25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5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Rozpracované zakázky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4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Cyklopark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Královéhradecká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"/>
          <a:stretch/>
        </p:blipFill>
        <p:spPr>
          <a:xfrm>
            <a:off x="457200" y="1484784"/>
            <a:ext cx="4762846" cy="378946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085" y="1484784"/>
            <a:ext cx="3212901" cy="24096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085" y="3967521"/>
            <a:ext cx="3181896" cy="23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atletického stadionu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1573560"/>
            <a:ext cx="5987008" cy="44902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645024"/>
            <a:ext cx="3491879" cy="26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2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chodníku ul. Chomutovská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71" b="40139"/>
          <a:stretch/>
        </p:blipFill>
        <p:spPr>
          <a:xfrm>
            <a:off x="1979712" y="2132856"/>
            <a:ext cx="6467475" cy="41052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8"/>
          <a:stretch/>
        </p:blipFill>
        <p:spPr>
          <a:xfrm>
            <a:off x="611559" y="1556792"/>
            <a:ext cx="4883299" cy="445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B91D-1EC7-42F4-8A6B-4EB0B5668D89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finanční</a:t>
            </a:r>
          </a:p>
          <a:p>
            <a:pPr marL="0" indent="0" algn="ctr">
              <a:buNone/>
            </a:pP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Pavla Zemančíková</a:t>
            </a:r>
            <a:endParaRPr lang="cs-CZ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425127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činnost v roce 2019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835320"/>
              </p:ext>
            </p:extLst>
          </p:nvPr>
        </p:nvGraphicFramePr>
        <p:xfrm>
          <a:off x="683568" y="2636912"/>
          <a:ext cx="7632848" cy="2744638"/>
        </p:xfrm>
        <a:graphic>
          <a:graphicData uri="http://schemas.openxmlformats.org/drawingml/2006/table">
            <a:tbl>
              <a:tblPr firstRow="1" firstCol="1" bandRow="1"/>
              <a:tblGrid>
                <a:gridCol w="2592288"/>
                <a:gridCol w="1656184"/>
                <a:gridCol w="3384376"/>
              </a:tblGrid>
              <a:tr h="10894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Kompetentní orgán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Počet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žádostí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Celková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výše dotací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5517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Rada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250.000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525" marR="25717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7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Zastupitelstvo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4.000.000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525" marR="25717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7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4.250.000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525" marR="25717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0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činnost v roce </a:t>
            </a: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997826"/>
              </p:ext>
            </p:extLst>
          </p:nvPr>
        </p:nvGraphicFramePr>
        <p:xfrm>
          <a:off x="755576" y="2204864"/>
          <a:ext cx="7632848" cy="3780004"/>
        </p:xfrm>
        <a:graphic>
          <a:graphicData uri="http://schemas.openxmlformats.org/drawingml/2006/table">
            <a:tbl>
              <a:tblPr firstRow="1" firstCol="1" bandRow="1"/>
              <a:tblGrid>
                <a:gridCol w="576064"/>
                <a:gridCol w="4176464"/>
                <a:gridCol w="2880320"/>
              </a:tblGrid>
              <a:tr h="4570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Přehled žadatelů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Částka k rozdělení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Fotbalový klub Rašovice, spolek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4.000.000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 saně Klášterec z.s.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Karate klub Kadaň a Klášterec, z. s.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Fotbalový klub Klášterec nad Ohří, spolek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Tenisový klub lázně Evženie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Tělovýchovná jednota Klášterec nad Ohří, z.s.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 SPV Klášterec nad Ohří, z.s.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TJ OHŘE Klášterec nad Ohří, z.s.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9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Spolek Hokejový klub Klášterec nad Ohří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35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Přehled úvěrů města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31.10.2018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129196"/>
              </p:ext>
            </p:extLst>
          </p:nvPr>
        </p:nvGraphicFramePr>
        <p:xfrm>
          <a:off x="457200" y="2391627"/>
          <a:ext cx="8229601" cy="3162532"/>
        </p:xfrm>
        <a:graphic>
          <a:graphicData uri="http://schemas.openxmlformats.org/drawingml/2006/table">
            <a:tbl>
              <a:tblPr/>
              <a:tblGrid>
                <a:gridCol w="442392"/>
                <a:gridCol w="1440160"/>
                <a:gridCol w="1656184"/>
                <a:gridCol w="2016224"/>
                <a:gridCol w="1057176"/>
                <a:gridCol w="1617465"/>
              </a:tblGrid>
              <a:tr h="70410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/>
                        </a:rPr>
                        <a:t>č.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/>
                        </a:rPr>
                        <a:t>Datum uzavření smlouvy o úvěru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/>
                        </a:rPr>
                        <a:t>Zůstatek k </a:t>
                      </a:r>
                      <a:r>
                        <a:rPr lang="cs-CZ" sz="1100" b="1" i="0" u="none" strike="noStrike" dirty="0" smtClean="0">
                          <a:effectLst/>
                          <a:latin typeface="Verdana"/>
                        </a:rPr>
                        <a:t>01.01.2018</a:t>
                      </a:r>
                      <a:endParaRPr lang="cs-CZ" sz="1100" b="1" i="0" u="none" strike="noStrike" dirty="0">
                        <a:effectLst/>
                        <a:latin typeface="Verdana"/>
                      </a:endParaRP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/>
                        </a:rPr>
                        <a:t>Účel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/>
                        </a:rPr>
                        <a:t>Konečná splatnost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effectLst/>
                          <a:latin typeface="Verdana"/>
                        </a:rPr>
                        <a:t>Zůstatek k 31.10.2018</a:t>
                      </a:r>
                      <a:endParaRPr lang="cs-CZ" sz="1100" b="1" i="0" u="none" strike="noStrike" dirty="0">
                        <a:effectLst/>
                        <a:latin typeface="Verdana"/>
                      </a:endParaRP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</a:tr>
              <a:tr h="7240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29.9.1999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217.500.00 Kč</a:t>
                      </a:r>
                      <a:endParaRPr lang="cs-CZ" sz="1400" b="0" i="0" u="none" strike="noStrike" dirty="0">
                        <a:effectLst/>
                        <a:latin typeface="Verdana"/>
                      </a:endParaRP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dostavba bytových nástaveb 15 bytových jednotek Komenského </a:t>
                      </a:r>
                      <a:endParaRPr lang="cs-CZ" sz="1100" b="0" i="0" u="none" strike="noStrike" dirty="0" smtClean="0">
                        <a:effectLst/>
                        <a:latin typeface="Verdana"/>
                      </a:endParaRPr>
                    </a:p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/>
                        </a:rPr>
                        <a:t>461-462</a:t>
                      </a:r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, 465-466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25.6.2018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0,00 </a:t>
                      </a:r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0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Verdana"/>
                        </a:rPr>
                        <a:t>24.3.2005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2.628.052,42 Kč</a:t>
                      </a:r>
                      <a:endParaRPr lang="cs-CZ" sz="1400" b="0" i="0" u="none" strike="noStrike" dirty="0">
                        <a:effectLst/>
                        <a:latin typeface="Verdana"/>
                      </a:endParaRP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Verdana"/>
                        </a:rPr>
                        <a:t>lázeňská infrastuktura v historickém centru města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31.12.2020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1.910.244,84 </a:t>
                      </a:r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12.1.2006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3.250.387,66 Kč</a:t>
                      </a:r>
                      <a:endParaRPr lang="cs-CZ" sz="1400" b="0" i="0" u="none" strike="noStrike" dirty="0">
                        <a:effectLst/>
                        <a:latin typeface="Verdana"/>
                      </a:endParaRP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rozšíření průmyslové zóny Verne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31.12.2021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2.612.767,74 </a:t>
                      </a:r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6.095.940,08 </a:t>
                      </a:r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effectLst/>
                          <a:latin typeface="Verdana"/>
                        </a:rPr>
                        <a:t>4.523.012,58 </a:t>
                      </a:r>
                      <a:r>
                        <a:rPr lang="cs-CZ" sz="1400" b="0" i="0" u="none" strike="noStrike" dirty="0">
                          <a:effectLst/>
                          <a:latin typeface="Verdana"/>
                        </a:rPr>
                        <a:t>Kč</a:t>
                      </a:r>
                    </a:p>
                  </a:txBody>
                  <a:tcPr marL="9050" marR="9050" marT="90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6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Návrh rozpočtu 2019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Příjmy podle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druhů</a:t>
            </a:r>
            <a:endParaRPr lang="cs-CZ" dirty="0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7121135"/>
              </p:ext>
            </p:extLst>
          </p:nvPr>
        </p:nvGraphicFramePr>
        <p:xfrm>
          <a:off x="1187624" y="1700808"/>
          <a:ext cx="6743700" cy="401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601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2400" b="1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Návrh rozpočtu 2019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Výdaje podle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odborů</a:t>
            </a:r>
            <a:endParaRPr lang="cs-CZ" sz="4000" dirty="0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926413"/>
              </p:ext>
            </p:extLst>
          </p:nvPr>
        </p:nvGraphicFramePr>
        <p:xfrm>
          <a:off x="1259632" y="1844824"/>
          <a:ext cx="6582494" cy="415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45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Konzervace stěny jižní budovy hradu ŠUMNÁ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67"/>
          <a:stretch/>
        </p:blipFill>
        <p:spPr>
          <a:xfrm>
            <a:off x="1547664" y="1521345"/>
            <a:ext cx="6851105" cy="44874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33056"/>
            <a:ext cx="3117139" cy="233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2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Kulturní dům v Klášterci nad </a:t>
            </a:r>
            <a:r>
              <a:rPr lang="cs-CZ" dirty="0" smtClean="0"/>
              <a:t>Ohří</a:t>
            </a:r>
            <a:br>
              <a:rPr lang="cs-CZ" dirty="0" smtClean="0"/>
            </a:br>
            <a:r>
              <a:rPr lang="cs-CZ" dirty="0" smtClean="0"/>
              <a:t>přestavba </a:t>
            </a:r>
            <a:r>
              <a:rPr lang="cs-CZ" dirty="0"/>
              <a:t>a </a:t>
            </a:r>
            <a:r>
              <a:rPr lang="cs-CZ" dirty="0" smtClean="0"/>
              <a:t>přístavba - financování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133761"/>
              </p:ext>
            </p:extLst>
          </p:nvPr>
        </p:nvGraphicFramePr>
        <p:xfrm>
          <a:off x="1115616" y="2203450"/>
          <a:ext cx="6984776" cy="345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867"/>
                <a:gridCol w="1392255"/>
                <a:gridCol w="4041654"/>
              </a:tblGrid>
              <a:tr h="6851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  <a:r>
                        <a:rPr lang="cs-CZ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mil. Kč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zdroj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financování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</a:tr>
              <a:tr h="6851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příjmů 2019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60,5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příjmů 2020 + </a:t>
                      </a:r>
                      <a:endParaRPr lang="cs-CZ" sz="20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 z účelové rezervy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115,0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příjmů 2021 + </a:t>
                      </a:r>
                      <a:endParaRPr lang="cs-CZ" sz="20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cs-CZ" sz="20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65 </a:t>
                      </a:r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 z účelové rezervy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1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součet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181,5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0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B91D-1EC7-42F4-8A6B-4EB0B5668D89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4421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sz="2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</a:t>
            </a: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správy majetku a bytového fondu</a:t>
            </a:r>
          </a:p>
          <a:p>
            <a:pPr marL="0" indent="0" algn="ctr">
              <a:buNone/>
            </a:pP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Pavla Zemančíková</a:t>
            </a:r>
            <a:endParaRPr lang="cs-CZ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</a:t>
            </a:r>
            <a:r>
              <a:rPr lang="cs-CZ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správu majetku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0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Koupě části pozemku –vybudování komunikace a parkovacích míst ve sportovním areálu</a:t>
            </a:r>
            <a:endParaRPr lang="cs-CZ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12.12.2018</a:t>
            </a:fld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07719" y="1296561"/>
            <a:ext cx="4464494" cy="541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467544" y="1772815"/>
            <a:ext cx="27363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10/2002 uzavřena kupní smlouva na výstavbu prodejny Julius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Meinl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2002 až 2018 byly pozemky ve vlastnictví  finančních skupin</a:t>
            </a:r>
          </a:p>
          <a:p>
            <a:pPr algn="just"/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9/2018 osloven současný vlastník, který souhlasí s prodejem části pozemku městu</a:t>
            </a:r>
          </a:p>
        </p:txBody>
      </p:sp>
    </p:spTree>
    <p:extLst>
      <p:ext uri="{BB962C8B-B14F-4D97-AF65-F5344CB8AC3E}">
        <p14:creationId xmlns:p14="http://schemas.microsoft.com/office/powerpoint/2010/main" val="341186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Řešení pozemků v rámci investiční akce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„Dopravní terminál Klášterec nad Ohří – ulice Nádražní“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2579819"/>
            <a:ext cx="835292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000" dirty="0" smtClean="0"/>
          </a:p>
          <a:p>
            <a:pPr algn="just"/>
            <a:endParaRPr lang="cs-CZ" sz="2000" dirty="0"/>
          </a:p>
          <a:p>
            <a:pPr algn="just"/>
            <a:endParaRPr lang="cs-CZ" sz="2000" dirty="0" smtClean="0"/>
          </a:p>
          <a:p>
            <a:pPr algn="just"/>
            <a:endParaRPr lang="cs-CZ" sz="2000" dirty="0"/>
          </a:p>
          <a:p>
            <a:pPr algn="just"/>
            <a:endParaRPr lang="cs-CZ" sz="2000" dirty="0" smtClean="0"/>
          </a:p>
          <a:p>
            <a:pPr algn="just"/>
            <a:endParaRPr lang="cs-CZ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Pozemek Správy železniční dopravní cesty, s. o. 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převod požádáno již v 7/2016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9/2018 uzavřena smlouva o nájmu části pozemku dotčeného vybudováním parkovacích míst</a:t>
            </a:r>
          </a:p>
          <a:p>
            <a:pPr algn="just"/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Pozemky Českých drah, a.s.</a:t>
            </a:r>
          </a:p>
          <a:p>
            <a:pPr marL="285750" indent="-285750" algn="just"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8/2018 požádáno o pronájem a prodej částí pozemků dotčených vybudováním parkovacích míst, chodníku a točny pro autobus</a:t>
            </a:r>
          </a:p>
          <a:p>
            <a:pPr algn="just"/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3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864095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Hospodaření s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byty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776864" cy="5184576"/>
          </a:xfrm>
        </p:spPr>
        <p:txBody>
          <a:bodyPr>
            <a:noAutofit/>
          </a:bodyPr>
          <a:lstStyle/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aktualizace nových Pravidel pro hospodaření s byty, nebytovými prostory a pro nabytí, převod, nájem, pacht a výpůjčku ostatních nemovitých věcí ve vlastnictví města Klášterce nad Ohří, kde zásadní změnou je bezdůvodné odmítnutí nabízené bytové jednotky (vyřazení z bytového pořadníku) a ustanovení, že při bezdůvodném odmítnutí nabízené bytové jednotky 3x za sebou nebude již moci žadatel podat žádost novou. Dále bylo upraveno prověřování bezdlužnosti spolubydlících osob</a:t>
            </a:r>
            <a:r>
              <a:rPr lang="cs-CZ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endParaRPr lang="cs-CZ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město vlastní celkem 101 bytů, z toho 8 bezbariérových bytů, a to v 36 společenství vlastníků bytových jednotek</a:t>
            </a:r>
          </a:p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roce 2018 došlo k převodu vlastnictví u 14 bytů, a to v ulici Boženy Němcové, kde byly uzavřeny smlouvy o smlouvách budoucích kupních</a:t>
            </a:r>
          </a:p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rok 2018 bylo přiděleno celkem 12 bytů</a:t>
            </a:r>
          </a:p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město eviduje 22 žadatelů o přidělení </a:t>
            </a:r>
            <a:r>
              <a:rPr lang="cs-CZ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bytu</a:t>
            </a:r>
            <a:endParaRPr lang="cs-CZ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12.12.2018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33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864095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Hospodaření s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nebytovými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prostory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776864" cy="5184576"/>
          </a:xfrm>
        </p:spPr>
        <p:txBody>
          <a:bodyPr>
            <a:noAutofit/>
          </a:bodyPr>
          <a:lstStyle/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město spravuje nebytové prostory ve zdravotním středisku v Sadové a Královéhradecké ulici, kde je v současné době 27 nájemníků, 100% obsazenost v obou </a:t>
            </a:r>
            <a:r>
              <a:rPr lang="cs-CZ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objektech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endParaRPr lang="cs-CZ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lnSpc>
                <a:spcPct val="120000"/>
              </a:lnSpc>
              <a:spcBef>
                <a:spcPts val="400"/>
              </a:spcBef>
              <a:buFontTx/>
              <a:buChar char="-"/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ostatních nebytových prostorů je 8 s 32 nájemníky,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obsazenost objektů v %: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Zahradní 10 – 100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Nádražní 169 – 100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Polní 683 – 100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Budovatelská – 79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Chomutovská 206, 207 – 66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IP Verne – výměník + hala – 100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Chomutovská 120 a J. Á. Komenského 461 – 0 (neobsazeno)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12.12.2018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494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880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komunikace a cestovního ruchu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Mgr. Vojtěch Marvan</a:t>
            </a: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komunikaci a cestovní ruch</a:t>
            </a:r>
          </a:p>
          <a:p>
            <a:pPr marL="0" indent="0" algn="ctr">
              <a:buNone/>
            </a:pPr>
            <a:endParaRPr lang="cs-CZ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6EBF-55F9-43B1-B5C6-D05095B0EC36}" type="datetime1">
              <a:rPr lang="cs-CZ" smtClean="0"/>
              <a:t>12.12.2018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81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281340"/>
          </a:xfrm>
        </p:spPr>
        <p:txBody>
          <a:bodyPr/>
          <a:lstStyle/>
          <a:p>
            <a:r>
              <a:rPr lang="cs-CZ" dirty="0" smtClean="0"/>
              <a:t>28. října 2018 – pietní akt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7" y="1196752"/>
            <a:ext cx="7772400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let výročí republiky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3" r="5385"/>
          <a:stretch/>
        </p:blipFill>
        <p:spPr>
          <a:xfrm>
            <a:off x="395536" y="2708920"/>
            <a:ext cx="3808896" cy="324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" r="2151"/>
          <a:stretch/>
        </p:blipFill>
        <p:spPr>
          <a:xfrm>
            <a:off x="4355976" y="2708920"/>
            <a:ext cx="433661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12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281340"/>
          </a:xfrm>
        </p:spPr>
        <p:txBody>
          <a:bodyPr/>
          <a:lstStyle/>
          <a:p>
            <a:r>
              <a:rPr lang="cs-CZ" dirty="0" smtClean="0"/>
              <a:t>28. října 2018 – křest knihy Návrat do rodného města Klášterce nad Ohří od Marie </a:t>
            </a:r>
            <a:r>
              <a:rPr lang="cs-CZ" dirty="0" err="1" smtClean="0"/>
              <a:t>Prebslové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7" y="1196752"/>
            <a:ext cx="7772400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let výročí republiky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9320"/>
            <a:ext cx="4860001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8" r="17094" b="8576"/>
          <a:stretch/>
        </p:blipFill>
        <p:spPr>
          <a:xfrm>
            <a:off x="5364088" y="3069320"/>
            <a:ext cx="3374958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43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3"/>
            <a:ext cx="5194920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Vydání </a:t>
            </a:r>
            <a:r>
              <a:rPr lang="cs-CZ" dirty="0"/>
              <a:t>knihy </a:t>
            </a:r>
            <a:r>
              <a:rPr lang="cs-CZ" dirty="0" smtClean="0"/>
              <a:t>podpořili částkami 70 tisíc Kč Česko-německý fond budoucnosti, 10 tisíc Kč Ing. Pavel Beran,   i němečtí sponzoři</a:t>
            </a:r>
          </a:p>
          <a:p>
            <a:r>
              <a:rPr lang="cs-CZ" dirty="0" smtClean="0"/>
              <a:t>V prodeji v infocentru pod radnicí za 179 Kč v českém    i německém jazyce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Návrat do rodného města Klášterce nad Ohří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914" y="1844824"/>
            <a:ext cx="289004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renesanční brány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9229"/>
            <a:ext cx="6784754" cy="38164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r="12280"/>
          <a:stretch/>
        </p:blipFill>
        <p:spPr>
          <a:xfrm>
            <a:off x="5314950" y="4066753"/>
            <a:ext cx="3371850" cy="23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3"/>
            <a:ext cx="8784976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Návštěvnické centrum porcelánky </a:t>
            </a:r>
            <a:r>
              <a:rPr lang="cs-CZ" dirty="0" err="1" smtClean="0"/>
              <a:t>Thun</a:t>
            </a:r>
            <a:r>
              <a:rPr lang="cs-CZ" dirty="0" smtClean="0"/>
              <a:t> 1794, a.s.</a:t>
            </a:r>
          </a:p>
          <a:p>
            <a:r>
              <a:rPr lang="cs-CZ" dirty="0" smtClean="0"/>
              <a:t>Prohlídka výrobního prostoru, porcelánová dílnička a kantýna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Holky z porcelánu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40968"/>
            <a:ext cx="3793322" cy="324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17032"/>
            <a:ext cx="345638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189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3"/>
            <a:ext cx="8784976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Turisté ze Saska 90 % zahraničních návštěvníků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Veletrh v Lipsku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5819"/>
            <a:ext cx="4800000" cy="36000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0" t="9827" r="27587" b="17665"/>
          <a:stretch/>
        </p:blipFill>
        <p:spPr bwMode="auto">
          <a:xfrm>
            <a:off x="5652722" y="2852936"/>
            <a:ext cx="2965824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84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3"/>
            <a:ext cx="8784976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Cedule s objekty ve výhledu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Společně pro Klášterec 2017 - terasa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1" t="5169" r="10640" b="9870"/>
          <a:stretch/>
        </p:blipFill>
        <p:spPr bwMode="auto">
          <a:xfrm>
            <a:off x="1475656" y="2548441"/>
            <a:ext cx="6129770" cy="371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670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3"/>
            <a:ext cx="8784976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Do 15. prosince 2018 probíhá hlasování na webu města</a:t>
            </a:r>
          </a:p>
          <a:p>
            <a:r>
              <a:rPr lang="cs-CZ" dirty="0" smtClean="0"/>
              <a:t>Výsledky zveřejníme v pondělí 17. prosince 2018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Společně pro Klášterec 2018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SpoleÄnÄ proÂ KlÃ¡Å¡ter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409" y="3789040"/>
            <a:ext cx="7006948" cy="208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23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3"/>
            <a:ext cx="4834880" cy="4281340"/>
          </a:xfrm>
        </p:spPr>
        <p:txBody>
          <a:bodyPr>
            <a:normAutofit/>
          </a:bodyPr>
          <a:lstStyle/>
          <a:p>
            <a:r>
              <a:rPr lang="cs-CZ" dirty="0" smtClean="0"/>
              <a:t>Fotografie Martina Valového, Františka Fouse a Václava </a:t>
            </a:r>
            <a:r>
              <a:rPr lang="cs-CZ" dirty="0" err="1" smtClean="0"/>
              <a:t>Varcholy</a:t>
            </a:r>
            <a:endParaRPr lang="cs-CZ" dirty="0" smtClean="0"/>
          </a:p>
          <a:p>
            <a:r>
              <a:rPr lang="cs-CZ" dirty="0" smtClean="0"/>
              <a:t>Obrázky dětí ze soutěže</a:t>
            </a:r>
          </a:p>
          <a:p>
            <a:r>
              <a:rPr lang="cs-CZ" dirty="0" smtClean="0"/>
              <a:t>V prodeji v infocentru</a:t>
            </a:r>
            <a:r>
              <a:rPr lang="cs-CZ" dirty="0"/>
              <a:t> </a:t>
            </a:r>
            <a:r>
              <a:rPr lang="cs-CZ" dirty="0" smtClean="0"/>
              <a:t>    pod radnicí za 100 Kč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Nástěnný kalendář na rok 2019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2" r="22558"/>
          <a:stretch/>
        </p:blipFill>
        <p:spPr>
          <a:xfrm>
            <a:off x="5364088" y="1900402"/>
            <a:ext cx="3111150" cy="422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331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Galerie Kryt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3"/>
            <a:ext cx="5040560" cy="428134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Do konce roku výstava     fotografií a obrázků Máme rádi Klášterec</a:t>
            </a:r>
          </a:p>
          <a:p>
            <a:r>
              <a:rPr lang="cs-CZ" dirty="0" smtClean="0"/>
              <a:t>Leden 2019 – Pocta rodu </a:t>
            </a:r>
            <a:r>
              <a:rPr lang="cs-CZ" dirty="0" err="1" smtClean="0"/>
              <a:t>Brokofů</a:t>
            </a:r>
            <a:r>
              <a:rPr lang="cs-CZ" dirty="0" smtClean="0"/>
              <a:t> u příležitosti</a:t>
            </a:r>
            <a:r>
              <a:rPr lang="cs-CZ" dirty="0"/>
              <a:t> </a:t>
            </a:r>
            <a:r>
              <a:rPr lang="cs-CZ" dirty="0" smtClean="0"/>
              <a:t>300 let od úmrtí Jana </a:t>
            </a:r>
            <a:r>
              <a:rPr lang="cs-CZ" dirty="0" err="1" smtClean="0"/>
              <a:t>Brokofa</a:t>
            </a:r>
            <a:endParaRPr lang="cs-CZ" dirty="0" smtClean="0"/>
          </a:p>
          <a:p>
            <a:r>
              <a:rPr lang="cs-CZ" dirty="0" smtClean="0"/>
              <a:t>Galerie a infocentrum:            21.12. a 31.12. 7:00-11:30</a:t>
            </a:r>
            <a:r>
              <a:rPr lang="cs-CZ" dirty="0"/>
              <a:t> </a:t>
            </a:r>
            <a:r>
              <a:rPr lang="cs-CZ" dirty="0" smtClean="0"/>
              <a:t>   27.12. a 28.12. 12:30-17:00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589" y="1762660"/>
            <a:ext cx="3480586" cy="492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32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7266" y="1196752"/>
            <a:ext cx="7917181" cy="8640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Soutěž o nejkrásnější fotografii           vánočního stromu na PF v příštím roce 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78702"/>
            <a:ext cx="648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17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2708920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sociálních věcí, školství a sportu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PhDr. Jiřina Malastová</a:t>
            </a: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3936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689\Documents\MATERIÁL RM a ZM\ZM\Prezentace\Podklady 13.12\Drakiáda 20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3" b="6947"/>
          <a:stretch/>
        </p:blipFill>
        <p:spPr bwMode="auto">
          <a:xfrm>
            <a:off x="683567" y="1574637"/>
            <a:ext cx="4704583" cy="26939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4686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Mateřská škola - Drakiáda 18.10.2018</a:t>
            </a:r>
          </a:p>
        </p:txBody>
      </p:sp>
      <p:pic>
        <p:nvPicPr>
          <p:cNvPr id="1027" name="Picture 3" descr="C:\Users\1689\Documents\MATERIÁL RM a ZM\ZM\Prezentace\Podklady 13.12\drakiáda 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555" r="43024" b="19502"/>
          <a:stretch/>
        </p:blipFill>
        <p:spPr bwMode="auto">
          <a:xfrm>
            <a:off x="4151912" y="4365104"/>
            <a:ext cx="4545231" cy="20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13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Výtvarná soutěž -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Nejsem na světě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sám</a:t>
            </a:r>
          </a:p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Svět mýma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očima“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- 689 soutěžících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kategorie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– 10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</a:t>
            </a:r>
          </a:p>
          <a:p>
            <a:pPr marL="457200" indent="-457200">
              <a:buAutoNum type="arabicPeriod"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místo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Kryštof Dvořák z MŠ U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Jablíček</a:t>
            </a:r>
          </a:p>
          <a:p>
            <a:pPr marL="457200" indent="-457200">
              <a:buAutoNum type="arabicPeriod"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místo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Kateřina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Szatmari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 MŠ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Stonožka</a:t>
            </a:r>
          </a:p>
          <a:p>
            <a:pPr marL="457200" indent="-457200">
              <a:buAutoNum type="arabicPeriod"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místo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Josefína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Kratochvílová z MŠ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Duha</a:t>
            </a: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25. místo David Polák ze ZŠP</a:t>
            </a:r>
          </a:p>
          <a:p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ategorie 11-15 let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místo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tvořivost Kolektivní práce – ZŠP</a:t>
            </a:r>
          </a:p>
          <a:p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Slavnostní vyhlášení 6.12.2018 ve Františkánském klášteře v Kadani 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Voliéra pro pávy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3"/>
          <a:stretch/>
        </p:blipFill>
        <p:spPr>
          <a:xfrm>
            <a:off x="1133872" y="1412776"/>
            <a:ext cx="6876256" cy="492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škola </a:t>
            </a:r>
            <a:r>
              <a:rPr lang="cs-CZ" sz="2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Petlérská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Oslavy 100 let ČR</a:t>
            </a:r>
          </a:p>
          <a:p>
            <a:pPr marL="457200" indent="-457200">
              <a:buAutoNum type="arabicPeriod"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t="2491" r="4446" b="6908"/>
          <a:stretch/>
        </p:blipFill>
        <p:spPr bwMode="auto">
          <a:xfrm>
            <a:off x="4556164" y="1628800"/>
            <a:ext cx="3744416" cy="27299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50"/>
          <a:stretch/>
        </p:blipFill>
        <p:spPr bwMode="auto">
          <a:xfrm>
            <a:off x="683568" y="3284984"/>
            <a:ext cx="4536504" cy="26759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1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škola </a:t>
            </a:r>
            <a:r>
              <a:rPr lang="cs-CZ" sz="2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Petlérská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Dýňování</a:t>
            </a:r>
            <a:endParaRPr lang="cs-CZ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Vánoční výstava (11.12.2018)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Česko zpívá koledy (12.12.2018, 18:00)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04" y="3764259"/>
            <a:ext cx="3528392" cy="23538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Obrázek 8" descr="http://zs-prakticka.cz/wp-content/uploads/IMGS6860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bright="8000" contras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344" y="3500007"/>
            <a:ext cx="3950096" cy="26180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93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škola Školní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otevřených dveří a 45. výročí školy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Předvánoční výstava v MÚSS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2780928"/>
            <a:ext cx="3648405" cy="27363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88" y="2780928"/>
            <a:ext cx="3121152" cy="2340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2"/>
          <a:stretch/>
        </p:blipFill>
        <p:spPr>
          <a:xfrm>
            <a:off x="3574092" y="4667052"/>
            <a:ext cx="3121152" cy="17003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70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škola Krátká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Freeway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festival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Klášterecké debly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8" r="4147" b="6265"/>
          <a:stretch/>
        </p:blipFill>
        <p:spPr bwMode="auto">
          <a:xfrm>
            <a:off x="683568" y="3140968"/>
            <a:ext cx="3498436" cy="24337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5"/>
          <a:stretch/>
        </p:blipFill>
        <p:spPr bwMode="auto">
          <a:xfrm>
            <a:off x="4296945" y="2977501"/>
            <a:ext cx="4505120" cy="27606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20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škola Krátká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Česko vesluje – Liga základních škol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8"/>
          <a:stretch/>
        </p:blipFill>
        <p:spPr bwMode="auto">
          <a:xfrm>
            <a:off x="1863974" y="2313771"/>
            <a:ext cx="5496272" cy="37245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4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1051887"/>
            <a:ext cx="78488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umělecká škola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„VIVACE – VZDĚLÁVÁME ŽIVĚ“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výši 753.000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,- (realizace od 1.2. 2019)</a:t>
            </a:r>
          </a:p>
          <a:p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Mezioborový projekt </a:t>
            </a:r>
          </a:p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Ježíškova kouzla</a:t>
            </a:r>
          </a:p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(19.12.2018, 18:00 KD)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64903"/>
            <a:ext cx="2748750" cy="3888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79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83568" y="1046860"/>
            <a:ext cx="78488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Městský ústav sociálních služeb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Mezigenerační projekt „Pojď si se mnou hrát.“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ročník </a:t>
            </a: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mezidomovního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šipkového turnaje</a:t>
            </a:r>
          </a:p>
        </p:txBody>
      </p:sp>
      <p:pic>
        <p:nvPicPr>
          <p:cNvPr id="7" name="Obrázek 6" descr="1. mezigenerační projek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1656" y="2806541"/>
            <a:ext cx="4557192" cy="34197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 descr="P1040548.JPG"/>
          <p:cNvPicPr>
            <a:picLocks noChangeAspect="1"/>
          </p:cNvPicPr>
          <p:nvPr/>
        </p:nvPicPr>
        <p:blipFill rotWithShape="1">
          <a:blip r:embed="rId3" cstate="print"/>
          <a:srcRect l="2192" t="3282" r="11304" b="3432"/>
          <a:stretch/>
        </p:blipFill>
        <p:spPr>
          <a:xfrm rot="16200000">
            <a:off x="354618" y="3135493"/>
            <a:ext cx="3419776" cy="27618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 descr="P1040488.JPG"/>
          <p:cNvPicPr>
            <a:picLocks noChangeAspect="1"/>
          </p:cNvPicPr>
          <p:nvPr/>
        </p:nvPicPr>
        <p:blipFill rotWithShape="1">
          <a:blip r:embed="rId4" cstate="print"/>
          <a:srcRect l="5108" t="3786" r="16498" b="6698"/>
          <a:stretch/>
        </p:blipFill>
        <p:spPr>
          <a:xfrm>
            <a:off x="2915816" y="4948315"/>
            <a:ext cx="1783336" cy="15278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803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83568" y="1046860"/>
            <a:ext cx="78488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Městský ústav sociálních služeb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Ježíškova vnoučata</a:t>
            </a:r>
          </a:p>
          <a:p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Vánoční jarmark</a:t>
            </a:r>
          </a:p>
        </p:txBody>
      </p:sp>
      <p:pic>
        <p:nvPicPr>
          <p:cNvPr id="10" name="Obrázek 9" descr="DSCN5161.JPG"/>
          <p:cNvPicPr/>
          <p:nvPr/>
        </p:nvPicPr>
        <p:blipFill>
          <a:blip r:embed="rId2" cstate="print"/>
          <a:srcRect l="10078" r="4134"/>
          <a:stretch>
            <a:fillRect/>
          </a:stretch>
        </p:blipFill>
        <p:spPr>
          <a:xfrm>
            <a:off x="683568" y="2739631"/>
            <a:ext cx="3162300" cy="2762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 descr="P10406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8045" y="2389587"/>
            <a:ext cx="4619099" cy="3462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46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1196752"/>
            <a:ext cx="82296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83568" y="1046860"/>
            <a:ext cx="784887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Městský ústav sociálních služeb</a:t>
            </a:r>
          </a:p>
          <a:p>
            <a:endParaRPr lang="cs-CZ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Pečovatelská služba mezi 5 nejlepšími v ČR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Cena sympatie – Jitka Kočková</a:t>
            </a:r>
          </a:p>
        </p:txBody>
      </p:sp>
      <p:pic>
        <p:nvPicPr>
          <p:cNvPr id="7" name="Obrázek 6" descr="P10404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679489" y="3018886"/>
            <a:ext cx="3857029" cy="28973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67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952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místního hospodářství, </a:t>
            </a:r>
          </a:p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dopravy a životního prostředí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Jiří Jaroš</a:t>
            </a: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místní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hospodářství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Výměna oplocení MŠ Školní a Souběžná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629662"/>
            <a:ext cx="6203032" cy="465227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/>
          <a:stretch/>
        </p:blipFill>
        <p:spPr>
          <a:xfrm>
            <a:off x="442764" y="1772816"/>
            <a:ext cx="2905895" cy="203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Opravy komunikací – 2. etapa</a:t>
            </a:r>
          </a:p>
        </p:txBody>
      </p:sp>
      <p:pic>
        <p:nvPicPr>
          <p:cNvPr id="1028" name="Picture 4" descr="U:\OMH\Ivča\Úřední dokumenty\Fotky\2018\ZM\prezentace ZM - 13.12.2018\1. asfaltizace města\P9140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966" b="26505"/>
          <a:stretch/>
        </p:blipFill>
        <p:spPr bwMode="auto">
          <a:xfrm>
            <a:off x="519046" y="2907605"/>
            <a:ext cx="4838457" cy="34177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U:\OMH\Ivča\Úřední dokumenty\Fotky\2018\ZM\prezentace ZM - 13.12.2018\1. asfaltizace města\P91400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3" t="6594" r="10755" b="19539"/>
          <a:stretch/>
        </p:blipFill>
        <p:spPr bwMode="auto">
          <a:xfrm>
            <a:off x="4609182" y="1628800"/>
            <a:ext cx="4077617" cy="288032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69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Instalace laviček před gymnáziem</a:t>
            </a:r>
          </a:p>
        </p:txBody>
      </p:sp>
      <p:pic>
        <p:nvPicPr>
          <p:cNvPr id="7" name="Picture 2" descr="U:\OMH\Ivča\Úřední dokumenty\Fotky\2018\ZM\prezentace ZM - 13.12.2018\2. Lavičky u gymnázia\IMG_20181116_1435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3" t="17967" r="32286" b="29932"/>
          <a:stretch/>
        </p:blipFill>
        <p:spPr bwMode="auto">
          <a:xfrm>
            <a:off x="4788024" y="1628800"/>
            <a:ext cx="3898776" cy="292408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U:\OMH\Ivča\Úřední dokumenty\Fotky\2018\ZM\prezentace ZM - 13.12.2018\2. Lavičky u gymnázia\IMG_20181116_1435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01" t="15326" r="26990" b="21465"/>
          <a:stretch/>
        </p:blipFill>
        <p:spPr bwMode="auto">
          <a:xfrm>
            <a:off x="513628" y="2907607"/>
            <a:ext cx="4585544" cy="3439158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Prořezávky stromů</a:t>
            </a:r>
          </a:p>
        </p:txBody>
      </p:sp>
      <p:pic>
        <p:nvPicPr>
          <p:cNvPr id="3076" name="Picture 4" descr="U:\OMH\Ivča\Úřední dokumenty\Fotky\2018\ZM\prezentace ZM - 13.12.2018\3. Prořezávky ve městě\PB0900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3000"/>
                    </a14:imgEffect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38" r="6295" b="12900"/>
          <a:stretch/>
        </p:blipFill>
        <p:spPr bwMode="auto">
          <a:xfrm>
            <a:off x="500470" y="1540768"/>
            <a:ext cx="6159762" cy="477085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U:\OMH\Ivča\Úřední dokumenty\Fotky\2018\ZM\prezentace ZM - 13.12.2018\3. Prořezávky ve městě\20181115_1043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9" t="1119" r="8945" b="7205"/>
          <a:stretch/>
        </p:blipFill>
        <p:spPr bwMode="auto">
          <a:xfrm>
            <a:off x="5878488" y="1700808"/>
            <a:ext cx="2808312" cy="21183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U:\OMH\Ivča\Úřední dokumenty\Fotky\2018\ZM\prezentace ZM - 13.12.2018\3. Prořezávky ve městě\20181115_094532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  <a14:imgEffect>
                      <a14:brightnessContrast bright="-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8" t="312" r="1809" b="-524"/>
          <a:stretch/>
        </p:blipFill>
        <p:spPr bwMode="auto">
          <a:xfrm>
            <a:off x="5888017" y="3933056"/>
            <a:ext cx="2808312" cy="2204757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Nová skluzavka v ul. Na Vyhlídce</a:t>
            </a:r>
          </a:p>
        </p:txBody>
      </p:sp>
      <p:pic>
        <p:nvPicPr>
          <p:cNvPr id="4098" name="Picture 2" descr="U:\OMH\Ivča\Úřední dokumenty\Fotky\2018\ZM\prezentace ZM - 13.12.2018\4. DH Na Vyhlídce\PA110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4" t="27563" r="22264" b="24736"/>
          <a:stretch/>
        </p:blipFill>
        <p:spPr bwMode="auto">
          <a:xfrm>
            <a:off x="511985" y="2196412"/>
            <a:ext cx="6364271" cy="41044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U:\OMH\Ivča\Úřední dokumenty\Fotky\2018\ZM\prezentace ZM - 13.12.2018\4. DH Na Vyhlídce\PB0800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brightnessContrast bright="-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25" t="3769" b="19881"/>
          <a:stretch/>
        </p:blipFill>
        <p:spPr bwMode="auto">
          <a:xfrm>
            <a:off x="5102042" y="1662254"/>
            <a:ext cx="3584758" cy="2312267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U:\OMH\Ivča\Úřední dokumenty\Fotky\2018\ZM\prezentace ZM - 13.12.2018\5. Veřejné osvětlení\IMG_0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524000"/>
            <a:ext cx="3048000" cy="40640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Opravy veřejného osvětlení</a:t>
            </a:r>
          </a:p>
        </p:txBody>
      </p:sp>
      <p:pic>
        <p:nvPicPr>
          <p:cNvPr id="5125" name="Picture 5" descr="U:\OMH\Ivča\Úřední dokumenty\Fotky\2018\ZM\prezentace ZM - 13.12.2018\5. Veřejné osvětlení\IMG_07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5280"/>
            <a:ext cx="3048000" cy="40640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U:\OMH\Ivča\Úřední dokumenty\Fotky\2018\ZM\prezentace ZM - 13.12.2018\5. Veřejné osvětlení\9dd1b204-9361-4331-b1b5-c08073f10a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76872"/>
            <a:ext cx="3048000" cy="40640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U:\OMH\Ivča\Úřední dokumenty\Fotky\2018\PC04018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272"/>
          <a:stretch/>
        </p:blipFill>
        <p:spPr bwMode="auto">
          <a:xfrm>
            <a:off x="457200" y="2196412"/>
            <a:ext cx="6396782" cy="4112908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12.12.2018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Renovace epitafů na hřbitově</a:t>
            </a:r>
          </a:p>
        </p:txBody>
      </p:sp>
      <p:pic>
        <p:nvPicPr>
          <p:cNvPr id="6146" name="Picture 2" descr="U:\OMH\Ivča\Úřední dokumenty\Fotky\2018\ZM\prezentace ZM - 13.12.2018\6. Epitafy na hřbitově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06" y="1556792"/>
            <a:ext cx="3072342" cy="23042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7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nákladové rampy ZŠ Krátká</a:t>
            </a: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"/>
          <a:stretch/>
        </p:blipFill>
        <p:spPr>
          <a:xfrm>
            <a:off x="1205880" y="1484784"/>
            <a:ext cx="6732240" cy="46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Kontejnerová stání ul. Školní, Chomutovská, Pražská, Krátká</a:t>
            </a: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3"/>
          <a:stretch/>
        </p:blipFill>
        <p:spPr>
          <a:xfrm>
            <a:off x="473224" y="1916832"/>
            <a:ext cx="6336704" cy="40799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0" y="3988385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komunikace ul. U Porcelánky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9" b="8245"/>
          <a:stretch/>
        </p:blipFill>
        <p:spPr>
          <a:xfrm>
            <a:off x="647269" y="1543050"/>
            <a:ext cx="7849462" cy="451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3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12.12.2018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Regenerace ul. Sportovní, Luční, Ječná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32" y="1484784"/>
            <a:ext cx="5283696" cy="39627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53137"/>
            <a:ext cx="5410944" cy="304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3517</TotalTime>
  <Words>1150</Words>
  <Application>Microsoft Office PowerPoint</Application>
  <PresentationFormat>Předvádění na obrazovce (4:3)</PresentationFormat>
  <Paragraphs>342</Paragraphs>
  <Slides>55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55</vt:i4>
      </vt:variant>
    </vt:vector>
  </HeadingPairs>
  <TitlesOfParts>
    <vt:vector size="58" baseType="lpstr">
      <vt:lpstr>Motiv systému Office</vt:lpstr>
      <vt:lpstr>1_Vlastní návrh</vt:lpstr>
      <vt:lpstr>Vlastní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Rozdělení dotací v dotačním programu na činnost v roce 2019</vt:lpstr>
      <vt:lpstr>Rozdělení dotací v dotačním programu na činnost v roce 2019</vt:lpstr>
      <vt:lpstr>Přehled úvěrů města k 31.10.2018</vt:lpstr>
      <vt:lpstr>Návrh rozpočtu 2019 Příjmy podle druhů</vt:lpstr>
      <vt:lpstr>Návrh rozpočtu 2019 Výdaje podle odborů</vt:lpstr>
      <vt:lpstr>Kulturní dům v Klášterci nad Ohří přestavba a přístavba - financování</vt:lpstr>
      <vt:lpstr>Prezentace aplikace PowerPoint</vt:lpstr>
      <vt:lpstr>Koupě části pozemku –vybudování komunikace a parkovacích míst ve sportovním areálu</vt:lpstr>
      <vt:lpstr>Řešení pozemků v rámci investiční akce „Dopravní terminál Klášterec nad Ohří – ulice Nádražní“</vt:lpstr>
      <vt:lpstr>Hospodaření s byty</vt:lpstr>
      <vt:lpstr>Hospodaření s nebytovými prostory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pro poskytování dotací  z rozpočtu města Klášterce nad Ohří</dc:title>
  <dc:creator>Dlouhá Veronika, Ing.</dc:creator>
  <cp:lastModifiedBy>Dlouhá Veronika, Ing.</cp:lastModifiedBy>
  <cp:revision>360</cp:revision>
  <cp:lastPrinted>2018-12-11T16:27:01Z</cp:lastPrinted>
  <dcterms:created xsi:type="dcterms:W3CDTF">2016-08-10T07:20:46Z</dcterms:created>
  <dcterms:modified xsi:type="dcterms:W3CDTF">2018-12-12T11:33:18Z</dcterms:modified>
</cp:coreProperties>
</file>