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68" r:id="rId2"/>
    <p:sldId id="257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262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258" r:id="rId26"/>
    <p:sldId id="270" r:id="rId27"/>
    <p:sldId id="271" r:id="rId28"/>
    <p:sldId id="272" r:id="rId29"/>
    <p:sldId id="273" r:id="rId30"/>
    <p:sldId id="260" r:id="rId31"/>
    <p:sldId id="291" r:id="rId32"/>
    <p:sldId id="264" r:id="rId33"/>
    <p:sldId id="274" r:id="rId34"/>
    <p:sldId id="276" r:id="rId35"/>
    <p:sldId id="275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66" r:id="rId46"/>
    <p:sldId id="267" r:id="rId47"/>
    <p:sldId id="286" r:id="rId48"/>
    <p:sldId id="287" r:id="rId49"/>
    <p:sldId id="288" r:id="rId50"/>
    <p:sldId id="289" r:id="rId51"/>
    <p:sldId id="290" r:id="rId52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39" autoAdjust="0"/>
  </p:normalViewPr>
  <p:slideViewPr>
    <p:cSldViewPr>
      <p:cViewPr varScale="1">
        <p:scale>
          <a:sx n="145" d="100"/>
          <a:sy n="145" d="100"/>
        </p:scale>
        <p:origin x="24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1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6" y="1"/>
            <a:ext cx="3076363" cy="511731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r">
              <a:defRPr sz="1200"/>
            </a:lvl1pPr>
          </a:lstStyle>
          <a:p>
            <a:fld id="{122E6ADE-9E6E-4580-A84F-A016B71C361C}" type="datetimeFigureOut">
              <a:rPr lang="cs-CZ" smtClean="0"/>
              <a:t>14.05.2020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6" y="9721107"/>
            <a:ext cx="3076363" cy="511731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r">
              <a:defRPr sz="12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1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6" y="1"/>
            <a:ext cx="3076363" cy="511731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r">
              <a:defRPr sz="1200"/>
            </a:lvl1pPr>
          </a:lstStyle>
          <a:p>
            <a:fld id="{84A2E166-AF91-4A2F-9351-1D0B31BEC70C}" type="datetimeFigureOut">
              <a:rPr lang="cs-CZ" smtClean="0"/>
              <a:t>14.05.2020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0" tIns="47380" rIns="94760" bIns="4738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1" y="4861443"/>
            <a:ext cx="5679440" cy="4605576"/>
          </a:xfrm>
          <a:prstGeom prst="rect">
            <a:avLst/>
          </a:prstGeom>
        </p:spPr>
        <p:txBody>
          <a:bodyPr vert="horz" lIns="94760" tIns="47380" rIns="94760" bIns="4738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6" y="9721107"/>
            <a:ext cx="3076363" cy="511731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r">
              <a:defRPr sz="12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7202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1344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1344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1344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14.05.2020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14.05.2020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14.05.2020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14.05.2020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14.05.2020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4840002"/>
            <a:ext cx="3464024" cy="273844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284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14.05.2020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Mgr. David Kodytek</a:t>
            </a:r>
            <a:r>
              <a:rPr lang="cs-CZ" sz="4000" dirty="0"/>
              <a:t> 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3200" dirty="0"/>
              <a:t>místostarosta</a:t>
            </a:r>
          </a:p>
        </p:txBody>
      </p:sp>
    </p:spTree>
    <p:extLst>
      <p:ext uri="{BB962C8B-B14F-4D97-AF65-F5344CB8AC3E}">
        <p14:creationId xmlns:p14="http://schemas.microsoft.com/office/powerpoint/2010/main" val="1257163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KULTURNÍ DŮM – modernizace a dostavba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338936" cy="35453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64" y="1063228"/>
            <a:ext cx="2813835" cy="18685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63" y="3016604"/>
            <a:ext cx="2813835" cy="18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58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CYKLOSTEZKA Klášterecký potok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338936" cy="35453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66" y="1063228"/>
            <a:ext cx="2813834" cy="18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58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Hala I.P. Verne – rekonstrukce střechy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338936" cy="354538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28" y="1063228"/>
            <a:ext cx="2806672" cy="186380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28" y="3003798"/>
            <a:ext cx="2806672" cy="186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80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ZŠ Školní – přístupový chodník</a:t>
            </a:r>
            <a:endParaRPr lang="cs-CZ" sz="28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60554"/>
            <a:ext cx="5338936" cy="3545387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91" y="1065128"/>
            <a:ext cx="2782069" cy="18474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90" y="3003799"/>
            <a:ext cx="2780521" cy="18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63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Dopravní terminál ul. Nádražní</a:t>
            </a:r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338936" cy="3545388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66" y="1063228"/>
            <a:ext cx="2813834" cy="18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69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Instalace tabule na hrad </a:t>
            </a:r>
            <a:r>
              <a:rPr lang="cs-CZ" sz="2000" b="1" dirty="0" err="1" smtClean="0"/>
              <a:t>Šumburk</a:t>
            </a:r>
            <a:endParaRPr lang="cs-CZ" sz="2000" b="1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1346685"/>
            <a:ext cx="8229600" cy="2089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96" y="1346685"/>
            <a:ext cx="4243355" cy="32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6685"/>
            <a:ext cx="21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0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Instalace pamětní desky na dům čp. 182</a:t>
            </a:r>
            <a:endParaRPr lang="cs-CZ" sz="2000" b="1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1346685"/>
            <a:ext cx="8229600" cy="2089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0"/>
          <a:stretch/>
        </p:blipFill>
        <p:spPr>
          <a:xfrm>
            <a:off x="294246" y="1479933"/>
            <a:ext cx="4128052" cy="28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11200" r="15512" b="59400"/>
          <a:stretch/>
        </p:blipFill>
        <p:spPr>
          <a:xfrm>
            <a:off x="4499992" y="1479933"/>
            <a:ext cx="438857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37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/>
              <a:t>Galerie </a:t>
            </a:r>
            <a:r>
              <a:rPr lang="cs-CZ" sz="2000" b="1" dirty="0" smtClean="0"/>
              <a:t>Kryt - květen</a:t>
            </a:r>
            <a:endParaRPr lang="cs-CZ" sz="2000" b="1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1346685"/>
            <a:ext cx="8229600" cy="2089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 smtClean="0"/>
              <a:t>Josef Sedláček: </a:t>
            </a:r>
            <a:r>
              <a:rPr lang="cs-CZ" sz="2200" b="1" dirty="0" smtClean="0"/>
              <a:t>Rozhledny Ústeckého kraje</a:t>
            </a:r>
            <a:endParaRPr lang="cs-CZ" sz="2200" b="1" dirty="0"/>
          </a:p>
        </p:txBody>
      </p:sp>
      <p:pic>
        <p:nvPicPr>
          <p:cNvPr id="3074" name="Picture 2" descr="Na obrázku může být: uvnit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74" y="1851670"/>
            <a:ext cx="511999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prg3-1.fna.fbcdn.net/v/t1.0-9/s960x960/89932975_2971024486288401_8229969169559322624_o.jpg?_nc_cat=102&amp;_nc_sid=8024bb&amp;_nc_ohc=G1F2M_zrgWIAX871OdX&amp;_nc_ht=scontent.fprg3-1.fna&amp;_nc_tp=7&amp;oh=0f4472ad8aa16517e5aac5bc8dc7a168&amp;oe=5EE0E9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51670"/>
            <a:ext cx="2037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385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/>
              <a:t>Galerie </a:t>
            </a:r>
            <a:r>
              <a:rPr lang="cs-CZ" sz="2000" b="1" dirty="0" smtClean="0"/>
              <a:t>Kryt - červen</a:t>
            </a:r>
            <a:endParaRPr lang="cs-CZ" sz="2000" b="1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1346685"/>
            <a:ext cx="8229600" cy="2089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Nepřemožená - Příběhy </a:t>
            </a:r>
            <a:r>
              <a:rPr lang="cs-CZ" sz="2200" dirty="0" smtClean="0"/>
              <a:t>bezpráví: </a:t>
            </a:r>
            <a:r>
              <a:rPr lang="cs-CZ" sz="2200" b="1" dirty="0" smtClean="0"/>
              <a:t>Milada Horáková</a:t>
            </a:r>
            <a:endParaRPr lang="cs-CZ" sz="2200" b="1" dirty="0"/>
          </a:p>
        </p:txBody>
      </p:sp>
      <p:pic>
        <p:nvPicPr>
          <p:cNvPr id="4098" name="Picture 2" descr="Nepřemožená Milada Horáková - výstava - Národní památník n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18" y="1995686"/>
            <a:ext cx="317520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omunisté ukázali, co jsou zač. Milada Horáková zemřela krutou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57" y="1995686"/>
            <a:ext cx="485089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061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8654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Koncepce rozvoje cestovního ruchu</a:t>
            </a:r>
          </a:p>
          <a:p>
            <a:r>
              <a:rPr lang="cs-CZ" sz="2000" b="1" dirty="0"/>
              <a:t>s</a:t>
            </a:r>
            <a:r>
              <a:rPr lang="cs-CZ" sz="2000" b="1" dirty="0" smtClean="0"/>
              <a:t>e zaměřením na rozvoj lázeňství</a:t>
            </a:r>
            <a:endParaRPr lang="cs-CZ" sz="2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92" y="1545517"/>
            <a:ext cx="2364106" cy="32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08" y="1545517"/>
            <a:ext cx="48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2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77839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Klášterecké noviny</a:t>
            </a:r>
          </a:p>
          <a:p>
            <a:r>
              <a:rPr lang="cs-CZ" sz="2000" b="1" dirty="0" smtClean="0"/>
              <a:t>- speciální číslo ke </a:t>
            </a:r>
            <a:r>
              <a:rPr lang="cs-CZ" sz="2000" b="1" dirty="0" err="1" smtClean="0"/>
              <a:t>koronaviru</a:t>
            </a:r>
            <a:endParaRPr lang="cs-CZ" sz="2000" b="1" dirty="0" smtClean="0"/>
          </a:p>
          <a:p>
            <a:endParaRPr lang="cs-CZ" sz="2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543633"/>
            <a:ext cx="2306184" cy="32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543633"/>
            <a:ext cx="312428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84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77839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Uzavření pitných pavilonů</a:t>
            </a:r>
          </a:p>
          <a:p>
            <a:r>
              <a:rPr lang="cs-CZ" sz="2000" b="1" dirty="0" smtClean="0"/>
              <a:t>- využito k monitoringu vydatnosti pramenů</a:t>
            </a:r>
          </a:p>
          <a:p>
            <a:endParaRPr lang="cs-CZ" sz="20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91630"/>
            <a:ext cx="505954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16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77839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Publikační činnost</a:t>
            </a:r>
          </a:p>
          <a:p>
            <a:r>
              <a:rPr lang="cs-CZ" sz="2000" b="1" dirty="0" smtClean="0"/>
              <a:t>- kniha o historii divadla a brožura o kostelech</a:t>
            </a:r>
          </a:p>
          <a:p>
            <a:endParaRPr lang="cs-CZ" sz="2000" b="1" dirty="0"/>
          </a:p>
        </p:txBody>
      </p:sp>
      <p:pic>
        <p:nvPicPr>
          <p:cNvPr id="6146" name="Picture 2" descr="Galerie: DS Klas / Divadlo Zdrhovadlo Klášterec nad Ohří – Solari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r="11028"/>
          <a:stretch/>
        </p:blipFill>
        <p:spPr bwMode="auto">
          <a:xfrm>
            <a:off x="971600" y="1480964"/>
            <a:ext cx="324036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/>
          <a:stretch/>
        </p:blipFill>
        <p:spPr>
          <a:xfrm>
            <a:off x="4427984" y="1480964"/>
            <a:ext cx="372047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20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err="1"/>
              <a:t>Social</a:t>
            </a:r>
            <a:r>
              <a:rPr lang="cs-CZ" sz="2000" b="1" dirty="0"/>
              <a:t> media </a:t>
            </a:r>
            <a:r>
              <a:rPr lang="cs-CZ" sz="2000" b="1" dirty="0" err="1"/>
              <a:t>specialist</a:t>
            </a:r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694" t="2000" r="3302" b="1989"/>
          <a:stretch/>
        </p:blipFill>
        <p:spPr>
          <a:xfrm>
            <a:off x="5004048" y="1347614"/>
            <a:ext cx="3456385" cy="3456384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609600" y="1346685"/>
            <a:ext cx="8229600" cy="1657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 err="1"/>
              <a:t>Instagram</a:t>
            </a:r>
            <a:endParaRPr lang="cs-CZ" sz="2200" dirty="0"/>
          </a:p>
          <a:p>
            <a:r>
              <a:rPr lang="cs-CZ" sz="2200" dirty="0" err="1"/>
              <a:t>YouTube</a:t>
            </a:r>
            <a:endParaRPr lang="cs-CZ" sz="2200" dirty="0"/>
          </a:p>
          <a:p>
            <a:endParaRPr lang="cs-CZ" sz="2200" dirty="0"/>
          </a:p>
          <a:p>
            <a:r>
              <a:rPr lang="cs-CZ" sz="2200" dirty="0"/>
              <a:t>Třídit odpad není trapný</a:t>
            </a:r>
          </a:p>
          <a:p>
            <a:r>
              <a:rPr lang="cs-CZ" sz="2200" dirty="0" err="1"/>
              <a:t>Dream</a:t>
            </a:r>
            <a:r>
              <a:rPr lang="cs-CZ" sz="2200" dirty="0"/>
              <a:t> Job: Městský strážník</a:t>
            </a:r>
          </a:p>
          <a:p>
            <a:r>
              <a:rPr lang="cs-CZ" sz="2200" dirty="0"/>
              <a:t>do </a:t>
            </a:r>
            <a:r>
              <a:rPr lang="cs-CZ" sz="2200" dirty="0" smtClean="0"/>
              <a:t>30.06.2020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068113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Pavla Zemančíková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Rozbor hospodaření města </a:t>
            </a:r>
            <a:b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800" b="1" dirty="0" smtClean="0"/>
              <a:t>za 1. čtvrtletí </a:t>
            </a: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35646"/>
            <a:ext cx="80010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87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77155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Opatření k očekávanému nenaplnění příjmů města v roce 2020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401047"/>
              </p:ext>
            </p:extLst>
          </p:nvPr>
        </p:nvGraphicFramePr>
        <p:xfrm>
          <a:off x="611560" y="1995686"/>
          <a:ext cx="7912100" cy="1771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38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05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17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17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Název</a:t>
                      </a:r>
                      <a:endParaRPr lang="cs-CZ" sz="12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Skutečnost 2019</a:t>
                      </a:r>
                      <a:endParaRPr lang="cs-CZ" sz="12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Rozpočet 2020</a:t>
                      </a:r>
                      <a:endParaRPr lang="cs-CZ" sz="12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Nový odhad</a:t>
                      </a:r>
                    </a:p>
                    <a:p>
                      <a:pPr algn="r" fontAlgn="ctr"/>
                      <a:r>
                        <a:rPr lang="cs-CZ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(2019 - </a:t>
                      </a:r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 </a:t>
                      </a:r>
                      <a:r>
                        <a:rPr lang="cs-CZ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%)</a:t>
                      </a:r>
                      <a:endParaRPr lang="cs-CZ" sz="12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Rozdíl</a:t>
                      </a:r>
                      <a:endParaRPr lang="cs-CZ" sz="12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Daň z příjmu fyzických osob</a:t>
                      </a:r>
                      <a:endParaRPr lang="pl-PL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62.259.708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55.000.000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53.000.000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-2.000.000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Daň z příjmů právnických osob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45.464.049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39.000.000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38.500.000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-500.000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Daň z přidané hodnoty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102.340.956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98.000.000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87.000.000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-11.000.000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Sdílené </a:t>
                      </a:r>
                      <a:r>
                        <a:rPr lang="cs-CZ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daně celkem</a:t>
                      </a:r>
                      <a:endParaRPr lang="cs-CZ" sz="12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210.064.713</a:t>
                      </a:r>
                      <a:endParaRPr lang="cs-CZ" sz="12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192.000.000</a:t>
                      </a:r>
                      <a:endParaRPr lang="cs-CZ" sz="12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178.500.000</a:t>
                      </a:r>
                      <a:endParaRPr lang="cs-CZ" sz="12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-13.500.000</a:t>
                      </a:r>
                      <a:endParaRPr lang="cs-CZ" sz="12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114300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75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77155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Opatření k očekávanému nenaplnění příjmů města v roce 2020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58986" y="1563638"/>
            <a:ext cx="7873454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Rada města se dne 29.04.2020 zabývala možnými dopady </a:t>
            </a:r>
            <a:r>
              <a:rPr lang="cs-CZ" dirty="0" err="1" smtClean="0"/>
              <a:t>koronavirové</a:t>
            </a:r>
            <a:r>
              <a:rPr lang="cs-CZ" dirty="0" smtClean="0"/>
              <a:t> krize a přijala tato </a:t>
            </a:r>
            <a:r>
              <a:rPr lang="cs-CZ" dirty="0"/>
              <a:t>opatření k řešení nenaplnění příjmů města v roce 2020</a:t>
            </a:r>
            <a:r>
              <a:rPr lang="cs-CZ" dirty="0" smtClean="0"/>
              <a:t>: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1. výrazně krátit provozní výdaje tam, kde je to možné: </a:t>
            </a:r>
          </a:p>
          <a:p>
            <a:r>
              <a:rPr lang="cs-CZ" dirty="0"/>
              <a:t>    provést revize rozpočtů všech odborů s cílem snížit rozpočtované výdaje,</a:t>
            </a:r>
          </a:p>
          <a:p>
            <a:pPr>
              <a:spcBef>
                <a:spcPts val="600"/>
              </a:spcBef>
            </a:pPr>
            <a:r>
              <a:rPr lang="cs-CZ" dirty="0"/>
              <a:t>2. přehodnotit nezbytnost plánovaných investičních akcí:</a:t>
            </a:r>
          </a:p>
          <a:p>
            <a:r>
              <a:rPr lang="cs-CZ" dirty="0"/>
              <a:t>    všechny zahájené investice (i ve stádiu projektové přípravy) ponechat 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   v </a:t>
            </a:r>
            <a:r>
              <a:rPr lang="cs-CZ" dirty="0"/>
              <a:t>rozpočtu; </a:t>
            </a:r>
            <a:r>
              <a:rPr lang="cs-CZ" dirty="0" smtClean="0"/>
              <a:t>zvážit zahajování </a:t>
            </a:r>
            <a:r>
              <a:rPr lang="cs-CZ" dirty="0"/>
              <a:t>nových investic - tyto zahajovat pouze </a:t>
            </a:r>
            <a:r>
              <a:rPr lang="cs-CZ" dirty="0" smtClean="0"/>
              <a:t>po</a:t>
            </a:r>
          </a:p>
          <a:p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cs-CZ" dirty="0"/>
              <a:t>předchozím souhlasu </a:t>
            </a:r>
            <a:r>
              <a:rPr lang="cs-CZ" dirty="0" smtClean="0"/>
              <a:t>RM</a:t>
            </a:r>
          </a:p>
          <a:p>
            <a:pPr>
              <a:spcBef>
                <a:spcPts val="600"/>
              </a:spcBef>
            </a:pPr>
            <a:r>
              <a:rPr lang="cs-CZ" dirty="0"/>
              <a:t>3. připravit návrh rozpočtového opatření, které bude řešit očekávaný </a:t>
            </a:r>
            <a:r>
              <a:rPr lang="cs-CZ" dirty="0" smtClean="0"/>
              <a:t>propad</a:t>
            </a:r>
          </a:p>
          <a:p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cs-CZ" dirty="0"/>
              <a:t>daňových příjmů města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06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77155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Podpora drobných podnikatelů </a:t>
            </a:r>
            <a:br>
              <a:rPr lang="cs-CZ" sz="2800" b="1" dirty="0" smtClean="0"/>
            </a:br>
            <a:r>
              <a:rPr lang="cs-CZ" sz="2800" b="1" dirty="0" smtClean="0"/>
              <a:t>v souvislosti s uzavřením jejich provozoven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58986" y="1563638"/>
            <a:ext cx="78734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Snaha o zmírnění dopadů </a:t>
            </a:r>
            <a:r>
              <a:rPr lang="cs-CZ" dirty="0" smtClean="0"/>
              <a:t>krize na živnostníky, </a:t>
            </a:r>
            <a:r>
              <a:rPr lang="cs-CZ" dirty="0"/>
              <a:t>kteří museli uzavřít své </a:t>
            </a:r>
            <a:r>
              <a:rPr lang="cs-CZ" dirty="0" smtClean="0"/>
              <a:t>provozovny</a:t>
            </a:r>
          </a:p>
          <a:p>
            <a:endParaRPr lang="cs-CZ" dirty="0" smtClean="0"/>
          </a:p>
          <a:p>
            <a:r>
              <a:rPr lang="cs-CZ" dirty="0" smtClean="0"/>
              <a:t>Podmínky:</a:t>
            </a:r>
          </a:p>
          <a:p>
            <a:r>
              <a:rPr lang="cs-CZ" dirty="0" smtClean="0"/>
              <a:t>- bydliště </a:t>
            </a:r>
            <a:r>
              <a:rPr lang="cs-CZ" dirty="0"/>
              <a:t>na území Klášterec nad Ohří</a:t>
            </a:r>
          </a:p>
          <a:p>
            <a:r>
              <a:rPr lang="cs-CZ" dirty="0" smtClean="0"/>
              <a:t>- </a:t>
            </a:r>
            <a:r>
              <a:rPr lang="cs-CZ" dirty="0"/>
              <a:t>provozovna na území Klášterce nad </a:t>
            </a:r>
            <a:r>
              <a:rPr lang="cs-CZ" dirty="0" smtClean="0"/>
              <a:t>Ohří</a:t>
            </a:r>
            <a:endParaRPr lang="cs-CZ" dirty="0"/>
          </a:p>
          <a:p>
            <a:r>
              <a:rPr lang="cs-CZ" dirty="0" smtClean="0"/>
              <a:t>- </a:t>
            </a:r>
            <a:r>
              <a:rPr lang="cs-CZ" dirty="0"/>
              <a:t>uzavřená nájemní smlouva na danou provozovnu </a:t>
            </a:r>
            <a:endParaRPr lang="cs-CZ" dirty="0" smtClean="0"/>
          </a:p>
          <a:p>
            <a:r>
              <a:rPr lang="cs-CZ" dirty="0" smtClean="0"/>
              <a:t>- </a:t>
            </a:r>
            <a:r>
              <a:rPr lang="cs-CZ" dirty="0"/>
              <a:t>provozovna byla uzavřena </a:t>
            </a:r>
            <a:r>
              <a:rPr lang="cs-CZ" dirty="0" smtClean="0"/>
              <a:t>v </a:t>
            </a:r>
            <a:r>
              <a:rPr lang="cs-CZ" dirty="0"/>
              <a:t>souvislosti s </a:t>
            </a:r>
            <a:r>
              <a:rPr lang="cs-CZ" dirty="0" smtClean="0"/>
              <a:t>pandemií </a:t>
            </a:r>
            <a:r>
              <a:rPr lang="cs-CZ" dirty="0" err="1" smtClean="0"/>
              <a:t>koronaviru</a:t>
            </a:r>
            <a:r>
              <a:rPr lang="cs-CZ" dirty="0" smtClean="0"/>
              <a:t> </a:t>
            </a:r>
            <a:r>
              <a:rPr lang="cs-CZ" dirty="0"/>
              <a:t>v </a:t>
            </a:r>
            <a:r>
              <a:rPr lang="cs-CZ" dirty="0" smtClean="0"/>
              <a:t>ČR</a:t>
            </a:r>
          </a:p>
          <a:p>
            <a:endParaRPr lang="cs-CZ" dirty="0" smtClean="0"/>
          </a:p>
          <a:p>
            <a:r>
              <a:rPr lang="cs-CZ" dirty="0" smtClean="0"/>
              <a:t>Výzva k podávání žádostí </a:t>
            </a:r>
            <a:r>
              <a:rPr lang="cs-CZ" dirty="0"/>
              <a:t>o poskytnutí finančního </a:t>
            </a:r>
            <a:r>
              <a:rPr lang="cs-CZ" dirty="0" smtClean="0"/>
              <a:t>daru – bude zveřejněna</a:t>
            </a:r>
            <a:endParaRPr lang="cs-CZ" dirty="0"/>
          </a:p>
          <a:p>
            <a:r>
              <a:rPr lang="cs-CZ" dirty="0" smtClean="0"/>
              <a:t>Žádost – na webu	</a:t>
            </a:r>
          </a:p>
          <a:p>
            <a:r>
              <a:rPr lang="cs-CZ" dirty="0" smtClean="0"/>
              <a:t>Termín pro podání žádosti - do 15.06.2020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843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/>
              <a:t>Mgr. Vojtěch Marvan</a:t>
            </a:r>
            <a:r>
              <a:rPr lang="cs-CZ" sz="3200" b="1" dirty="0">
                <a:solidFill>
                  <a:srgbClr val="FF0000"/>
                </a:solidFill>
              </a:rPr>
              <a:t/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763798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majetku</a:t>
            </a:r>
            <a:br>
              <a:rPr lang="cs-CZ" sz="4000" b="1" dirty="0"/>
            </a:br>
            <a:r>
              <a:rPr lang="cs-CZ" sz="4000" b="1" dirty="0"/>
              <a:t>a 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Pavla 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46199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 smtClean="0"/>
              <a:t>Prodej pozemků v lokalitě </a:t>
            </a:r>
            <a:r>
              <a:rPr lang="cs-CZ" sz="2500" b="1" dirty="0" err="1" smtClean="0"/>
              <a:t>Ciboušovská</a:t>
            </a:r>
            <a:endParaRPr lang="cs-CZ" sz="2500" b="1" dirty="0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53171"/>
            <a:ext cx="2949473" cy="3888432"/>
          </a:xfrm>
        </p:spPr>
      </p:pic>
      <p:sp>
        <p:nvSpPr>
          <p:cNvPr id="14" name="Zástupný symbol pro obsah 1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sz="2000" dirty="0" smtClean="0"/>
              <a:t>11/2019 schváleny Pravidla pro prodej</a:t>
            </a:r>
          </a:p>
          <a:p>
            <a:r>
              <a:rPr lang="cs-CZ" sz="2000" dirty="0" smtClean="0"/>
              <a:t>11/2019 – 01/2020 zveřejnění záměru prodeje</a:t>
            </a:r>
          </a:p>
          <a:p>
            <a:r>
              <a:rPr lang="cs-CZ" sz="2000" dirty="0" smtClean="0"/>
              <a:t>02/2020 losování pořadí </a:t>
            </a:r>
          </a:p>
          <a:p>
            <a:r>
              <a:rPr lang="cs-CZ" sz="2000" dirty="0" smtClean="0"/>
              <a:t>03 – 06/2020 výběr pozemků</a:t>
            </a:r>
          </a:p>
          <a:p>
            <a:endParaRPr lang="cs-CZ" sz="2000" dirty="0"/>
          </a:p>
          <a:p>
            <a:r>
              <a:rPr lang="cs-CZ" sz="2000" dirty="0" smtClean="0"/>
              <a:t>podepsáno 14 rezervačních protokolů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29263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PhDr. Jiřina Malastová</a:t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Krizová pomoc odboru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5770984" cy="3394472"/>
          </a:xfrm>
        </p:spPr>
        <p:txBody>
          <a:bodyPr>
            <a:normAutofit/>
          </a:bodyPr>
          <a:lstStyle/>
          <a:p>
            <a:r>
              <a:rPr lang="cs-CZ" sz="2400" dirty="0"/>
              <a:t>o</a:t>
            </a:r>
            <a:r>
              <a:rPr lang="cs-CZ" sz="2400" dirty="0" smtClean="0"/>
              <a:t>d 16.03. </a:t>
            </a:r>
            <a:r>
              <a:rPr lang="cs-CZ" sz="2400" b="1" dirty="0" smtClean="0"/>
              <a:t>šití roušek </a:t>
            </a:r>
            <a:r>
              <a:rPr lang="cs-CZ" sz="2400" dirty="0" smtClean="0"/>
              <a:t>na odboru</a:t>
            </a:r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dirty="0"/>
              <a:t>o</a:t>
            </a:r>
            <a:r>
              <a:rPr lang="cs-CZ" sz="2400" dirty="0" smtClean="0"/>
              <a:t>d 19.03. všechny pracovnice odboru </a:t>
            </a:r>
            <a:r>
              <a:rPr lang="cs-CZ" sz="2400" b="1" dirty="0" smtClean="0"/>
              <a:t>k dispozici na krizové lince 24 hod denně</a:t>
            </a:r>
            <a:r>
              <a:rPr lang="cs-CZ" sz="2400" dirty="0" smtClean="0"/>
              <a:t>, platí do ukončení nouzového stavu</a:t>
            </a:r>
          </a:p>
          <a:p>
            <a:pPr marL="0" indent="0">
              <a:buNone/>
            </a:pPr>
            <a:endParaRPr lang="cs-CZ" sz="1200" dirty="0" smtClean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6386854" y="1273882"/>
          <a:ext cx="2294468" cy="3247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3" imgW="5667359" imgH="8020022" progId="AcroExch.Document.DC">
                  <p:embed/>
                </p:oleObj>
              </mc:Choice>
              <mc:Fallback>
                <p:oleObj name="Acrobat Document" r:id="rId3" imgW="5667359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86854" y="1273882"/>
                        <a:ext cx="2294468" cy="324700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4675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71550"/>
            <a:ext cx="6707088" cy="3823073"/>
          </a:xfrm>
        </p:spPr>
        <p:txBody>
          <a:bodyPr>
            <a:normAutofit/>
          </a:bodyPr>
          <a:lstStyle/>
          <a:p>
            <a:r>
              <a:rPr lang="cs-CZ" sz="2400" dirty="0"/>
              <a:t>k 04.05. </a:t>
            </a:r>
            <a:r>
              <a:rPr lang="cs-CZ" sz="2400" dirty="0" smtClean="0"/>
              <a:t>bylo ve spolupráci s Městskou policií </a:t>
            </a:r>
            <a:r>
              <a:rPr lang="cs-CZ" sz="2400" b="1" dirty="0" smtClean="0"/>
              <a:t>vydáno </a:t>
            </a:r>
            <a:r>
              <a:rPr lang="cs-CZ" sz="2600" b="1" dirty="0"/>
              <a:t>1674 </a:t>
            </a:r>
            <a:r>
              <a:rPr lang="cs-CZ" sz="2400" b="1" dirty="0"/>
              <a:t>ks</a:t>
            </a:r>
            <a:r>
              <a:rPr lang="cs-CZ" sz="2600" b="1" dirty="0"/>
              <a:t> </a:t>
            </a:r>
            <a:r>
              <a:rPr lang="cs-CZ" sz="2400" b="1" dirty="0" smtClean="0"/>
              <a:t>ušitých</a:t>
            </a:r>
            <a:r>
              <a:rPr lang="cs-CZ" sz="2600" b="1" dirty="0" smtClean="0"/>
              <a:t> </a:t>
            </a:r>
            <a:r>
              <a:rPr lang="cs-CZ" sz="2400" b="1" dirty="0" smtClean="0"/>
              <a:t>roušek </a:t>
            </a:r>
            <a:r>
              <a:rPr lang="cs-CZ" sz="2600" b="1" dirty="0"/>
              <a:t>316</a:t>
            </a:r>
            <a:r>
              <a:rPr lang="cs-CZ" sz="2400" b="1" dirty="0"/>
              <a:t> osobám a </a:t>
            </a:r>
            <a:r>
              <a:rPr lang="cs-CZ" sz="2400" b="1" dirty="0" smtClean="0"/>
              <a:t>organizacím</a:t>
            </a:r>
          </a:p>
          <a:p>
            <a:r>
              <a:rPr lang="cs-CZ" sz="2400" dirty="0" smtClean="0"/>
              <a:t>na </a:t>
            </a:r>
            <a:r>
              <a:rPr lang="cs-CZ" sz="2400" dirty="0"/>
              <a:t>odboru </a:t>
            </a:r>
            <a:r>
              <a:rPr lang="cs-CZ" sz="2400" dirty="0" smtClean="0"/>
              <a:t>bylo </a:t>
            </a:r>
            <a:r>
              <a:rPr lang="cs-CZ" sz="2400" b="1" dirty="0" smtClean="0"/>
              <a:t>ušito </a:t>
            </a:r>
            <a:r>
              <a:rPr lang="cs-CZ" sz="2600" b="1" dirty="0" smtClean="0"/>
              <a:t>1121 </a:t>
            </a:r>
            <a:r>
              <a:rPr lang="cs-CZ" sz="2600" b="1" dirty="0"/>
              <a:t>ks</a:t>
            </a:r>
            <a:r>
              <a:rPr lang="cs-CZ" sz="2400" dirty="0"/>
              <a:t>, od dobrovolníků </a:t>
            </a:r>
            <a:r>
              <a:rPr lang="cs-CZ" sz="2400" b="1" dirty="0"/>
              <a:t>obdrženo </a:t>
            </a:r>
            <a:r>
              <a:rPr lang="cs-CZ" sz="2600" b="1" dirty="0"/>
              <a:t>553</a:t>
            </a:r>
            <a:r>
              <a:rPr lang="cs-CZ" sz="2400" b="1" dirty="0"/>
              <a:t> </a:t>
            </a:r>
            <a:r>
              <a:rPr lang="cs-CZ" sz="2400" b="1" dirty="0" smtClean="0"/>
              <a:t>ks</a:t>
            </a:r>
          </a:p>
          <a:p>
            <a:r>
              <a:rPr lang="cs-CZ" sz="2400" dirty="0"/>
              <a:t>n</a:t>
            </a:r>
            <a:r>
              <a:rPr lang="cs-CZ" sz="2400" dirty="0" smtClean="0"/>
              <a:t>ákupy zprostředkovány pro 20 osob</a:t>
            </a:r>
          </a:p>
          <a:p>
            <a:r>
              <a:rPr lang="cs-CZ" sz="2400" dirty="0" smtClean="0"/>
              <a:t>součástí balíčku s rouškami byl informační leták s kontakty a pokyny na údržbu</a:t>
            </a:r>
            <a:endParaRPr lang="cs-CZ" sz="2400" dirty="0"/>
          </a:p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6876256" y="1307410"/>
          <a:ext cx="1944216" cy="2751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Acrobat Document" r:id="rId3" imgW="5667359" imgH="8020022" progId="AcroExch.Document.DC">
                  <p:embed/>
                </p:oleObj>
              </mc:Choice>
              <mc:Fallback>
                <p:oleObj name="Acrobat Document" r:id="rId3" imgW="5667359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76256" y="1307410"/>
                        <a:ext cx="1944216" cy="275135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3353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71550"/>
            <a:ext cx="8219256" cy="38230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 smtClean="0"/>
          </a:p>
          <a:p>
            <a:r>
              <a:rPr lang="cs-CZ" sz="2400" dirty="0" smtClean="0"/>
              <a:t>ve spolupráci s </a:t>
            </a:r>
            <a:r>
              <a:rPr lang="cs-CZ" sz="2400" b="1" dirty="0" smtClean="0"/>
              <a:t>Azylovým domem Naděje</a:t>
            </a:r>
            <a:r>
              <a:rPr lang="cs-CZ" sz="2400" dirty="0" smtClean="0"/>
              <a:t> byly zajištěny roušky pro osoby bez přístřeší</a:t>
            </a:r>
          </a:p>
          <a:p>
            <a:r>
              <a:rPr lang="cs-CZ" sz="2400" dirty="0" smtClean="0"/>
              <a:t>zároveň byly zajištěny prostory pro pracovníky azylového domu pro případ výskytu </a:t>
            </a:r>
            <a:r>
              <a:rPr lang="cs-CZ" sz="2400" dirty="0" err="1"/>
              <a:t>k</a:t>
            </a:r>
            <a:r>
              <a:rPr lang="cs-CZ" sz="2400" dirty="0" err="1" smtClean="0"/>
              <a:t>oronaviru</a:t>
            </a:r>
            <a:r>
              <a:rPr lang="cs-CZ" sz="2400" dirty="0" smtClean="0"/>
              <a:t> v zařízení</a:t>
            </a:r>
          </a:p>
          <a:p>
            <a:pPr lvl="0"/>
            <a:r>
              <a:rPr lang="cs-CZ" sz="2400" dirty="0">
                <a:solidFill>
                  <a:prstClr val="black"/>
                </a:solidFill>
              </a:rPr>
              <a:t>ambulantní služby noclehárny a nízkoprahového denního </a:t>
            </a:r>
            <a:r>
              <a:rPr lang="cs-CZ" sz="2400" dirty="0" smtClean="0">
                <a:solidFill>
                  <a:prstClr val="black"/>
                </a:solidFill>
              </a:rPr>
              <a:t>centra - </a:t>
            </a:r>
            <a:r>
              <a:rPr lang="cs-CZ" sz="2400" dirty="0">
                <a:solidFill>
                  <a:prstClr val="black"/>
                </a:solidFill>
              </a:rPr>
              <a:t>změna na </a:t>
            </a:r>
            <a:r>
              <a:rPr lang="cs-CZ" sz="2400" dirty="0" smtClean="0">
                <a:solidFill>
                  <a:prstClr val="black"/>
                </a:solidFill>
              </a:rPr>
              <a:t>pobytové </a:t>
            </a:r>
            <a:r>
              <a:rPr lang="cs-CZ" sz="2400" dirty="0">
                <a:solidFill>
                  <a:prstClr val="black"/>
                </a:solidFill>
              </a:rPr>
              <a:t>služby pro lidi bez domova</a:t>
            </a: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12711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71550"/>
            <a:ext cx="8229600" cy="3823073"/>
          </a:xfrm>
        </p:spPr>
        <p:txBody>
          <a:bodyPr>
            <a:normAutofit/>
          </a:bodyPr>
          <a:lstStyle/>
          <a:p>
            <a:r>
              <a:rPr lang="cs-CZ" sz="2400" dirty="0"/>
              <a:t>v</a:t>
            </a:r>
            <a:r>
              <a:rPr lang="cs-CZ" sz="2400" dirty="0" smtClean="0"/>
              <a:t>e spolupráci s JSDH bylo pečovatelské službě a mobilní zdravotnické službě </a:t>
            </a:r>
            <a:r>
              <a:rPr lang="cs-CZ" sz="2400" dirty="0" err="1" smtClean="0"/>
              <a:t>Home</a:t>
            </a:r>
            <a:r>
              <a:rPr lang="cs-CZ" sz="2400" dirty="0" smtClean="0"/>
              <a:t> Care </a:t>
            </a:r>
            <a:r>
              <a:rPr lang="cs-CZ" sz="2400" b="1" dirty="0" smtClean="0"/>
              <a:t>poskytnuto</a:t>
            </a:r>
            <a:r>
              <a:rPr lang="cs-CZ" sz="2400" dirty="0" smtClean="0"/>
              <a:t> </a:t>
            </a:r>
            <a:r>
              <a:rPr lang="cs-CZ" sz="2400" b="1" dirty="0" smtClean="0"/>
              <a:t>200 ks 200 ml lahví s dezinfekcí </a:t>
            </a:r>
            <a:r>
              <a:rPr lang="cs-CZ" sz="2400" dirty="0" smtClean="0"/>
              <a:t>pro nejvíce ohrožené klienty, dezinfekce byla zakoupena z prostředků města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27" y="2683086"/>
            <a:ext cx="1442759" cy="1923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85" y="3178005"/>
            <a:ext cx="1892829" cy="14196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6601"/>
          <a:stretch/>
        </p:blipFill>
        <p:spPr>
          <a:xfrm>
            <a:off x="1331640" y="2944447"/>
            <a:ext cx="1584381" cy="16561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7698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Zrušené akce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b="1" dirty="0" smtClean="0"/>
              <a:t>Setkání se sportovci </a:t>
            </a:r>
            <a:r>
              <a:rPr lang="cs-CZ" sz="2200" dirty="0" smtClean="0"/>
              <a:t>23.03.</a:t>
            </a:r>
          </a:p>
          <a:p>
            <a:r>
              <a:rPr lang="cs-CZ" sz="2200" b="1" dirty="0" smtClean="0"/>
              <a:t>Sbírka oblečení </a:t>
            </a:r>
            <a:r>
              <a:rPr lang="cs-CZ" sz="2200" dirty="0" smtClean="0"/>
              <a:t>11.–13.05.</a:t>
            </a:r>
          </a:p>
          <a:p>
            <a:r>
              <a:rPr lang="cs-CZ" sz="2200" b="1" dirty="0" smtClean="0"/>
              <a:t>Komunitní den </a:t>
            </a:r>
            <a:r>
              <a:rPr lang="cs-CZ" sz="2200" dirty="0" smtClean="0"/>
              <a:t>21.05.</a:t>
            </a:r>
          </a:p>
          <a:p>
            <a:r>
              <a:rPr lang="cs-CZ" sz="2200" b="1" dirty="0" smtClean="0"/>
              <a:t>Projekt Poznáváme společně </a:t>
            </a:r>
            <a:r>
              <a:rPr lang="cs-CZ" sz="2200" dirty="0" smtClean="0"/>
              <a:t>– k 11.03., včetně slavnostního ukončení 13.06.</a:t>
            </a:r>
          </a:p>
          <a:p>
            <a:r>
              <a:rPr lang="cs-CZ" sz="2200" b="1" dirty="0"/>
              <a:t>Branný den </a:t>
            </a:r>
            <a:r>
              <a:rPr lang="cs-CZ" sz="2200" dirty="0" smtClean="0"/>
              <a:t>16.06.</a:t>
            </a:r>
          </a:p>
          <a:p>
            <a:r>
              <a:rPr lang="cs-CZ" sz="2200" b="1" dirty="0" err="1" smtClean="0"/>
              <a:t>Revolution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train</a:t>
            </a:r>
            <a:r>
              <a:rPr lang="cs-CZ" sz="2200" b="1" dirty="0" smtClean="0"/>
              <a:t> </a:t>
            </a:r>
            <a:r>
              <a:rPr lang="cs-CZ" sz="2200" dirty="0" smtClean="0"/>
              <a:t>02.06., přesunuto předběžně na 11.09.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635319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Městský ústav sociálních služeb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 smtClean="0"/>
              <a:t>10.-27.04.2020 - </a:t>
            </a:r>
            <a:r>
              <a:rPr lang="cs-CZ" sz="2200" b="1" dirty="0" smtClean="0"/>
              <a:t>dobrovolná </a:t>
            </a:r>
            <a:r>
              <a:rPr lang="cs-CZ" sz="2200" b="1" dirty="0"/>
              <a:t>preventivní </a:t>
            </a:r>
            <a:r>
              <a:rPr lang="cs-CZ" sz="2200" b="1" dirty="0" smtClean="0"/>
              <a:t>karanténa </a:t>
            </a:r>
            <a:r>
              <a:rPr lang="cs-CZ" sz="2200" dirty="0" smtClean="0"/>
              <a:t>k</a:t>
            </a:r>
            <a:r>
              <a:rPr lang="cs-CZ" sz="2200" b="1" dirty="0" smtClean="0"/>
              <a:t> </a:t>
            </a:r>
            <a:r>
              <a:rPr lang="cs-CZ" sz="2200" dirty="0" smtClean="0"/>
              <a:t>podchycení rizikového </a:t>
            </a:r>
            <a:r>
              <a:rPr lang="cs-CZ" sz="2200" dirty="0"/>
              <a:t>období </a:t>
            </a:r>
            <a:r>
              <a:rPr lang="cs-CZ" sz="2200" dirty="0" smtClean="0"/>
              <a:t>Velikonoc</a:t>
            </a:r>
          </a:p>
          <a:p>
            <a:r>
              <a:rPr lang="cs-CZ" sz="2200" b="1" dirty="0" smtClean="0"/>
              <a:t>Pečovatelská </a:t>
            </a:r>
            <a:r>
              <a:rPr lang="cs-CZ" sz="2200" b="1" dirty="0"/>
              <a:t>služba </a:t>
            </a:r>
            <a:r>
              <a:rPr lang="cs-CZ" sz="2200" dirty="0" smtClean="0"/>
              <a:t>- všechny služby bez </a:t>
            </a:r>
            <a:r>
              <a:rPr lang="cs-CZ" sz="2200" dirty="0"/>
              <a:t>nutnosti uzavření </a:t>
            </a:r>
            <a:r>
              <a:rPr lang="cs-CZ" sz="2200" dirty="0" smtClean="0"/>
              <a:t>smlouvy, obědy přímo domů, nákupy </a:t>
            </a:r>
            <a:r>
              <a:rPr lang="cs-CZ" sz="2200" dirty="0"/>
              <a:t>i pro </a:t>
            </a:r>
            <a:r>
              <a:rPr lang="cs-CZ" sz="2200" dirty="0" smtClean="0"/>
              <a:t>ostatní seniory – využití třetího automobilu zapůjčeného </a:t>
            </a:r>
            <a:r>
              <a:rPr lang="cs-CZ" sz="2200" dirty="0"/>
              <a:t>ze ZŠ </a:t>
            </a:r>
            <a:r>
              <a:rPr lang="cs-CZ" sz="2200" dirty="0" err="1" smtClean="0"/>
              <a:t>Petlérská</a:t>
            </a:r>
            <a:endParaRPr lang="cs-CZ" sz="2200" dirty="0" smtClean="0"/>
          </a:p>
          <a:p>
            <a:r>
              <a:rPr lang="cs-CZ" sz="2200" dirty="0" smtClean="0"/>
              <a:t>spolupráce </a:t>
            </a:r>
            <a:r>
              <a:rPr lang="cs-CZ" sz="2200" dirty="0"/>
              <a:t>s </a:t>
            </a:r>
            <a:r>
              <a:rPr lang="cs-CZ" sz="2200" b="1" dirty="0"/>
              <a:t>Potravinovou </a:t>
            </a:r>
            <a:r>
              <a:rPr lang="cs-CZ" sz="2200" b="1" dirty="0" smtClean="0"/>
              <a:t>bankou </a:t>
            </a:r>
            <a:r>
              <a:rPr lang="cs-CZ" sz="2200" dirty="0" smtClean="0"/>
              <a:t>- potraviny se distribuují </a:t>
            </a:r>
            <a:r>
              <a:rPr lang="cs-CZ" sz="2200" dirty="0"/>
              <a:t>klientům Pečovatelské </a:t>
            </a:r>
            <a:r>
              <a:rPr lang="cs-CZ" sz="2200" dirty="0" smtClean="0"/>
              <a:t>služby</a:t>
            </a:r>
          </a:p>
          <a:p>
            <a:r>
              <a:rPr lang="cs-CZ" sz="2200" dirty="0"/>
              <a:t>p</a:t>
            </a:r>
            <a:r>
              <a:rPr lang="cs-CZ" sz="2200" dirty="0" smtClean="0"/>
              <a:t>ravidelné testování zaměstnanců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71036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Městský ústav sociálních služeb</a:t>
            </a:r>
            <a:endParaRPr lang="cs-CZ" sz="28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n</a:t>
            </a:r>
            <a:r>
              <a:rPr lang="cs-CZ" sz="2800" dirty="0" smtClean="0"/>
              <a:t>ástup do karantény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478" y="1787110"/>
            <a:ext cx="4567045" cy="2908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1712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Letní KINO rekonstrukce pódia/plátna</a:t>
            </a:r>
            <a:endParaRPr lang="cs-CZ" sz="28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063228"/>
            <a:ext cx="7355161" cy="3559898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9" r="13213"/>
          <a:stretch/>
        </p:blipFill>
        <p:spPr>
          <a:xfrm>
            <a:off x="6742584" y="3579862"/>
            <a:ext cx="1944216" cy="12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31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Městský ústav sociálních služeb</a:t>
            </a:r>
            <a:endParaRPr lang="cs-CZ" sz="28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Děkujeme za podporu všem dárcům</a:t>
            </a:r>
            <a:endParaRPr lang="cs-CZ" sz="2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8896"/>
            <a:ext cx="3212976" cy="2409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351" y="1779662"/>
            <a:ext cx="3551801" cy="2663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10332" r="7013" b="9595"/>
          <a:stretch/>
        </p:blipFill>
        <p:spPr>
          <a:xfrm>
            <a:off x="3131840" y="2910520"/>
            <a:ext cx="2736304" cy="19726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7384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Informace ze školství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Mateřská škola</a:t>
            </a:r>
          </a:p>
          <a:p>
            <a:r>
              <a:rPr lang="cs-CZ" sz="2200" dirty="0" smtClean="0"/>
              <a:t>po celou dobu nouzového stavu funguje detašované pracoviště ve Školní ulici</a:t>
            </a:r>
          </a:p>
          <a:p>
            <a:r>
              <a:rPr lang="cs-CZ" sz="2200" dirty="0" smtClean="0"/>
              <a:t>bylo určeno nařízením hejtmana Ústeckého kraje jako školské zařízení pro IZS</a:t>
            </a:r>
          </a:p>
          <a:p>
            <a:r>
              <a:rPr lang="cs-CZ" sz="2200" dirty="0" smtClean="0">
                <a:sym typeface="Symbol" panose="05050102010706020507" pitchFamily="18" charset="2"/>
              </a:rPr>
              <a:t> navštěvovalo </a:t>
            </a:r>
            <a:r>
              <a:rPr lang="cs-CZ" sz="2200" smtClean="0">
                <a:sym typeface="Symbol" panose="05050102010706020507" pitchFamily="18" charset="2"/>
              </a:rPr>
              <a:t>MŠ 18 </a:t>
            </a:r>
            <a:r>
              <a:rPr lang="cs-CZ" sz="2200" dirty="0" smtClean="0">
                <a:sym typeface="Symbol" panose="05050102010706020507" pitchFamily="18" charset="2"/>
              </a:rPr>
              <a:t>dětí ze 445 přihlášených</a:t>
            </a:r>
          </a:p>
          <a:p>
            <a:r>
              <a:rPr lang="cs-CZ" sz="2200" dirty="0">
                <a:sym typeface="Symbol" panose="05050102010706020507" pitchFamily="18" charset="2"/>
              </a:rPr>
              <a:t>o</a:t>
            </a:r>
            <a:r>
              <a:rPr lang="cs-CZ" sz="2200" dirty="0" smtClean="0">
                <a:sym typeface="Symbol" panose="05050102010706020507" pitchFamily="18" charset="2"/>
              </a:rPr>
              <a:t>d 25.05. bude obnoven provoz všech pracovišť bez omezení a v souladu s pokyny MŠMT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336038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71550"/>
            <a:ext cx="8229600" cy="3823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Základní školy</a:t>
            </a:r>
            <a:endParaRPr lang="cs-CZ" sz="2400" b="1" dirty="0"/>
          </a:p>
          <a:p>
            <a:r>
              <a:rPr lang="cs-CZ" sz="2200" dirty="0" smtClean="0"/>
              <a:t>od 11.03. probíhala na všech ZŠ distanční výuka s možností konzultací pro rodiče</a:t>
            </a:r>
          </a:p>
          <a:p>
            <a:r>
              <a:rPr lang="cs-CZ" sz="2200" dirty="0"/>
              <a:t>o</a:t>
            </a:r>
            <a:r>
              <a:rPr lang="cs-CZ" sz="2200" dirty="0" smtClean="0"/>
              <a:t>d 11.05. možná příprava žáků 9. ročníků na přijímací zkoušky</a:t>
            </a:r>
          </a:p>
          <a:p>
            <a:r>
              <a:rPr lang="cs-CZ" sz="2200" dirty="0">
                <a:sym typeface="Symbol" panose="05050102010706020507" pitchFamily="18" charset="2"/>
              </a:rPr>
              <a:t>o</a:t>
            </a:r>
            <a:r>
              <a:rPr lang="cs-CZ" sz="2200" dirty="0" smtClean="0">
                <a:sym typeface="Symbol" panose="05050102010706020507" pitchFamily="18" charset="2"/>
              </a:rPr>
              <a:t>d 25.05. možná přítomnost  žáků 1. stupně ZŠ v 15členných skupinách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900493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71550"/>
            <a:ext cx="8229600" cy="3823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Základní umělecká škola</a:t>
            </a:r>
            <a:endParaRPr lang="cs-CZ" sz="2400" b="1" dirty="0"/>
          </a:p>
          <a:p>
            <a:r>
              <a:rPr lang="cs-CZ" sz="2200" dirty="0" smtClean="0"/>
              <a:t>od 11.03. probíhala distanční výuka </a:t>
            </a:r>
          </a:p>
          <a:p>
            <a:r>
              <a:rPr lang="cs-CZ" sz="2200" dirty="0" smtClean="0"/>
              <a:t>od 11.05. zahájena prezenční výuka ve všech oborech</a:t>
            </a:r>
          </a:p>
          <a:p>
            <a:endParaRPr lang="cs-CZ" sz="2200" dirty="0"/>
          </a:p>
          <a:p>
            <a:pPr marL="0" indent="0">
              <a:buNone/>
            </a:pPr>
            <a:r>
              <a:rPr lang="cs-CZ" sz="2200" b="1" dirty="0" smtClean="0"/>
              <a:t>Dům dětí a mládeže Volňásek</a:t>
            </a:r>
          </a:p>
          <a:p>
            <a:r>
              <a:rPr lang="cs-CZ" sz="2200" dirty="0"/>
              <a:t>od 11.05. </a:t>
            </a:r>
            <a:r>
              <a:rPr lang="cs-CZ" sz="2200" dirty="0" smtClean="0"/>
              <a:t>obnovena činnost s omezeným počtem kroužků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 algn="ctr">
              <a:buNone/>
            </a:pPr>
            <a:r>
              <a:rPr lang="cs-CZ" sz="2000" b="1" dirty="0" smtClean="0"/>
              <a:t>Všem školám byla poskytnuta dezinfekce Anti-COVID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985003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7534"/>
            <a:ext cx="8229600" cy="39670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400" b="1" dirty="0" smtClean="0"/>
          </a:p>
          <a:p>
            <a:pPr marL="0" indent="0" algn="ctr">
              <a:buNone/>
            </a:pPr>
            <a:r>
              <a:rPr lang="cs-CZ" sz="3000" b="1" dirty="0" smtClean="0"/>
              <a:t>VELICE SI VÁŽÍME PROJEVENÉ OBĚTAVOSTI</a:t>
            </a:r>
          </a:p>
          <a:p>
            <a:pPr marL="0" indent="0" algn="ctr">
              <a:buNone/>
            </a:pPr>
            <a:r>
              <a:rPr lang="cs-CZ" sz="3000" b="1" dirty="0" smtClean="0"/>
              <a:t> A TÍMTO DĚKUJEME</a:t>
            </a:r>
          </a:p>
          <a:p>
            <a:pPr marL="0" indent="0" algn="ctr">
              <a:buNone/>
            </a:pPr>
            <a:r>
              <a:rPr lang="cs-CZ" sz="3000" b="1" dirty="0" smtClean="0"/>
              <a:t>ZA SPOLUPRÁCI A POMOC</a:t>
            </a:r>
          </a:p>
          <a:p>
            <a:pPr marL="0" indent="0" algn="ctr">
              <a:buNone/>
            </a:pPr>
            <a:endParaRPr lang="cs-CZ" sz="3000" b="1" dirty="0"/>
          </a:p>
          <a:p>
            <a:pPr marL="0" indent="0" algn="ctr">
              <a:buNone/>
            </a:pPr>
            <a:r>
              <a:rPr lang="cs-CZ" sz="3000" b="1" dirty="0" smtClean="0"/>
              <a:t>ZVLÁDLI JSME TO</a:t>
            </a:r>
          </a:p>
          <a:p>
            <a:pPr marL="0" indent="0" algn="ctr">
              <a:buNone/>
            </a:pPr>
            <a:endParaRPr lang="cs-CZ" sz="3000" b="1" dirty="0"/>
          </a:p>
          <a:p>
            <a:pPr marL="0" indent="0" algn="ctr">
              <a:buNone/>
            </a:pPr>
            <a:endParaRPr lang="cs-CZ" sz="3000" b="1" dirty="0" smtClean="0"/>
          </a:p>
        </p:txBody>
      </p:sp>
    </p:spTree>
    <p:extLst>
      <p:ext uri="{BB962C8B-B14F-4D97-AF65-F5344CB8AC3E}">
        <p14:creationId xmlns:p14="http://schemas.microsoft.com/office/powerpoint/2010/main" val="495322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8575140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Závlahová jímka v lázeň. parku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63228"/>
            <a:ext cx="8229600" cy="3531395"/>
          </a:xfrm>
        </p:spPr>
        <p:txBody>
          <a:bodyPr/>
          <a:lstStyle/>
          <a:p>
            <a:pPr marL="0" indent="0">
              <a:buNone/>
            </a:pPr>
            <a:r>
              <a:rPr lang="cs-CZ" sz="2200" dirty="0" smtClean="0"/>
              <a:t>Firma: Vít Vavroušek </a:t>
            </a:r>
          </a:p>
          <a:p>
            <a:pPr marL="0" indent="0">
              <a:buNone/>
            </a:pPr>
            <a:r>
              <a:rPr lang="cs-CZ" sz="2200" dirty="0" smtClean="0"/>
              <a:t>Náklady: 70</a:t>
            </a:r>
            <a:r>
              <a:rPr lang="cs-CZ" sz="2200" dirty="0"/>
              <a:t> 000 </a:t>
            </a:r>
            <a:r>
              <a:rPr lang="cs-CZ" sz="2200" dirty="0" smtClean="0"/>
              <a:t>Kč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8518" y="1506832"/>
            <a:ext cx="3551499" cy="26642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60779"/>
            <a:ext cx="3227611" cy="242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044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Technické </a:t>
            </a:r>
            <a:r>
              <a:rPr lang="cs-CZ" sz="2800" b="1" dirty="0"/>
              <a:t>prohlídky mostů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/>
              <a:t>Firma: PONVIA  </a:t>
            </a:r>
            <a:r>
              <a:rPr lang="cs-CZ" sz="2200" dirty="0" smtClean="0"/>
              <a:t>CONSTRUCT s.r.o.</a:t>
            </a:r>
          </a:p>
          <a:p>
            <a:pPr marL="0" indent="0">
              <a:buNone/>
            </a:pPr>
            <a:r>
              <a:rPr lang="cs-CZ" sz="2200" dirty="0"/>
              <a:t>N</a:t>
            </a:r>
            <a:r>
              <a:rPr lang="cs-CZ" sz="2200" dirty="0" smtClean="0"/>
              <a:t>áklady</a:t>
            </a:r>
            <a:r>
              <a:rPr lang="cs-CZ" sz="2200" dirty="0"/>
              <a:t>: </a:t>
            </a:r>
            <a:r>
              <a:rPr lang="cs-CZ" sz="2200" dirty="0" smtClean="0"/>
              <a:t>56</a:t>
            </a:r>
            <a:r>
              <a:rPr lang="cs-CZ" sz="2200" dirty="0"/>
              <a:t> 000 Kč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15204"/>
            <a:ext cx="3212976" cy="24097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03811"/>
            <a:ext cx="3236979" cy="24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26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Opravy kolonády </a:t>
            </a:r>
            <a:r>
              <a:rPr lang="cs-CZ" sz="2800" b="1" dirty="0"/>
              <a:t>a altánu</a:t>
            </a:r>
            <a:r>
              <a:rPr lang="cs-CZ" sz="2800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/>
              <a:t>Firma: Severočeská </a:t>
            </a:r>
            <a:r>
              <a:rPr lang="cs-CZ" sz="2200" dirty="0" smtClean="0"/>
              <a:t>stavební Klášterec </a:t>
            </a:r>
          </a:p>
          <a:p>
            <a:pPr marL="0" indent="0">
              <a:buNone/>
            </a:pPr>
            <a:r>
              <a:rPr lang="cs-CZ" sz="2200" dirty="0" smtClean="0"/>
              <a:t>Náklady</a:t>
            </a:r>
            <a:r>
              <a:rPr lang="cs-CZ" sz="2200" dirty="0"/>
              <a:t>: 120 000 </a:t>
            </a:r>
            <a:r>
              <a:rPr lang="cs-CZ" sz="2200" dirty="0" smtClean="0"/>
              <a:t>Kč</a:t>
            </a:r>
            <a:endParaRPr lang="cs-CZ" sz="22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27747"/>
            <a:ext cx="2478913" cy="30037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375819"/>
            <a:ext cx="3060486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08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Blokové čištění města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/>
              <a:t>Firma: </a:t>
            </a:r>
            <a:r>
              <a:rPr lang="cs-CZ" sz="2200" dirty="0" smtClean="0"/>
              <a:t>Marius </a:t>
            </a:r>
            <a:r>
              <a:rPr lang="cs-CZ" sz="2200" dirty="0" err="1" smtClean="0"/>
              <a:t>Pedersen</a:t>
            </a:r>
            <a:r>
              <a:rPr lang="cs-CZ" sz="2200" dirty="0" smtClean="0"/>
              <a:t>, a.s.</a:t>
            </a:r>
          </a:p>
          <a:p>
            <a:pPr marL="0" indent="0">
              <a:buNone/>
            </a:pPr>
            <a:r>
              <a:rPr lang="cs-CZ" sz="2200" dirty="0" smtClean="0"/>
              <a:t>Náklady: 2,87 Kč/m2, cca 1 500 000 Kč </a:t>
            </a:r>
            <a:endParaRPr lang="cs-CZ" sz="22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01478"/>
            <a:ext cx="3212976" cy="24097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06700"/>
            <a:ext cx="3206013" cy="24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8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Rekonstrukce ul. Sadová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357227" cy="355753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547" y="1063228"/>
            <a:ext cx="2778253" cy="18449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547" y="3003798"/>
            <a:ext cx="2778253" cy="184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022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Sekání </a:t>
            </a:r>
            <a:r>
              <a:rPr lang="cs-CZ" sz="2800" b="1" dirty="0"/>
              <a:t>trávy</a:t>
            </a:r>
            <a:r>
              <a:rPr lang="cs-CZ" sz="2800" dirty="0"/>
              <a:t>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/>
              <a:t>Firma: </a:t>
            </a:r>
            <a:r>
              <a:rPr lang="cs-CZ" sz="2200" dirty="0" smtClean="0"/>
              <a:t>Klášterecká kyselka, s.r.o.</a:t>
            </a:r>
            <a:endParaRPr lang="cs-CZ" sz="2200" dirty="0"/>
          </a:p>
          <a:p>
            <a:pPr marL="0" indent="0">
              <a:buNone/>
            </a:pPr>
            <a:r>
              <a:rPr lang="cs-CZ" sz="2200" dirty="0"/>
              <a:t>Náklady: </a:t>
            </a:r>
            <a:r>
              <a:rPr lang="cs-CZ" sz="2200" dirty="0" smtClean="0"/>
              <a:t>cca 700 000 Kč/měsíčně</a:t>
            </a:r>
            <a:endParaRPr lang="cs-CZ" sz="2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01304"/>
            <a:ext cx="3068960" cy="2301720"/>
          </a:xfrm>
          <a:prstGeom prst="rect">
            <a:avLst/>
          </a:prstGeom>
        </p:spPr>
      </p:pic>
      <p:pic>
        <p:nvPicPr>
          <p:cNvPr id="3074" name="Picture 2" descr="https://lh3.googleusercontent.com/AMC3N74qFpnpYq3_wPrWCdtRstAqFh_PgmW0dSLuohMWT6tiM4vQWxhF81tLsgnq33E7Jm5Xo5t4MAxVefgQPLeLhmYTyZDKASt08WsAg3T_YeEHfkrszxvl3kopZojl9d_kWWEgRvwxLcDLWHA2lEoEqjJX_dxgJaZvU_ts-MtADc5AeRXEyVMQmypNxftn9fpR67YNTU1-JFm-w_WJOi7C_q6df-Y74q2EJhtReyjnLU1GxJQ-Y76Q-Do4wBKxgOuy2DPIBvhBrunOQphbQZqqzBFoTWVuaDu0Whh7ekrUKOiCG8m8LnN7kZqk2j7U66WOU2YQaD6MHkflXpC_6bZgRornmE_fT45_CA-Fau0-7InX-P61xUrUQpFKCG2vvjca1AsU2lFENCioHthIyBq3m2h_MJnVXEbS7bQY6G8zGIQ-xAumtFifEy741fMiVpuBQrS3OJ1cD0ym4bvAMqjXm6RSPXJDLpGHZWu_rZofVtPUGfnpRYNdoVs46PgJnHqoDqQFTVODxhzEkq305pmnVvH9LeQXNmlQecB6FlALltqK9qvv4Z_fIYaelSK9v_oTUY94HxCNLRhEHD7rplPjJ3UIgxdezRJixkdq95rcrXiD7PoW8oawEzhLs_qJ-bzmJJTmRKrIZThiRLUpU6RhcdnjoW3dG7qEJVIb6KdLuD6hTZONUNThJVRVyw=w703-h93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27112"/>
            <a:ext cx="3096344" cy="227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7034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Opravy komunikací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/>
              <a:t>Firma: </a:t>
            </a:r>
            <a:r>
              <a:rPr lang="cs-CZ" sz="2200" dirty="0" smtClean="0"/>
              <a:t>INSKY spol. s r. o.</a:t>
            </a:r>
            <a:endParaRPr lang="cs-CZ" sz="2200" dirty="0"/>
          </a:p>
          <a:p>
            <a:pPr marL="0" indent="0">
              <a:buNone/>
            </a:pPr>
            <a:r>
              <a:rPr lang="cs-CZ" sz="2200" dirty="0"/>
              <a:t>Náklady: cca </a:t>
            </a:r>
            <a:r>
              <a:rPr lang="cs-CZ" sz="2200" dirty="0" smtClean="0"/>
              <a:t>150 </a:t>
            </a:r>
            <a:r>
              <a:rPr lang="cs-CZ" sz="2200" dirty="0"/>
              <a:t>000 </a:t>
            </a:r>
            <a:r>
              <a:rPr lang="cs-CZ" sz="2200" dirty="0" smtClean="0"/>
              <a:t>Kč za 1. etapu</a:t>
            </a:r>
            <a:endParaRPr lang="cs-CZ" sz="22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46222"/>
            <a:ext cx="3140968" cy="23557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92" y="2346222"/>
            <a:ext cx="2903820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54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Zámek opravy fasád</a:t>
            </a:r>
            <a:endParaRPr lang="cs-CZ" sz="2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92" y="1063228"/>
            <a:ext cx="5336644" cy="3543865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6076" y="1703327"/>
            <a:ext cx="3810822" cy="2530623"/>
          </a:xfrm>
        </p:spPr>
      </p:pic>
    </p:spTree>
    <p:extLst>
      <p:ext uri="{BB962C8B-B14F-4D97-AF65-F5344CB8AC3E}">
        <p14:creationId xmlns:p14="http://schemas.microsoft.com/office/powerpoint/2010/main" val="3114530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err="1" smtClean="0"/>
              <a:t>Sala</a:t>
            </a:r>
            <a:r>
              <a:rPr lang="cs-CZ" sz="2800" dirty="0" smtClean="0"/>
              <a:t> </a:t>
            </a:r>
            <a:r>
              <a:rPr lang="cs-CZ" sz="2800" dirty="0" err="1" smtClean="0"/>
              <a:t>terrena</a:t>
            </a:r>
            <a:r>
              <a:rPr lang="cs-CZ" sz="2800" dirty="0" smtClean="0"/>
              <a:t> oprava korunní římsy</a:t>
            </a:r>
            <a:endParaRPr lang="cs-CZ" sz="28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338936" cy="3545387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96" y="1079650"/>
            <a:ext cx="2789104" cy="185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1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AQUAPARK oprava obkladů a technologie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4699661" cy="352474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1063228"/>
            <a:ext cx="3178696" cy="23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10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Klášterecká kyselka s.r.o. - FASÁDA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307852" cy="352474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80" y="1063228"/>
            <a:ext cx="2833120" cy="18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0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948</Words>
  <Application>Microsoft Office PowerPoint</Application>
  <PresentationFormat>Předvádění na obrazovce (16:9)</PresentationFormat>
  <Paragraphs>172</Paragraphs>
  <Slides>51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7" baseType="lpstr">
      <vt:lpstr>Arial</vt:lpstr>
      <vt:lpstr>Calibri</vt:lpstr>
      <vt:lpstr>Symbol</vt:lpstr>
      <vt:lpstr>Verdana</vt:lpstr>
      <vt:lpstr>Motiv systému Office</vt:lpstr>
      <vt:lpstr>Acrobat Document</vt:lpstr>
      <vt:lpstr>Mgr. David Kodytek  místostarosta</vt:lpstr>
      <vt:lpstr>Prezentace aplikace PowerPoint</vt:lpstr>
      <vt:lpstr>Odbor výstavby a rozvoje města  Mgr. Vojtěch Marvan radní pro investice </vt:lpstr>
      <vt:lpstr>Letní KINO rekonstrukce pódia/plátna</vt:lpstr>
      <vt:lpstr>Rekonstrukce ul. Sadová</vt:lpstr>
      <vt:lpstr>Zámek opravy fasád</vt:lpstr>
      <vt:lpstr>Sala terrena oprava korunní římsy</vt:lpstr>
      <vt:lpstr>AQUAPARK oprava obkladů a technologie</vt:lpstr>
      <vt:lpstr>Klášterecká kyselka s.r.o. - FASÁDA</vt:lpstr>
      <vt:lpstr>KULTURNÍ DŮM – modernizace a dostavba</vt:lpstr>
      <vt:lpstr>CYKLOSTEZKA Klášterecký potok</vt:lpstr>
      <vt:lpstr>Hala I.P. Verne – rekonstrukce střechy</vt:lpstr>
      <vt:lpstr>ZŠ Školní – přístupový chodník</vt:lpstr>
      <vt:lpstr>Dopravní terminál ul. Nádražní</vt:lpstr>
      <vt:lpstr>Odbor komunikace a cestovního ruchu  Mgr. Vojtěch Marvan radní pro komunikaci a cestovní ruch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Odbor finanční  Pavla Zemančíková radní pro ekonomiku </vt:lpstr>
      <vt:lpstr>Rozbor hospodaření města  za 1. čtvrtletí 2020</vt:lpstr>
      <vt:lpstr>Opatření k očekávanému nenaplnění příjmů města v roce 2020</vt:lpstr>
      <vt:lpstr>Opatření k očekávanému nenaplnění příjmů města v roce 2020</vt:lpstr>
      <vt:lpstr>Podpora drobných podnikatelů  v souvislosti s uzavřením jejich provozoven</vt:lpstr>
      <vt:lpstr>Odbor správy majetku a bytového fondu  Pavla Zemančíková radní pro správu majetku</vt:lpstr>
      <vt:lpstr>Prodej pozemků v lokalitě Ciboušovská</vt:lpstr>
      <vt:lpstr>Odbor sociálních věcí, školství a sportu  PhDr. Jiřina Malastová radní pro školství</vt:lpstr>
      <vt:lpstr>Krizová pomoc odboru</vt:lpstr>
      <vt:lpstr>Prezentace aplikace PowerPoint</vt:lpstr>
      <vt:lpstr>Prezentace aplikace PowerPoint</vt:lpstr>
      <vt:lpstr>Prezentace aplikace PowerPoint</vt:lpstr>
      <vt:lpstr>Zrušené akce</vt:lpstr>
      <vt:lpstr>Městský ústav sociálních služeb</vt:lpstr>
      <vt:lpstr>Městský ústav sociálních služeb</vt:lpstr>
      <vt:lpstr>Městský ústav sociálních služeb</vt:lpstr>
      <vt:lpstr>Informace ze školství</vt:lpstr>
      <vt:lpstr>Prezentace aplikace PowerPoint</vt:lpstr>
      <vt:lpstr>Prezentace aplikace PowerPoint</vt:lpstr>
      <vt:lpstr>Prezentace aplikace PowerPoint</vt:lpstr>
      <vt:lpstr>Odbor místního hospodářství,  dopravy a životního prostředí  Ing. Jiří Jaroš radní pro místní hospodářství</vt:lpstr>
      <vt:lpstr>Závlahová jímka v lázeň. parku</vt:lpstr>
      <vt:lpstr>Technické prohlídky mostů</vt:lpstr>
      <vt:lpstr>Opravy kolonády a altánu </vt:lpstr>
      <vt:lpstr>Blokové čištění města</vt:lpstr>
      <vt:lpstr>Sekání trávy </vt:lpstr>
      <vt:lpstr>Opravy komunikací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Hodicová Radka, Dr. Ing.</cp:lastModifiedBy>
  <cp:revision>35</cp:revision>
  <cp:lastPrinted>2020-05-12T11:12:59Z</cp:lastPrinted>
  <dcterms:created xsi:type="dcterms:W3CDTF">2018-10-31T08:36:17Z</dcterms:created>
  <dcterms:modified xsi:type="dcterms:W3CDTF">2020-05-14T07:30:06Z</dcterms:modified>
</cp:coreProperties>
</file>