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4" r:id="rId5"/>
  </p:sldMasterIdLst>
  <p:notesMasterIdLst>
    <p:notesMasterId r:id="rId34"/>
  </p:notesMasterIdLst>
  <p:handoutMasterIdLst>
    <p:handoutMasterId r:id="rId35"/>
  </p:handoutMasterIdLst>
  <p:sldIdLst>
    <p:sldId id="287" r:id="rId6"/>
    <p:sldId id="267" r:id="rId7"/>
    <p:sldId id="277" r:id="rId8"/>
    <p:sldId id="288" r:id="rId9"/>
    <p:sldId id="279" r:id="rId10"/>
    <p:sldId id="280" r:id="rId11"/>
    <p:sldId id="284" r:id="rId12"/>
    <p:sldId id="290" r:id="rId13"/>
    <p:sldId id="286" r:id="rId14"/>
    <p:sldId id="289"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Lst>
  <p:sldSz cx="9144000" cy="5143500" type="screen16x9"/>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7" autoAdjust="0"/>
    <p:restoredTop sz="83605" autoAdjust="0"/>
  </p:normalViewPr>
  <p:slideViewPr>
    <p:cSldViewPr>
      <p:cViewPr varScale="1">
        <p:scale>
          <a:sx n="127" d="100"/>
          <a:sy n="127" d="100"/>
        </p:scale>
        <p:origin x="480" y="114"/>
      </p:cViewPr>
      <p:guideLst>
        <p:guide orient="horz" pos="1620"/>
        <p:guide pos="2880"/>
      </p:guideLst>
    </p:cSldViewPr>
  </p:slideViewPr>
  <p:outlineViewPr>
    <p:cViewPr>
      <p:scale>
        <a:sx n="33" d="100"/>
        <a:sy n="33" d="100"/>
      </p:scale>
      <p:origin x="0" y="0"/>
    </p:cViewPr>
  </p:outlineViewPr>
  <p:notesTextViewPr>
    <p:cViewPr>
      <p:scale>
        <a:sx n="1" d="1"/>
        <a:sy n="1" d="1"/>
      </p:scale>
      <p:origin x="0" y="-288"/>
    </p:cViewPr>
  </p:notesTextViewPr>
  <p:sorterViewPr>
    <p:cViewPr varScale="1">
      <p:scale>
        <a:sx n="100" d="100"/>
        <a:sy n="100" d="100"/>
      </p:scale>
      <p:origin x="0" y="-3342"/>
    </p:cViewPr>
  </p:sorterViewPr>
  <p:notesViewPr>
    <p:cSldViewPr>
      <p:cViewPr varScale="1">
        <p:scale>
          <a:sx n="81" d="100"/>
          <a:sy n="81" d="100"/>
        </p:scale>
        <p:origin x="399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192.168.16.6\Odbory\Tajemnik\Participativn&#237;%20rozpo&#269;et\2020\v&#253;sledky%20hlasov&#225;n&#237;.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'[výsledky hlasování.xlsx]List1'!$Q$12</c:f>
              <c:strCache>
                <c:ptCount val="1"/>
                <c:pt idx="0">
                  <c:v>kladné hlasy</c:v>
                </c:pt>
              </c:strCache>
            </c:strRef>
          </c:tx>
          <c:spPr>
            <a:solidFill>
              <a:schemeClr val="accent1"/>
            </a:solidFill>
            <a:ln>
              <a:noFill/>
            </a:ln>
            <a:effectLst/>
          </c:spPr>
          <c:invertIfNegative val="0"/>
          <c:cat>
            <c:strRef>
              <c:f>'[výsledky hlasování.xlsx]List1'!$P$13:$P$21</c:f>
              <c:strCache>
                <c:ptCount val="9"/>
                <c:pt idx="0">
                  <c:v>Slunečná galerie na náměstíčku Panorama</c:v>
                </c:pt>
                <c:pt idx="1">
                  <c:v>Rozšíření dětského hřiště v Pražské ulici</c:v>
                </c:pt>
                <c:pt idx="2">
                  <c:v>Bublinové hřiště pro nejmenší u dopravního hřiště</c:v>
                </c:pt>
                <c:pt idx="3">
                  <c:v>Oprava autobusové zastávky v Rašovicích</c:v>
                </c:pt>
                <c:pt idx="4">
                  <c:v>Rozšíření dětského hřiště v areálu FK Rašovice</c:v>
                </c:pt>
                <c:pt idx="5">
                  <c:v>Dětské hřiště v královéhradeckém cykloparku</c:v>
                </c:pt>
                <c:pt idx="6">
                  <c:v>Vybudování chodníku či nášlapů za kulturním centrem</c:v>
                </c:pt>
                <c:pt idx="7">
                  <c:v>Rozšíření dětského hřiště v Klášterecké Jeseni</c:v>
                </c:pt>
                <c:pt idx="8">
                  <c:v>Hřiště a odpočinková zóna v ulici Boženy Němcové</c:v>
                </c:pt>
              </c:strCache>
            </c:strRef>
          </c:cat>
          <c:val>
            <c:numRef>
              <c:f>'[výsledky hlasování.xlsx]List1'!$Q$13:$Q$21</c:f>
              <c:numCache>
                <c:formatCode>General</c:formatCode>
                <c:ptCount val="9"/>
                <c:pt idx="0">
                  <c:v>226</c:v>
                </c:pt>
                <c:pt idx="1">
                  <c:v>247</c:v>
                </c:pt>
                <c:pt idx="2">
                  <c:v>272</c:v>
                </c:pt>
                <c:pt idx="3">
                  <c:v>293</c:v>
                </c:pt>
                <c:pt idx="4">
                  <c:v>371</c:v>
                </c:pt>
                <c:pt idx="5">
                  <c:v>400</c:v>
                </c:pt>
                <c:pt idx="6">
                  <c:v>446</c:v>
                </c:pt>
                <c:pt idx="7">
                  <c:v>448</c:v>
                </c:pt>
                <c:pt idx="8">
                  <c:v>624</c:v>
                </c:pt>
              </c:numCache>
            </c:numRef>
          </c:val>
          <c:extLst>
            <c:ext xmlns:c16="http://schemas.microsoft.com/office/drawing/2014/chart" uri="{C3380CC4-5D6E-409C-BE32-E72D297353CC}">
              <c16:uniqueId val="{00000000-88BC-4162-B503-B44B0F3975E3}"/>
            </c:ext>
          </c:extLst>
        </c:ser>
        <c:ser>
          <c:idx val="1"/>
          <c:order val="1"/>
          <c:tx>
            <c:strRef>
              <c:f>'[výsledky hlasování.xlsx]List1'!$R$12</c:f>
              <c:strCache>
                <c:ptCount val="1"/>
                <c:pt idx="0">
                  <c:v>záporné hlasy</c:v>
                </c:pt>
              </c:strCache>
            </c:strRef>
          </c:tx>
          <c:spPr>
            <a:solidFill>
              <a:schemeClr val="accent2"/>
            </a:solidFill>
            <a:ln>
              <a:noFill/>
            </a:ln>
            <a:effectLst/>
          </c:spPr>
          <c:invertIfNegative val="0"/>
          <c:cat>
            <c:strRef>
              <c:f>'[výsledky hlasování.xlsx]List1'!$P$13:$P$21</c:f>
              <c:strCache>
                <c:ptCount val="9"/>
                <c:pt idx="0">
                  <c:v>Slunečná galerie na náměstíčku Panorama</c:v>
                </c:pt>
                <c:pt idx="1">
                  <c:v>Rozšíření dětského hřiště v Pražské ulici</c:v>
                </c:pt>
                <c:pt idx="2">
                  <c:v>Bublinové hřiště pro nejmenší u dopravního hřiště</c:v>
                </c:pt>
                <c:pt idx="3">
                  <c:v>Oprava autobusové zastávky v Rašovicích</c:v>
                </c:pt>
                <c:pt idx="4">
                  <c:v>Rozšíření dětského hřiště v areálu FK Rašovice</c:v>
                </c:pt>
                <c:pt idx="5">
                  <c:v>Dětské hřiště v královéhradeckém cykloparku</c:v>
                </c:pt>
                <c:pt idx="6">
                  <c:v>Vybudování chodníku či nášlapů za kulturním centrem</c:v>
                </c:pt>
                <c:pt idx="7">
                  <c:v>Rozšíření dětského hřiště v Klášterecké Jeseni</c:v>
                </c:pt>
                <c:pt idx="8">
                  <c:v>Hřiště a odpočinková zóna v ulici Boženy Němcové</c:v>
                </c:pt>
              </c:strCache>
            </c:strRef>
          </c:cat>
          <c:val>
            <c:numRef>
              <c:f>'[výsledky hlasování.xlsx]List1'!$R$13:$R$21</c:f>
              <c:numCache>
                <c:formatCode>General</c:formatCode>
                <c:ptCount val="9"/>
                <c:pt idx="0">
                  <c:v>223</c:v>
                </c:pt>
                <c:pt idx="1">
                  <c:v>57</c:v>
                </c:pt>
                <c:pt idx="2">
                  <c:v>61</c:v>
                </c:pt>
                <c:pt idx="3">
                  <c:v>41</c:v>
                </c:pt>
                <c:pt idx="4">
                  <c:v>88</c:v>
                </c:pt>
                <c:pt idx="5">
                  <c:v>47</c:v>
                </c:pt>
                <c:pt idx="6">
                  <c:v>66</c:v>
                </c:pt>
                <c:pt idx="7">
                  <c:v>32</c:v>
                </c:pt>
                <c:pt idx="8">
                  <c:v>31</c:v>
                </c:pt>
              </c:numCache>
            </c:numRef>
          </c:val>
          <c:extLst>
            <c:ext xmlns:c16="http://schemas.microsoft.com/office/drawing/2014/chart" uri="{C3380CC4-5D6E-409C-BE32-E72D297353CC}">
              <c16:uniqueId val="{00000001-88BC-4162-B503-B44B0F3975E3}"/>
            </c:ext>
          </c:extLst>
        </c:ser>
        <c:ser>
          <c:idx val="2"/>
          <c:order val="2"/>
          <c:tx>
            <c:strRef>
              <c:f>'[výsledky hlasování.xlsx]List1'!$S$12</c:f>
              <c:strCache>
                <c:ptCount val="1"/>
                <c:pt idx="0">
                  <c:v>celkem hlasů</c:v>
                </c:pt>
              </c:strCache>
            </c:strRef>
          </c:tx>
          <c:spPr>
            <a:solidFill>
              <a:schemeClr val="accent3"/>
            </a:solidFill>
            <a:ln>
              <a:noFill/>
            </a:ln>
            <a:effectLst/>
          </c:spPr>
          <c:invertIfNegative val="0"/>
          <c:cat>
            <c:strRef>
              <c:f>'[výsledky hlasování.xlsx]List1'!$P$13:$P$21</c:f>
              <c:strCache>
                <c:ptCount val="9"/>
                <c:pt idx="0">
                  <c:v>Slunečná galerie na náměstíčku Panorama</c:v>
                </c:pt>
                <c:pt idx="1">
                  <c:v>Rozšíření dětského hřiště v Pražské ulici</c:v>
                </c:pt>
                <c:pt idx="2">
                  <c:v>Bublinové hřiště pro nejmenší u dopravního hřiště</c:v>
                </c:pt>
                <c:pt idx="3">
                  <c:v>Oprava autobusové zastávky v Rašovicích</c:v>
                </c:pt>
                <c:pt idx="4">
                  <c:v>Rozšíření dětského hřiště v areálu FK Rašovice</c:v>
                </c:pt>
                <c:pt idx="5">
                  <c:v>Dětské hřiště v královéhradeckém cykloparku</c:v>
                </c:pt>
                <c:pt idx="6">
                  <c:v>Vybudování chodníku či nášlapů za kulturním centrem</c:v>
                </c:pt>
                <c:pt idx="7">
                  <c:v>Rozšíření dětského hřiště v Klášterecké Jeseni</c:v>
                </c:pt>
                <c:pt idx="8">
                  <c:v>Hřiště a odpočinková zóna v ulici Boženy Němcové</c:v>
                </c:pt>
              </c:strCache>
            </c:strRef>
          </c:cat>
          <c:val>
            <c:numRef>
              <c:f>'[výsledky hlasování.xlsx]List1'!$S$13:$S$21</c:f>
              <c:numCache>
                <c:formatCode>General</c:formatCode>
                <c:ptCount val="9"/>
                <c:pt idx="0">
                  <c:v>3</c:v>
                </c:pt>
                <c:pt idx="1">
                  <c:v>190</c:v>
                </c:pt>
                <c:pt idx="2">
                  <c:v>211</c:v>
                </c:pt>
                <c:pt idx="3">
                  <c:v>252</c:v>
                </c:pt>
                <c:pt idx="4">
                  <c:v>283</c:v>
                </c:pt>
                <c:pt idx="5">
                  <c:v>353</c:v>
                </c:pt>
                <c:pt idx="6">
                  <c:v>380</c:v>
                </c:pt>
                <c:pt idx="7">
                  <c:v>416</c:v>
                </c:pt>
                <c:pt idx="8">
                  <c:v>593</c:v>
                </c:pt>
              </c:numCache>
            </c:numRef>
          </c:val>
          <c:extLst>
            <c:ext xmlns:c16="http://schemas.microsoft.com/office/drawing/2014/chart" uri="{C3380CC4-5D6E-409C-BE32-E72D297353CC}">
              <c16:uniqueId val="{00000002-88BC-4162-B503-B44B0F3975E3}"/>
            </c:ext>
          </c:extLst>
        </c:ser>
        <c:dLbls>
          <c:showLegendKey val="0"/>
          <c:showVal val="0"/>
          <c:showCatName val="0"/>
          <c:showSerName val="0"/>
          <c:showPercent val="0"/>
          <c:showBubbleSize val="0"/>
        </c:dLbls>
        <c:gapWidth val="182"/>
        <c:axId val="274773992"/>
        <c:axId val="274767720"/>
      </c:barChart>
      <c:catAx>
        <c:axId val="2747739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274767720"/>
        <c:crosses val="autoZero"/>
        <c:auto val="1"/>
        <c:lblAlgn val="ctr"/>
        <c:lblOffset val="100"/>
        <c:noMultiLvlLbl val="0"/>
      </c:catAx>
      <c:valAx>
        <c:axId val="274767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274773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22E6ADE-9E6E-4580-A84F-A016B71C361C}" type="datetimeFigureOut">
              <a:rPr lang="cs-CZ" smtClean="0"/>
              <a:t>30.06.2022</a:t>
            </a:fld>
            <a:endParaRPr lang="cs-CZ" dirty="0"/>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8FAB6985-44AF-4C6C-93F0-61D7A05D4C52}" type="slidenum">
              <a:rPr lang="cs-CZ" smtClean="0"/>
              <a:t>‹#›</a:t>
            </a:fld>
            <a:endParaRPr lang="cs-CZ" dirty="0"/>
          </a:p>
        </p:txBody>
      </p:sp>
    </p:spTree>
    <p:extLst>
      <p:ext uri="{BB962C8B-B14F-4D97-AF65-F5344CB8AC3E}">
        <p14:creationId xmlns:p14="http://schemas.microsoft.com/office/powerpoint/2010/main" val="27600507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4A2E166-AF91-4A2F-9351-1D0B31BEC70C}" type="datetimeFigureOut">
              <a:rPr lang="cs-CZ" smtClean="0"/>
              <a:t>30.06.2022</a:t>
            </a:fld>
            <a:endParaRPr lang="cs-CZ" dirty="0"/>
          </a:p>
        </p:txBody>
      </p:sp>
      <p:sp>
        <p:nvSpPr>
          <p:cNvPr id="4" name="Zástupný symbol pro obrázek snímku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8B3A3D8-E44F-4594-AFB7-B23F203CCBF7}" type="slidenum">
              <a:rPr lang="cs-CZ" smtClean="0"/>
              <a:t>‹#›</a:t>
            </a:fld>
            <a:endParaRPr lang="cs-CZ" dirty="0"/>
          </a:p>
        </p:txBody>
      </p:sp>
    </p:spTree>
    <p:extLst>
      <p:ext uri="{BB962C8B-B14F-4D97-AF65-F5344CB8AC3E}">
        <p14:creationId xmlns:p14="http://schemas.microsoft.com/office/powerpoint/2010/main" val="1109259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Závěrečný učet je komplexní dokument o ročním hospodaření města. </a:t>
            </a:r>
          </a:p>
          <a:p>
            <a:r>
              <a:rPr lang="cs-CZ" dirty="0" smtClean="0">
                <a:latin typeface="Verdana" panose="020B0604030504040204" pitchFamily="34" charset="0"/>
                <a:ea typeface="Verdana" panose="020B0604030504040204" pitchFamily="34" charset="0"/>
              </a:rPr>
              <a:t>Jeho návrh byl zveřejněn v souladu se zákonem a neobdrželi jsme k němu žádné připomínky.</a:t>
            </a:r>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1</a:t>
            </a:fld>
            <a:endParaRPr lang="cs-CZ" dirty="0"/>
          </a:p>
        </p:txBody>
      </p:sp>
    </p:spTree>
    <p:extLst>
      <p:ext uri="{BB962C8B-B14F-4D97-AF65-F5344CB8AC3E}">
        <p14:creationId xmlns:p14="http://schemas.microsoft.com/office/powerpoint/2010/main" val="2876908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latin typeface="Verdana" panose="020B0604030504040204" pitchFamily="34" charset="0"/>
                <a:ea typeface="Verdana" panose="020B0604030504040204" pitchFamily="34" charset="0"/>
              </a:rPr>
              <a:t>Z hlediska hodnocení finančního zdraví města je nejdůležitější pohled na hospodaření přes </a:t>
            </a:r>
            <a:r>
              <a:rPr lang="cs-CZ" b="1" dirty="0">
                <a:latin typeface="Verdana" panose="020B0604030504040204" pitchFamily="34" charset="0"/>
                <a:ea typeface="Verdana" panose="020B0604030504040204" pitchFamily="34" charset="0"/>
              </a:rPr>
              <a:t>provozní rozpočet</a:t>
            </a:r>
            <a:r>
              <a:rPr lang="cs-CZ" dirty="0">
                <a:latin typeface="Verdana" panose="020B0604030504040204" pitchFamily="34" charset="0"/>
                <a:ea typeface="Verdana" panose="020B0604030504040204" pitchFamily="34" charset="0"/>
              </a:rPr>
              <a:t>. Porovnáním běžných příjmů a běžných výdajů zjistíme, kolik zbývá na splátky úvěrů a na investiční výdaje.</a:t>
            </a:r>
          </a:p>
          <a:p>
            <a:r>
              <a:rPr lang="cs-CZ" dirty="0">
                <a:latin typeface="Verdana" panose="020B0604030504040204" pitchFamily="34" charset="0"/>
                <a:ea typeface="Verdana" panose="020B0604030504040204" pitchFamily="34" charset="0"/>
              </a:rPr>
              <a:t>Přebytek provozního rozpočtu je za rok </a:t>
            </a:r>
            <a:r>
              <a:rPr lang="cs-CZ" dirty="0" smtClean="0">
                <a:latin typeface="Verdana" panose="020B0604030504040204" pitchFamily="34" charset="0"/>
                <a:ea typeface="Verdana" panose="020B0604030504040204" pitchFamily="34" charset="0"/>
              </a:rPr>
              <a:t>2021 je již třetím rokem </a:t>
            </a:r>
            <a:r>
              <a:rPr lang="cs-CZ" dirty="0">
                <a:latin typeface="Verdana" panose="020B0604030504040204" pitchFamily="34" charset="0"/>
                <a:ea typeface="Verdana" panose="020B0604030504040204" pitchFamily="34" charset="0"/>
              </a:rPr>
              <a:t>více než 100 mil. Kč, </a:t>
            </a:r>
            <a:r>
              <a:rPr lang="cs-CZ" dirty="0" smtClean="0">
                <a:latin typeface="Verdana" panose="020B0604030504040204" pitchFamily="34" charset="0"/>
                <a:ea typeface="Verdana" panose="020B0604030504040204" pitchFamily="34" charset="0"/>
              </a:rPr>
              <a:t>a </a:t>
            </a:r>
            <a:r>
              <a:rPr lang="cs-CZ" dirty="0">
                <a:latin typeface="Verdana" panose="020B0604030504040204" pitchFamily="34" charset="0"/>
                <a:ea typeface="Verdana" panose="020B0604030504040204" pitchFamily="34" charset="0"/>
              </a:rPr>
              <a:t>představuje </a:t>
            </a:r>
            <a:r>
              <a:rPr lang="cs-CZ" dirty="0" smtClean="0">
                <a:latin typeface="Verdana" panose="020B0604030504040204" pitchFamily="34" charset="0"/>
                <a:ea typeface="Verdana" panose="020B0604030504040204" pitchFamily="34" charset="0"/>
              </a:rPr>
              <a:t>úsporu </a:t>
            </a:r>
            <a:r>
              <a:rPr lang="cs-CZ" dirty="0">
                <a:latin typeface="Verdana" panose="020B0604030504040204" pitchFamily="34" charset="0"/>
                <a:ea typeface="Verdana" panose="020B0604030504040204" pitchFamily="34" charset="0"/>
              </a:rPr>
              <a:t>33 % běžných příjmů.</a:t>
            </a:r>
            <a:endParaRPr lang="cs-CZ" b="1" dirty="0">
              <a:latin typeface="Verdana" panose="020B0604030504040204" pitchFamily="34" charset="0"/>
              <a:ea typeface="Verdana" panose="020B0604030504040204" pitchFamily="34" charset="0"/>
            </a:endParaRPr>
          </a:p>
          <a:p>
            <a:endParaRPr lang="cs-CZ"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Další informace o hospodaření města máte v závěrečném účtu, základní trendy hospodaření máte popsány v komentáři k závěrečnému účtu.</a:t>
            </a:r>
          </a:p>
          <a:p>
            <a:endParaRPr lang="cs-CZ" dirty="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Město si  nechalo své hospodaření přezkoumat nezávislým autorem. </a:t>
            </a:r>
          </a:p>
          <a:p>
            <a:r>
              <a:rPr lang="cs-CZ" dirty="0">
                <a:latin typeface="Verdana" panose="020B0604030504040204" pitchFamily="34" charset="0"/>
                <a:ea typeface="Verdana" panose="020B0604030504040204" pitchFamily="34" charset="0"/>
              </a:rPr>
              <a:t>Protože auditor při přezkoumání hospodaření nezjistil žádné chyby a nedostatky a nezjistil ani žádná případná rizika, která by mohla mít negativní dopad v budoucnosti, navrhuji zastupitelům města </a:t>
            </a:r>
            <a:r>
              <a:rPr lang="cs-CZ" dirty="0" smtClean="0">
                <a:latin typeface="Verdana" panose="020B0604030504040204" pitchFamily="34" charset="0"/>
                <a:ea typeface="Verdana" panose="020B0604030504040204" pitchFamily="34" charset="0"/>
              </a:rPr>
              <a:t>vyslovit </a:t>
            </a:r>
            <a:r>
              <a:rPr lang="cs-CZ" dirty="0">
                <a:latin typeface="Verdana" panose="020B0604030504040204" pitchFamily="34" charset="0"/>
                <a:ea typeface="Verdana" panose="020B0604030504040204" pitchFamily="34" charset="0"/>
              </a:rPr>
              <a:t>souhlas s celoročním hospodařením města v roce </a:t>
            </a:r>
            <a:r>
              <a:rPr lang="cs-CZ" dirty="0" smtClean="0">
                <a:latin typeface="Verdana" panose="020B0604030504040204" pitchFamily="34" charset="0"/>
                <a:ea typeface="Verdana" panose="020B0604030504040204" pitchFamily="34" charset="0"/>
              </a:rPr>
              <a:t>2021, </a:t>
            </a:r>
            <a:r>
              <a:rPr lang="cs-CZ" dirty="0">
                <a:latin typeface="Verdana" panose="020B0604030504040204" pitchFamily="34" charset="0"/>
                <a:ea typeface="Verdana" panose="020B0604030504040204" pitchFamily="34" charset="0"/>
              </a:rPr>
              <a:t>a to bez výhrad</a:t>
            </a:r>
            <a:r>
              <a:rPr lang="cs-CZ" dirty="0" smtClean="0">
                <a:latin typeface="Verdana" panose="020B0604030504040204" pitchFamily="34" charset="0"/>
                <a:ea typeface="Verdana" panose="020B0604030504040204" pitchFamily="34" charset="0"/>
              </a:rPr>
              <a:t>.</a:t>
            </a:r>
          </a:p>
          <a:p>
            <a:endParaRPr lang="cs-CZ" dirty="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Stejné doporučení schválila také rada města a finanční výbor.</a:t>
            </a:r>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10</a:t>
            </a:fld>
            <a:endParaRPr lang="cs-CZ" dirty="0"/>
          </a:p>
        </p:txBody>
      </p:sp>
    </p:spTree>
    <p:extLst>
      <p:ext uri="{BB962C8B-B14F-4D97-AF65-F5344CB8AC3E}">
        <p14:creationId xmlns:p14="http://schemas.microsoft.com/office/powerpoint/2010/main" val="2503028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B3A3D8-E44F-4594-AFB7-B23F203CCBF7}"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8881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280773-25C4-4524-AB51-7F7B335FF2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2160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smtClean="0">
                <a:latin typeface="Verdana" panose="020B0604030504040204" pitchFamily="34" charset="0"/>
                <a:ea typeface="Verdana" panose="020B0604030504040204" pitchFamily="34" charset="0"/>
              </a:rPr>
              <a:t>Město hospodařilo v roce 2021 se schodkem 6 mil. Kč. </a:t>
            </a:r>
            <a:r>
              <a:rPr lang="cs-CZ" sz="1200" kern="1200" dirty="0" smtClean="0">
                <a:solidFill>
                  <a:schemeClr val="tx1"/>
                </a:solidFill>
                <a:effectLst/>
                <a:latin typeface="Verdana" panose="020B0604030504040204" pitchFamily="34" charset="0"/>
                <a:ea typeface="Verdana" panose="020B0604030504040204" pitchFamily="34" charset="0"/>
                <a:cs typeface="+mn-cs"/>
              </a:rPr>
              <a:t>V rozpočtu bylo počítáno s mnohem větší ztrátou, a to v souvislosti s financováním přístavby a rekonstrukce KC z úspor minulých let. Takto nízký schodek je v důsledku výrazně vyšších příjmů oproti předpokladu zejména v části daní (+61 mil. Kč). </a:t>
            </a:r>
            <a:endParaRPr lang="cs-CZ" sz="1200" dirty="0" smtClean="0">
              <a:latin typeface="Verdana" panose="020B0604030504040204" pitchFamily="34" charset="0"/>
              <a:ea typeface="Verdana" panose="020B0604030504040204" pitchFamily="34" charset="0"/>
            </a:endParaRPr>
          </a:p>
          <a:p>
            <a:r>
              <a:rPr lang="cs-CZ" sz="1200" dirty="0">
                <a:latin typeface="Verdana" panose="020B0604030504040204" pitchFamily="34" charset="0"/>
                <a:ea typeface="Verdana" panose="020B0604030504040204" pitchFamily="34" charset="0"/>
              </a:rPr>
              <a:t>Na běžných účtech města zůstalo ke konci roku </a:t>
            </a:r>
            <a:r>
              <a:rPr lang="cs-CZ" sz="1200" dirty="0" smtClean="0">
                <a:latin typeface="Verdana" panose="020B0604030504040204" pitchFamily="34" charset="0"/>
                <a:ea typeface="Verdana" panose="020B0604030504040204" pitchFamily="34" charset="0"/>
              </a:rPr>
              <a:t>107 </a:t>
            </a:r>
            <a:r>
              <a:rPr lang="cs-CZ" sz="1200" dirty="0">
                <a:latin typeface="Verdana" panose="020B0604030504040204" pitchFamily="34" charset="0"/>
                <a:ea typeface="Verdana" panose="020B0604030504040204" pitchFamily="34" charset="0"/>
              </a:rPr>
              <a:t>mil. Kč, dalších </a:t>
            </a:r>
            <a:r>
              <a:rPr lang="cs-CZ" sz="1200" dirty="0" smtClean="0">
                <a:latin typeface="Verdana" panose="020B0604030504040204" pitchFamily="34" charset="0"/>
                <a:ea typeface="Verdana" panose="020B0604030504040204" pitchFamily="34" charset="0"/>
              </a:rPr>
              <a:t>91 </a:t>
            </a:r>
            <a:r>
              <a:rPr lang="cs-CZ" sz="1200" dirty="0">
                <a:latin typeface="Verdana" panose="020B0604030504040204" pitchFamily="34" charset="0"/>
                <a:ea typeface="Verdana" panose="020B0604030504040204" pitchFamily="34" charset="0"/>
              </a:rPr>
              <a:t>mil. Kč </a:t>
            </a:r>
            <a:r>
              <a:rPr lang="cs-CZ" sz="1200" dirty="0" smtClean="0">
                <a:latin typeface="Verdana" panose="020B0604030504040204" pitchFamily="34" charset="0"/>
                <a:ea typeface="Verdana" panose="020B0604030504040204" pitchFamily="34" charset="0"/>
              </a:rPr>
              <a:t>bylo </a:t>
            </a:r>
            <a:r>
              <a:rPr lang="cs-CZ" sz="1200" dirty="0">
                <a:latin typeface="Verdana" panose="020B0604030504040204" pitchFamily="34" charset="0"/>
                <a:ea typeface="Verdana" panose="020B0604030504040204" pitchFamily="34" charset="0"/>
              </a:rPr>
              <a:t>na termínovaném a spořicím účtu. </a:t>
            </a:r>
          </a:p>
          <a:p>
            <a:r>
              <a:rPr lang="cs-CZ" sz="1200" dirty="0" smtClean="0">
                <a:latin typeface="Verdana" panose="020B0604030504040204" pitchFamily="34" charset="0"/>
                <a:ea typeface="Verdana" panose="020B0604030504040204" pitchFamily="34" charset="0"/>
              </a:rPr>
              <a:t>Ke konci roku 2021 byl doplacen poslední úvěr.</a:t>
            </a:r>
          </a:p>
          <a:p>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2</a:t>
            </a:fld>
            <a:endParaRPr lang="cs-CZ" dirty="0"/>
          </a:p>
        </p:txBody>
      </p:sp>
    </p:spTree>
    <p:extLst>
      <p:ext uri="{BB962C8B-B14F-4D97-AF65-F5344CB8AC3E}">
        <p14:creationId xmlns:p14="http://schemas.microsoft.com/office/powerpoint/2010/main" val="3059378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V roce 2021 jsme zaznamenali nejvyšší příjmy i nejvyšší výdaje ve všech kategoriích.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Verdana" panose="020B0604030504040204" pitchFamily="34" charset="0"/>
                <a:ea typeface="Verdana" panose="020B0604030504040204" pitchFamily="34" charset="0"/>
                <a:cs typeface="+mn-cs"/>
              </a:rPr>
              <a:t>Z uvedené tabulky je zřejmé, že zatímco v roce 2017 tvořily kapitálové výdaje pouze 22,2 % výdajů, pak do roku 2021 postupně narostly až do podílu 44,4 % na celkových výdajích. Je to dáno na jedné straně tím, že rostly příjmy (s výjimkou roku 2019), na druhé straně tím, že běžné výdaje rostly výrazně pomaleji než příjmy, což je patné z následujícího grafu.</a:t>
            </a:r>
          </a:p>
          <a:p>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3</a:t>
            </a:fld>
            <a:endParaRPr lang="cs-CZ" dirty="0"/>
          </a:p>
        </p:txBody>
      </p:sp>
    </p:spTree>
    <p:extLst>
      <p:ext uri="{BB962C8B-B14F-4D97-AF65-F5344CB8AC3E}">
        <p14:creationId xmlns:p14="http://schemas.microsoft.com/office/powerpoint/2010/main" val="227887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4</a:t>
            </a:fld>
            <a:endParaRPr lang="cs-CZ" dirty="0"/>
          </a:p>
        </p:txBody>
      </p:sp>
    </p:spTree>
    <p:extLst>
      <p:ext uri="{BB962C8B-B14F-4D97-AF65-F5344CB8AC3E}">
        <p14:creationId xmlns:p14="http://schemas.microsoft.com/office/powerpoint/2010/main" val="773328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Hospodaření města je výrazně závislé na daňových příjmech. </a:t>
            </a:r>
          </a:p>
          <a:p>
            <a:r>
              <a:rPr lang="cs-CZ" dirty="0" smtClean="0">
                <a:latin typeface="Verdana" panose="020B0604030504040204" pitchFamily="34" charset="0"/>
                <a:ea typeface="Verdana" panose="020B0604030504040204" pitchFamily="34" charset="0"/>
              </a:rPr>
              <a:t>V loňském roce tvořily 65 % všech příjmů. </a:t>
            </a:r>
          </a:p>
          <a:p>
            <a:r>
              <a:rPr lang="cs-CZ" dirty="0" smtClean="0">
                <a:latin typeface="Verdana" panose="020B0604030504040204" pitchFamily="34" charset="0"/>
                <a:ea typeface="Verdana" panose="020B0604030504040204" pitchFamily="34" charset="0"/>
              </a:rPr>
              <a:t>Další velmi výraznou složkou příjmů jsou transfery (zejména dotace) – ty dosáhly 26 % celkových příjmů. Výrazná </a:t>
            </a:r>
            <a:r>
              <a:rPr lang="cs-CZ" dirty="0">
                <a:latin typeface="Verdana" panose="020B0604030504040204" pitchFamily="34" charset="0"/>
                <a:ea typeface="Verdana" panose="020B0604030504040204" pitchFamily="34" charset="0"/>
              </a:rPr>
              <a:t>č</a:t>
            </a:r>
            <a:r>
              <a:rPr lang="cs-CZ" dirty="0" smtClean="0">
                <a:latin typeface="Verdana" panose="020B0604030504040204" pitchFamily="34" charset="0"/>
                <a:ea typeface="Verdana" panose="020B0604030504040204" pitchFamily="34" charset="0"/>
              </a:rPr>
              <a:t>ást těchto transferů však naším rozpočtem pouze tzv. protekla – byla obratem přeposlána příspěvkovým organizacím. V loňském roce představovaly průtokové dotace 40</a:t>
            </a:r>
            <a:r>
              <a:rPr lang="cs-CZ" baseline="0"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všech dotací (37,7 mil. Kč).</a:t>
            </a:r>
          </a:p>
          <a:p>
            <a:r>
              <a:rPr lang="cs-CZ" dirty="0" smtClean="0">
                <a:latin typeface="Verdana" panose="020B0604030504040204" pitchFamily="34" charset="0"/>
                <a:ea typeface="Verdana" panose="020B0604030504040204" pitchFamily="34" charset="0"/>
              </a:rPr>
              <a:t>Největším příjemcem těchto dotací je MÚSS (33,5 mil. Kč).</a:t>
            </a:r>
          </a:p>
          <a:p>
            <a:r>
              <a:rPr lang="cs-CZ" dirty="0" smtClean="0">
                <a:latin typeface="Verdana" panose="020B0604030504040204" pitchFamily="34" charset="0"/>
                <a:ea typeface="Verdana" panose="020B0604030504040204" pitchFamily="34" charset="0"/>
              </a:rPr>
              <a:t>Loňský rok byl mimořádný také výší</a:t>
            </a:r>
            <a:r>
              <a:rPr lang="cs-CZ" baseline="0" dirty="0" smtClean="0">
                <a:latin typeface="Verdana" panose="020B0604030504040204" pitchFamily="34" charset="0"/>
                <a:ea typeface="Verdana" panose="020B0604030504040204" pitchFamily="34" charset="0"/>
              </a:rPr>
              <a:t> kapitálových příjmů. Hlavní část těchto příjmů je z prodeje pozemků v lokalitě Ciboušovská.</a:t>
            </a:r>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5</a:t>
            </a:fld>
            <a:endParaRPr lang="cs-CZ" dirty="0"/>
          </a:p>
        </p:txBody>
      </p:sp>
    </p:spTree>
    <p:extLst>
      <p:ext uri="{BB962C8B-B14F-4D97-AF65-F5344CB8AC3E}">
        <p14:creationId xmlns:p14="http://schemas.microsoft.com/office/powerpoint/2010/main" val="953767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Největší část daňových příjmů tvoří sdílené daně – tedy podíl města na celostátně vybíraných daních. Tento podíl určuje zákon o rozpočtovém určení daní.</a:t>
            </a:r>
          </a:p>
          <a:p>
            <a:r>
              <a:rPr lang="cs-CZ" dirty="0" smtClean="0">
                <a:latin typeface="Verdana" panose="020B0604030504040204" pitchFamily="34" charset="0"/>
                <a:ea typeface="Verdana" panose="020B0604030504040204" pitchFamily="34" charset="0"/>
              </a:rPr>
              <a:t>Sdílené daně představovaly v roce 2021 79 % všech daňových příjmů.</a:t>
            </a:r>
          </a:p>
          <a:p>
            <a:r>
              <a:rPr lang="cs-CZ" dirty="0" smtClean="0">
                <a:latin typeface="Verdana" panose="020B0604030504040204" pitchFamily="34" charset="0"/>
                <a:ea typeface="Verdana" panose="020B0604030504040204" pitchFamily="34" charset="0"/>
              </a:rPr>
              <a:t>Další část daňových příjmů tvoří výlučné daně (daň z nemovitostí a DPPO za obec, kterou platíme sami sobě) a dále poplatky. Z poplatků je nejvyšší</a:t>
            </a:r>
            <a:r>
              <a:rPr lang="cs-CZ" baseline="0" dirty="0" smtClean="0">
                <a:latin typeface="Verdana" panose="020B0604030504040204" pitchFamily="34" charset="0"/>
                <a:ea typeface="Verdana" panose="020B0604030504040204" pitchFamily="34" charset="0"/>
              </a:rPr>
              <a:t> příjem z hazardu (za rok 2021 téměř 21 mil. Kč)</a:t>
            </a:r>
            <a:endParaRPr lang="cs-CZ" dirty="0" smtClean="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kern="1200" dirty="0" smtClean="0">
                <a:solidFill>
                  <a:schemeClr val="tx1"/>
                </a:solidFill>
                <a:effectLst/>
                <a:latin typeface="Verdana" panose="020B0604030504040204" pitchFamily="34" charset="0"/>
                <a:ea typeface="Verdana" panose="020B0604030504040204" pitchFamily="34" charset="0"/>
                <a:cs typeface="+mn-cs"/>
              </a:rPr>
              <a:t>Příjmy ze sdílených daní a z hazardu tvoří hlavní zdroje příjmů obcí. Pro zajímavost - celorepublikový průměr těchto příjmů za rok 2021 v přepočtu na jednoho obyvatele činil 13,8 tis. Kč; v Klášterci nad Ohří byl tento příjem na jednoho obyvatele 16,5 tis. Kč (o 20 % vyšší).</a:t>
            </a:r>
            <a:endParaRPr lang="cs-CZ" sz="1200" b="1" kern="1200" dirty="0" smtClean="0">
              <a:solidFill>
                <a:schemeClr val="tx1"/>
              </a:solidFill>
              <a:effectLst/>
              <a:latin typeface="Verdana" panose="020B0604030504040204" pitchFamily="34" charset="0"/>
              <a:ea typeface="Verdana" panose="020B0604030504040204" pitchFamily="34" charset="0"/>
              <a:cs typeface="+mn-cs"/>
            </a:endParaRPr>
          </a:p>
          <a:p>
            <a:endParaRPr lang="cs-CZ"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Celkové příjmy ze sdílených daní byly v roce 2019 210 mil. Kč, v roce 2020 195 mil. Kč a v roce 2021 216 mil.</a:t>
            </a:r>
            <a:r>
              <a:rPr lang="cs-CZ" baseline="0" dirty="0" smtClean="0">
                <a:latin typeface="Verdana" panose="020B0604030504040204" pitchFamily="34" charset="0"/>
                <a:ea typeface="Verdana" panose="020B0604030504040204" pitchFamily="34" charset="0"/>
              </a:rPr>
              <a:t> Kč. Tyto příjmy byly ovlivněny pandemií covid-19 (zejména v roce 2020, kdy byl ale propad těchto příjmů kompenzován mimořádnou dotací 18 mil. Kč)</a:t>
            </a:r>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6</a:t>
            </a:fld>
            <a:endParaRPr lang="cs-CZ" dirty="0"/>
          </a:p>
        </p:txBody>
      </p:sp>
    </p:spTree>
    <p:extLst>
      <p:ext uri="{BB962C8B-B14F-4D97-AF65-F5344CB8AC3E}">
        <p14:creationId xmlns:p14="http://schemas.microsoft.com/office/powerpoint/2010/main" val="169834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V předchozích letech byla do odvětví služeb směrována zhruba polovina všech výdajů. Rok 2021 byl ve znamení rekonstrukce KC a kultura spadá do odvětví služeb, proto byl podíl výdajů na služby výrazně nadprůměrný (tvořil téměř 2/3). Pro</a:t>
            </a:r>
            <a:r>
              <a:rPr lang="cs-CZ" baseline="0" dirty="0" smtClean="0">
                <a:latin typeface="Verdana" panose="020B0604030504040204" pitchFamily="34" charset="0"/>
                <a:ea typeface="Verdana" panose="020B0604030504040204" pitchFamily="34" charset="0"/>
              </a:rPr>
              <a:t> zajímavost – celá akce „KC“ stála 191.671.537,25 Kč, což v přepočtu na jednoho obyvatele města činí 13.343 Kč.</a:t>
            </a:r>
          </a:p>
          <a:p>
            <a:endParaRPr lang="cs-CZ"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odvětví služeb - školství</a:t>
            </a:r>
            <a:r>
              <a:rPr lang="cs-CZ" dirty="0">
                <a:latin typeface="Verdana" panose="020B0604030504040204" pitchFamily="34" charset="0"/>
                <a:ea typeface="Verdana" panose="020B0604030504040204" pitchFamily="34" charset="0"/>
              </a:rPr>
              <a:t>, tělovýchova, životní prostředí, kultura, bydlení atd</a:t>
            </a:r>
            <a:r>
              <a:rPr lang="cs-CZ" dirty="0" smtClean="0">
                <a:latin typeface="Verdana" panose="020B0604030504040204" pitchFamily="34" charset="0"/>
                <a:ea typeface="Verdana" panose="020B0604030504040204" pitchFamily="34" charset="0"/>
              </a:rPr>
              <a:t>.</a:t>
            </a:r>
          </a:p>
          <a:p>
            <a:r>
              <a:rPr lang="cs-CZ" dirty="0" smtClean="0">
                <a:latin typeface="Verdana" panose="020B0604030504040204" pitchFamily="34" charset="0"/>
                <a:ea typeface="Verdana" panose="020B0604030504040204" pitchFamily="34" charset="0"/>
              </a:rPr>
              <a:t>sociální věci - MÚSS a sociální služby</a:t>
            </a:r>
          </a:p>
          <a:p>
            <a:r>
              <a:rPr lang="cs-CZ" dirty="0" smtClean="0">
                <a:latin typeface="Verdana" panose="020B0604030504040204" pitchFamily="34" charset="0"/>
                <a:ea typeface="Verdana" panose="020B0604030504040204" pitchFamily="34" charset="0"/>
              </a:rPr>
              <a:t>průmysl - cestovní </a:t>
            </a:r>
            <a:r>
              <a:rPr lang="cs-CZ" dirty="0">
                <a:latin typeface="Verdana" panose="020B0604030504040204" pitchFamily="34" charset="0"/>
                <a:ea typeface="Verdana" panose="020B0604030504040204" pitchFamily="34" charset="0"/>
              </a:rPr>
              <a:t>ruch, doprava, </a:t>
            </a:r>
            <a:r>
              <a:rPr lang="cs-CZ" dirty="0" smtClean="0">
                <a:latin typeface="Verdana" panose="020B0604030504040204" pitchFamily="34" charset="0"/>
                <a:ea typeface="Verdana" panose="020B0604030504040204" pitchFamily="34" charset="0"/>
              </a:rPr>
              <a:t>silnice.</a:t>
            </a:r>
          </a:p>
          <a:p>
            <a:r>
              <a:rPr lang="cs-CZ" dirty="0" smtClean="0">
                <a:latin typeface="Verdana" panose="020B0604030504040204" pitchFamily="34" charset="0"/>
                <a:ea typeface="Verdana" panose="020B0604030504040204" pitchFamily="34" charset="0"/>
              </a:rPr>
              <a:t>veřejná správa (MÚ a ZM), bezpečnost (MP, CO</a:t>
            </a:r>
            <a:r>
              <a:rPr lang="cs-CZ"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PO) a na posledním místě zemědělství a lesy.</a:t>
            </a:r>
            <a:endParaRPr lang="cs-CZ" dirty="0">
              <a:latin typeface="Verdana" panose="020B0604030504040204" pitchFamily="34" charset="0"/>
              <a:ea typeface="Verdana" panose="020B0604030504040204" pitchFamily="34" charset="0"/>
            </a:endParaRPr>
          </a:p>
          <a:p>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7</a:t>
            </a:fld>
            <a:endParaRPr lang="cs-CZ" dirty="0"/>
          </a:p>
        </p:txBody>
      </p:sp>
    </p:spTree>
    <p:extLst>
      <p:ext uri="{BB962C8B-B14F-4D97-AF65-F5344CB8AC3E}">
        <p14:creationId xmlns:p14="http://schemas.microsoft.com/office/powerpoint/2010/main" val="2134927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latin typeface="Verdana" panose="020B0604030504040204" pitchFamily="34" charset="0"/>
                <a:ea typeface="Verdana" panose="020B0604030504040204" pitchFamily="34" charset="0"/>
              </a:rPr>
              <a:t>Na tomto grafu vidíte</a:t>
            </a:r>
            <a:r>
              <a:rPr lang="cs-CZ" baseline="0" dirty="0" smtClean="0">
                <a:latin typeface="Verdana" panose="020B0604030504040204" pitchFamily="34" charset="0"/>
                <a:ea typeface="Verdana" panose="020B0604030504040204" pitchFamily="34" charset="0"/>
              </a:rPr>
              <a:t> složení odvětví služeb podle tzv. pododdílů v letech 2017-2021.</a:t>
            </a:r>
          </a:p>
          <a:p>
            <a:endParaRPr lang="cs-CZ"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fialová křivka zobrazuje kulturu, církve a sdělovací prostředky.</a:t>
            </a:r>
          </a:p>
          <a:p>
            <a:r>
              <a:rPr lang="cs-CZ" dirty="0" smtClean="0">
                <a:latin typeface="Verdana" panose="020B0604030504040204" pitchFamily="34" charset="0"/>
                <a:ea typeface="Verdana" panose="020B0604030504040204" pitchFamily="34" charset="0"/>
              </a:rPr>
              <a:t>sociální věci - MÚSS a sociální služby</a:t>
            </a:r>
          </a:p>
          <a:p>
            <a:r>
              <a:rPr lang="cs-CZ" dirty="0" smtClean="0">
                <a:latin typeface="Verdana" panose="020B0604030504040204" pitchFamily="34" charset="0"/>
                <a:ea typeface="Verdana" panose="020B0604030504040204" pitchFamily="34" charset="0"/>
              </a:rPr>
              <a:t>průmysl - cestovní </a:t>
            </a:r>
            <a:r>
              <a:rPr lang="cs-CZ" dirty="0">
                <a:latin typeface="Verdana" panose="020B0604030504040204" pitchFamily="34" charset="0"/>
                <a:ea typeface="Verdana" panose="020B0604030504040204" pitchFamily="34" charset="0"/>
              </a:rPr>
              <a:t>ruch, doprava, </a:t>
            </a:r>
            <a:r>
              <a:rPr lang="cs-CZ" dirty="0" smtClean="0">
                <a:latin typeface="Verdana" panose="020B0604030504040204" pitchFamily="34" charset="0"/>
                <a:ea typeface="Verdana" panose="020B0604030504040204" pitchFamily="34" charset="0"/>
              </a:rPr>
              <a:t>silnice.</a:t>
            </a:r>
          </a:p>
          <a:p>
            <a:r>
              <a:rPr lang="cs-CZ" dirty="0" smtClean="0">
                <a:latin typeface="Verdana" panose="020B0604030504040204" pitchFamily="34" charset="0"/>
                <a:ea typeface="Verdana" panose="020B0604030504040204" pitchFamily="34" charset="0"/>
              </a:rPr>
              <a:t>veřejná správa (MÚ a ZM), bezpečnost (MP, CO</a:t>
            </a:r>
            <a:r>
              <a:rPr lang="cs-CZ"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PO) a na posledním místě zemědělství a lesy.</a:t>
            </a:r>
            <a:endParaRPr lang="cs-CZ" dirty="0">
              <a:latin typeface="Verdana" panose="020B0604030504040204" pitchFamily="34" charset="0"/>
              <a:ea typeface="Verdana" panose="020B0604030504040204" pitchFamily="34" charset="0"/>
            </a:endParaRPr>
          </a:p>
          <a:p>
            <a:endParaRPr lang="cs-CZ" dirty="0">
              <a:latin typeface="Verdana" panose="020B0604030504040204" pitchFamily="34" charset="0"/>
              <a:ea typeface="Verdana" panose="020B0604030504040204" pitchFamily="34" charset="0"/>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8</a:t>
            </a:fld>
            <a:endParaRPr lang="cs-CZ" dirty="0"/>
          </a:p>
        </p:txBody>
      </p:sp>
    </p:spTree>
    <p:extLst>
      <p:ext uri="{BB962C8B-B14F-4D97-AF65-F5344CB8AC3E}">
        <p14:creationId xmlns:p14="http://schemas.microsoft.com/office/powerpoint/2010/main" val="907317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smtClean="0">
                <a:solidFill>
                  <a:schemeClr val="tx1"/>
                </a:solidFill>
                <a:effectLst/>
                <a:latin typeface="Verdana" panose="020B0604030504040204" pitchFamily="34" charset="0"/>
                <a:ea typeface="Verdana" panose="020B0604030504040204" pitchFamily="34" charset="0"/>
                <a:cs typeface="+mn-cs"/>
              </a:rPr>
              <a:t>Kapitálové výdaje od roku 2017 a zdroje jejich krytí:</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kern="1200" dirty="0" smtClean="0">
                <a:solidFill>
                  <a:schemeClr val="tx1"/>
                </a:solidFill>
                <a:effectLst/>
                <a:latin typeface="Verdana" panose="020B0604030504040204" pitchFamily="34" charset="0"/>
                <a:ea typeface="Verdana" panose="020B0604030504040204" pitchFamily="34" charset="0"/>
                <a:cs typeface="+mn-cs"/>
              </a:rPr>
              <a:t>Hlavním zdrojem krytí kapitálových výdajů jsou provozní úspory, tedy to, co tzv. neprojíme. Tento</a:t>
            </a:r>
            <a:r>
              <a:rPr lang="cs-CZ" sz="1200" b="0" kern="1200" baseline="0" dirty="0" smtClean="0">
                <a:solidFill>
                  <a:schemeClr val="tx1"/>
                </a:solidFill>
                <a:effectLst/>
                <a:latin typeface="Verdana" panose="020B0604030504040204" pitchFamily="34" charset="0"/>
                <a:ea typeface="Verdana" panose="020B0604030504040204" pitchFamily="34" charset="0"/>
                <a:cs typeface="+mn-cs"/>
              </a:rPr>
              <a:t> zdroj má rostoucí tendenci, což je skvělé.</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kern="1200" baseline="0" dirty="0" smtClean="0">
                <a:solidFill>
                  <a:schemeClr val="tx1"/>
                </a:solidFill>
                <a:effectLst/>
                <a:latin typeface="Verdana" panose="020B0604030504040204" pitchFamily="34" charset="0"/>
                <a:ea typeface="Verdana" panose="020B0604030504040204" pitchFamily="34" charset="0"/>
                <a:cs typeface="+mn-cs"/>
              </a:rPr>
              <a:t>V</a:t>
            </a:r>
            <a:r>
              <a:rPr lang="cs-CZ" sz="1200" b="0" kern="1200" dirty="0" smtClean="0">
                <a:solidFill>
                  <a:schemeClr val="tx1"/>
                </a:solidFill>
                <a:effectLst/>
                <a:latin typeface="Verdana" panose="020B0604030504040204" pitchFamily="34" charset="0"/>
                <a:ea typeface="Verdana" panose="020B0604030504040204" pitchFamily="34" charset="0"/>
                <a:cs typeface="+mn-cs"/>
              </a:rPr>
              <a:t>ýznamným zdrojem krytí jsou v některých letech také investiční dotace. V roce 2018 (např. 15 mil.</a:t>
            </a:r>
            <a:r>
              <a:rPr lang="cs-CZ" sz="1200" b="0" kern="1200" baseline="0" dirty="0" smtClean="0">
                <a:solidFill>
                  <a:schemeClr val="tx1"/>
                </a:solidFill>
                <a:effectLst/>
                <a:latin typeface="Verdana" panose="020B0604030504040204" pitchFamily="34" charset="0"/>
                <a:ea typeface="Verdana" panose="020B0604030504040204" pitchFamily="34" charset="0"/>
                <a:cs typeface="+mn-cs"/>
              </a:rPr>
              <a:t> Kč atletický stadion, 8 mil. Kč hasičská cisterna)</a:t>
            </a:r>
            <a:r>
              <a:rPr lang="cs-CZ" sz="1200" b="0" kern="1200" dirty="0" smtClean="0">
                <a:solidFill>
                  <a:schemeClr val="tx1"/>
                </a:solidFill>
                <a:effectLst/>
                <a:latin typeface="Verdana" panose="020B0604030504040204" pitchFamily="34" charset="0"/>
                <a:ea typeface="Verdana" panose="020B0604030504040204" pitchFamily="34" charset="0"/>
                <a:cs typeface="+mn-cs"/>
              </a:rPr>
              <a:t> v roce 2021 (např. 20,5 mil. Kč dopravní terminál, 11,4 mil.</a:t>
            </a:r>
            <a:r>
              <a:rPr lang="cs-CZ" sz="1200" b="0" kern="1200" baseline="0" dirty="0" smtClean="0">
                <a:solidFill>
                  <a:schemeClr val="tx1"/>
                </a:solidFill>
                <a:effectLst/>
                <a:latin typeface="Verdana" panose="020B0604030504040204" pitchFamily="34" charset="0"/>
                <a:ea typeface="Verdana" panose="020B0604030504040204" pitchFamily="34" charset="0"/>
                <a:cs typeface="+mn-cs"/>
              </a:rPr>
              <a:t> Kč KC)</a:t>
            </a:r>
            <a:r>
              <a:rPr lang="cs-CZ" sz="1200" b="0" kern="1200" dirty="0" smtClean="0">
                <a:solidFill>
                  <a:schemeClr val="tx1"/>
                </a:solidFill>
                <a:effectLst/>
                <a:latin typeface="Verdana" panose="020B0604030504040204" pitchFamily="34" charset="0"/>
                <a:ea typeface="Verdana" panose="020B0604030504040204" pitchFamily="34"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kern="1200" dirty="0" smtClean="0">
                <a:solidFill>
                  <a:schemeClr val="tx1"/>
                </a:solidFill>
                <a:effectLst/>
                <a:latin typeface="Verdana" panose="020B0604030504040204" pitchFamily="34" charset="0"/>
                <a:ea typeface="Verdana" panose="020B0604030504040204" pitchFamily="34" charset="0"/>
                <a:cs typeface="+mn-cs"/>
              </a:rPr>
              <a:t>V loňském roce byl dalším mimořádným zdrojem krytí kapitálových výdajů příjem z prodeje pozemků v Ciboušově (modrá část sloupce).</a:t>
            </a:r>
            <a:endParaRPr lang="cs-CZ" sz="1200" b="1" kern="1200" dirty="0" smtClean="0">
              <a:solidFill>
                <a:schemeClr val="tx1"/>
              </a:solidFill>
              <a:effectLst/>
              <a:latin typeface="Verdana" panose="020B0604030504040204" pitchFamily="34" charset="0"/>
              <a:ea typeface="Verdana" panose="020B0604030504040204" pitchFamily="34" charset="0"/>
              <a:cs typeface="+mn-cs"/>
            </a:endParaRPr>
          </a:p>
          <a:p>
            <a:endParaRPr lang="cs-CZ" sz="1200" b="1" kern="1200" dirty="0" smtClean="0">
              <a:solidFill>
                <a:schemeClr val="tx1"/>
              </a:solidFill>
              <a:effectLst/>
              <a:latin typeface="Verdana" panose="020B0604030504040204" pitchFamily="34" charset="0"/>
              <a:ea typeface="Verdana" panose="020B0604030504040204" pitchFamily="34" charset="0"/>
              <a:cs typeface="+mn-cs"/>
            </a:endParaRPr>
          </a:p>
        </p:txBody>
      </p:sp>
      <p:sp>
        <p:nvSpPr>
          <p:cNvPr id="4" name="Zástupný symbol pro číslo snímku 3"/>
          <p:cNvSpPr>
            <a:spLocks noGrp="1"/>
          </p:cNvSpPr>
          <p:nvPr>
            <p:ph type="sldNum" sz="quarter" idx="10"/>
          </p:nvPr>
        </p:nvSpPr>
        <p:spPr/>
        <p:txBody>
          <a:bodyPr/>
          <a:lstStyle/>
          <a:p>
            <a:fld id="{38B3A3D8-E44F-4594-AFB7-B23F203CCBF7}" type="slidenum">
              <a:rPr lang="cs-CZ" smtClean="0"/>
              <a:t>9</a:t>
            </a:fld>
            <a:endParaRPr lang="cs-CZ" dirty="0"/>
          </a:p>
        </p:txBody>
      </p:sp>
    </p:spTree>
    <p:extLst>
      <p:ext uri="{BB962C8B-B14F-4D97-AF65-F5344CB8AC3E}">
        <p14:creationId xmlns:p14="http://schemas.microsoft.com/office/powerpoint/2010/main" val="418191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19"/>
            <a:ext cx="7772400" cy="1102519"/>
          </a:xfrm>
        </p:spPr>
        <p:txBody>
          <a:bodyPr/>
          <a:lstStyle>
            <a:lvl1pPr>
              <a:defRPr>
                <a:latin typeface="Verdana" pitchFamily="34" charset="0"/>
                <a:ea typeface="Verdana" pitchFamily="34" charset="0"/>
                <a:cs typeface="Verdana" pitchFamily="34" charset="0"/>
              </a:defRPr>
            </a:lvl1pPr>
          </a:lstStyle>
          <a:p>
            <a:r>
              <a:rPr lang="cs-CZ" dirty="0"/>
              <a:t>Kliknutím lze upravit styl.</a:t>
            </a:r>
          </a:p>
        </p:txBody>
      </p:sp>
      <p:sp>
        <p:nvSpPr>
          <p:cNvPr id="3" name="Podnadpis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a:t>Kliknutím lze upravit styl předlohy.</a:t>
            </a:r>
          </a:p>
        </p:txBody>
      </p:sp>
      <p:sp>
        <p:nvSpPr>
          <p:cNvPr id="4" name="Zástupný symbol pro datum 3"/>
          <p:cNvSpPr>
            <a:spLocks noGrp="1"/>
          </p:cNvSpPr>
          <p:nvPr>
            <p:ph type="dt" sz="half" idx="10"/>
          </p:nvPr>
        </p:nvSpPr>
        <p:spPr>
          <a:xfrm>
            <a:off x="457200" y="4876006"/>
            <a:ext cx="2133600" cy="165100"/>
          </a:xfrm>
        </p:spPr>
        <p:txBody>
          <a:bodyPr/>
          <a:lstStyle/>
          <a:p>
            <a:fld id="{4EC2A1C6-F44E-4769-9596-2322F8F612D2}" type="datetimeFigureOut">
              <a:rPr lang="cs-CZ" smtClean="0"/>
              <a:t>30.06.2022</a:t>
            </a:fld>
            <a:endParaRPr lang="cs-CZ" dirty="0"/>
          </a:p>
        </p:txBody>
      </p:sp>
      <p:sp>
        <p:nvSpPr>
          <p:cNvPr id="5" name="Zástupný symbol pro zápatí 4"/>
          <p:cNvSpPr>
            <a:spLocks noGrp="1"/>
          </p:cNvSpPr>
          <p:nvPr>
            <p:ph type="ftr" sz="quarter" idx="11"/>
          </p:nvPr>
        </p:nvSpPr>
        <p:spPr>
          <a:xfrm>
            <a:off x="3124200" y="4876005"/>
            <a:ext cx="2895600" cy="165101"/>
          </a:xfrm>
        </p:spPr>
        <p:txBody>
          <a:bodyPr/>
          <a:lstStyle/>
          <a:p>
            <a:endParaRPr lang="cs-CZ" dirty="0"/>
          </a:p>
        </p:txBody>
      </p:sp>
    </p:spTree>
    <p:extLst>
      <p:ext uri="{BB962C8B-B14F-4D97-AF65-F5344CB8AC3E}">
        <p14:creationId xmlns:p14="http://schemas.microsoft.com/office/powerpoint/2010/main" val="462332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Kliknutím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Kliknutím lze upravit styly předlohy textu.</a:t>
            </a:r>
          </a:p>
        </p:txBody>
      </p:sp>
      <p:sp>
        <p:nvSpPr>
          <p:cNvPr id="6" name="Zástupný symbol pro obsah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4A6633F2-1D63-4CA4-AC64-7BE685FFE592}" type="datetime1">
              <a:rPr lang="cs-CZ" smtClean="0"/>
              <a:t>30.06.2022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1845389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AC0FAC4-3C49-4093-AA8E-DBDE269A89F6}" type="datetime1">
              <a:rPr lang="cs-CZ" smtClean="0"/>
              <a:t>30.06.2022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2036678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39D8DB7-D111-4E5C-AE24-3928FDB0DFCD}" type="datetime1">
              <a:rPr lang="cs-CZ" smtClean="0"/>
              <a:t>30.06.2022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904801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1" y="204787"/>
            <a:ext cx="3008313" cy="871538"/>
          </a:xfrm>
        </p:spPr>
        <p:txBody>
          <a:bodyPr anchor="b"/>
          <a:lstStyle>
            <a:lvl1pPr algn="l">
              <a:defRPr sz="1500" b="1"/>
            </a:lvl1pPr>
          </a:lstStyle>
          <a:p>
            <a:r>
              <a:rPr lang="cs-CZ"/>
              <a:t>Kliknutím lze upravit styl.</a:t>
            </a:r>
          </a:p>
        </p:txBody>
      </p:sp>
      <p:sp>
        <p:nvSpPr>
          <p:cNvPr id="3" name="Zástupný symbol pro obsah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8DCB6EE-4C09-4FED-A599-B4A89A6F63FC}" type="datetime1">
              <a:rPr lang="cs-CZ" smtClean="0"/>
              <a:t>30.06.2022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4242987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3600450"/>
            <a:ext cx="5486400" cy="425054"/>
          </a:xfrm>
        </p:spPr>
        <p:txBody>
          <a:bodyPr anchor="b"/>
          <a:lstStyle>
            <a:lvl1pPr algn="l">
              <a:defRPr sz="1500" b="1"/>
            </a:lvl1pPr>
          </a:lstStyle>
          <a:p>
            <a:r>
              <a:rPr lang="cs-CZ"/>
              <a:t>Kliknutím lze upravit styl.</a:t>
            </a:r>
          </a:p>
        </p:txBody>
      </p:sp>
      <p:sp>
        <p:nvSpPr>
          <p:cNvPr id="3" name="Zástupný symbol pro obrázek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20D747D-0B99-4EF8-B32F-D0A6DFB98F4E}" type="datetime1">
              <a:rPr lang="cs-CZ" smtClean="0"/>
              <a:t>30.06.2022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3830637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8D1E974-4B77-44BC-B0B8-5243E6E39164}" type="datetime1">
              <a:rPr lang="cs-CZ" smtClean="0"/>
              <a:t>30.06.2022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1680080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05979"/>
            <a:ext cx="2057400" cy="438864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05979"/>
            <a:ext cx="6019800" cy="438864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ED563DC-D246-4E7C-ADAC-E89B3A4573E0}" type="datetime1">
              <a:rPr lang="cs-CZ" smtClean="0"/>
              <a:t>30.06.2022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3829737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zápatí 3"/>
          <p:cNvSpPr>
            <a:spLocks noGrp="1"/>
          </p:cNvSpPr>
          <p:nvPr>
            <p:ph type="ftr" sz="quarter" idx="11"/>
          </p:nvPr>
        </p:nvSpPr>
        <p:spPr>
          <a:xfrm>
            <a:off x="3131840" y="4840002"/>
            <a:ext cx="3464024" cy="273844"/>
          </a:xfrm>
        </p:spPr>
        <p:txBody>
          <a:bodyPr/>
          <a:lstStyle/>
          <a:p>
            <a:endParaRPr lang="cs-CZ" dirty="0"/>
          </a:p>
        </p:txBody>
      </p:sp>
    </p:spTree>
    <p:extLst>
      <p:ext uri="{BB962C8B-B14F-4D97-AF65-F5344CB8AC3E}">
        <p14:creationId xmlns:p14="http://schemas.microsoft.com/office/powerpoint/2010/main" val="333020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idx="1"/>
          </p:nvPr>
        </p:nvSpPr>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fld id="{4EC2A1C6-F44E-4769-9596-2322F8F612D2}" type="datetimeFigureOut">
              <a:rPr lang="cs-CZ" smtClean="0"/>
              <a:t>30.06.2022</a:t>
            </a:fld>
            <a:endParaRPr lang="cs-CZ" dirty="0"/>
          </a:p>
        </p:txBody>
      </p:sp>
      <p:sp>
        <p:nvSpPr>
          <p:cNvPr id="5" name="Zástupný symbol pro zápatí 4"/>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252077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176"/>
            <a:ext cx="7772400" cy="1021556"/>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4EC2A1C6-F44E-4769-9596-2322F8F612D2}" type="datetimeFigureOut">
              <a:rPr lang="cs-CZ" smtClean="0"/>
              <a:t>30.06.2022</a:t>
            </a:fld>
            <a:endParaRPr lang="cs-CZ" dirty="0"/>
          </a:p>
        </p:txBody>
      </p:sp>
      <p:sp>
        <p:nvSpPr>
          <p:cNvPr id="5" name="Zástupný symbol pro zápatí 4"/>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1868688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p:cNvSpPr>
            <a:spLocks noGrp="1"/>
          </p:cNvSpPr>
          <p:nvPr>
            <p:ph type="dt" sz="half" idx="10"/>
          </p:nvPr>
        </p:nvSpPr>
        <p:spPr/>
        <p:txBody>
          <a:bodyPr/>
          <a:lstStyle/>
          <a:p>
            <a:fld id="{4EC2A1C6-F44E-4769-9596-2322F8F612D2}" type="datetimeFigureOut">
              <a:rPr lang="cs-CZ" smtClean="0"/>
              <a:t>30.06.2022</a:t>
            </a:fld>
            <a:endParaRPr lang="cs-CZ" dirty="0"/>
          </a:p>
        </p:txBody>
      </p:sp>
      <p:sp>
        <p:nvSpPr>
          <p:cNvPr id="6" name="Zástupný symbol pro zápatí 5"/>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2844074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dirty="0"/>
              <a:t>Kliknutím lze upravit styl.</a:t>
            </a:r>
          </a:p>
        </p:txBody>
      </p:sp>
      <p:sp>
        <p:nvSpPr>
          <p:cNvPr id="3" name="Zástupný symbol pro tex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tex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lze upravit styly předlohy textu.</a:t>
            </a:r>
          </a:p>
        </p:txBody>
      </p:sp>
      <p:sp>
        <p:nvSpPr>
          <p:cNvPr id="6" name="Zástupný symbol pro obsah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datum 6"/>
          <p:cNvSpPr>
            <a:spLocks noGrp="1"/>
          </p:cNvSpPr>
          <p:nvPr>
            <p:ph type="dt" sz="half" idx="10"/>
          </p:nvPr>
        </p:nvSpPr>
        <p:spPr/>
        <p:txBody>
          <a:bodyPr/>
          <a:lstStyle/>
          <a:p>
            <a:fld id="{4EC2A1C6-F44E-4769-9596-2322F8F612D2}" type="datetimeFigureOut">
              <a:rPr lang="cs-CZ" smtClean="0"/>
              <a:t>30.06.2022</a:t>
            </a:fld>
            <a:endParaRPr lang="cs-CZ" dirty="0"/>
          </a:p>
        </p:txBody>
      </p:sp>
      <p:sp>
        <p:nvSpPr>
          <p:cNvPr id="8" name="Zástupný symbol pro zápatí 7"/>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03884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19"/>
            <a:ext cx="7772400" cy="1102519"/>
          </a:xfrm>
        </p:spPr>
        <p:txBody>
          <a:bodyPr/>
          <a:lstStyle/>
          <a:p>
            <a:r>
              <a:rPr lang="cs-CZ"/>
              <a:t>Kliknutím lze upravit styl.</a:t>
            </a:r>
          </a:p>
        </p:txBody>
      </p:sp>
      <p:sp>
        <p:nvSpPr>
          <p:cNvPr id="3" name="Podnadpis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a:t>Kliknutím lze upravit styl předlohy.</a:t>
            </a:r>
          </a:p>
        </p:txBody>
      </p:sp>
      <p:sp>
        <p:nvSpPr>
          <p:cNvPr id="7" name="Zástupný symbol pro datum 6"/>
          <p:cNvSpPr>
            <a:spLocks noGrp="1"/>
          </p:cNvSpPr>
          <p:nvPr>
            <p:ph type="dt" sz="half" idx="10"/>
          </p:nvPr>
        </p:nvSpPr>
        <p:spPr/>
        <p:txBody>
          <a:bodyPr/>
          <a:lstStyle/>
          <a:p>
            <a:fld id="{D268E0F8-2B5D-4E88-AF2C-D84D849FE3CC}" type="datetime1">
              <a:rPr lang="cs-CZ" smtClean="0"/>
              <a:t>30.06.2022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318761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a:xfrm>
            <a:off x="395536" y="4767263"/>
            <a:ext cx="2133600" cy="273844"/>
          </a:xfrm>
        </p:spPr>
        <p:txBody>
          <a:bodyPr/>
          <a:lstStyle>
            <a:lvl1pPr>
              <a:defRPr/>
            </a:lvl1pPr>
          </a:lstStyle>
          <a:p>
            <a:fld id="{243ECF66-85C5-4DBC-A44F-12D97EEDE286}" type="datetime1">
              <a:rPr lang="cs-CZ" smtClean="0"/>
              <a:t>30.06.2022</a:t>
            </a:fld>
            <a:endParaRPr lang="cs-CZ" dirty="0"/>
          </a:p>
        </p:txBody>
      </p:sp>
      <p:pic>
        <p:nvPicPr>
          <p:cNvPr id="9" name="Picture 2" descr="C:\Users\0814\Desktop\logo_zakladni_variant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00192" y="282918"/>
            <a:ext cx="2376264" cy="236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39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176"/>
            <a:ext cx="7772400" cy="1021556"/>
          </a:xfrm>
        </p:spPr>
        <p:txBody>
          <a:bodyPr anchor="t"/>
          <a:lstStyle>
            <a:lvl1pPr algn="l">
              <a:defRPr sz="3000" b="1" cap="all"/>
            </a:lvl1pPr>
          </a:lstStyle>
          <a:p>
            <a:r>
              <a:rPr lang="cs-CZ"/>
              <a:t>Kliknutím lze upravit styl.</a:t>
            </a:r>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33B8C729-EE94-4C01-B417-680B51D3AFDA}" type="datetime1">
              <a:rPr lang="cs-CZ" smtClean="0"/>
              <a:t>30.06.2022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2582808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C3B106F-6C8E-4F93-8B43-00026B6E7E8E}" type="datetime1">
              <a:rPr lang="cs-CZ" smtClean="0"/>
              <a:t>30.06.2022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8DC5E9B-5918-4DD1-8C89-60641B42E5AD}" type="slidenum">
              <a:rPr lang="cs-CZ" smtClean="0"/>
              <a:t>‹#›</a:t>
            </a:fld>
            <a:endParaRPr lang="cs-CZ"/>
          </a:p>
        </p:txBody>
      </p:sp>
    </p:spTree>
    <p:extLst>
      <p:ext uri="{BB962C8B-B14F-4D97-AF65-F5344CB8AC3E}">
        <p14:creationId xmlns:p14="http://schemas.microsoft.com/office/powerpoint/2010/main" val="9330862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4876005"/>
            <a:ext cx="2133600" cy="165101"/>
          </a:xfrm>
          <a:prstGeom prst="rect">
            <a:avLst/>
          </a:prstGeom>
        </p:spPr>
        <p:txBody>
          <a:bodyPr vert="horz" lIns="91440" tIns="45720" rIns="91440" bIns="45720" rtlCol="0" anchor="ctr"/>
          <a:lstStyle>
            <a:lvl1pPr algn="l">
              <a:defRPr sz="1200">
                <a:solidFill>
                  <a:schemeClr val="tx1">
                    <a:tint val="75000"/>
                  </a:schemeClr>
                </a:solidFill>
                <a:latin typeface="Verdana" pitchFamily="34" charset="0"/>
                <a:ea typeface="Verdana" pitchFamily="34" charset="0"/>
                <a:cs typeface="Verdana" pitchFamily="34" charset="0"/>
              </a:defRPr>
            </a:lvl1pPr>
          </a:lstStyle>
          <a:p>
            <a:fld id="{4EC2A1C6-F44E-4769-9596-2322F8F612D2}" type="datetimeFigureOut">
              <a:rPr lang="cs-CZ" smtClean="0"/>
              <a:pPr/>
              <a:t>30.06.2022</a:t>
            </a:fld>
            <a:endParaRPr lang="cs-CZ" dirty="0"/>
          </a:p>
        </p:txBody>
      </p:sp>
      <p:sp>
        <p:nvSpPr>
          <p:cNvPr id="5" name="Zástupný symbol pro zápatí 4"/>
          <p:cNvSpPr>
            <a:spLocks noGrp="1"/>
          </p:cNvSpPr>
          <p:nvPr>
            <p:ph type="ftr" sz="quarter" idx="3"/>
          </p:nvPr>
        </p:nvSpPr>
        <p:spPr>
          <a:xfrm>
            <a:off x="3124200" y="4876005"/>
            <a:ext cx="2895600" cy="165101"/>
          </a:xfrm>
          <a:prstGeom prst="rect">
            <a:avLst/>
          </a:prstGeom>
        </p:spPr>
        <p:txBody>
          <a:bodyPr vert="horz" lIns="91440" tIns="45720" rIns="91440" bIns="45720" rtlCol="0" anchor="ctr"/>
          <a:lstStyle>
            <a:lvl1pPr algn="ctr">
              <a:defRPr sz="1200">
                <a:solidFill>
                  <a:schemeClr val="tx1">
                    <a:tint val="75000"/>
                  </a:schemeClr>
                </a:solidFill>
                <a:latin typeface="Verdana" pitchFamily="34" charset="0"/>
                <a:ea typeface="Verdana" pitchFamily="34" charset="0"/>
                <a:cs typeface="Verdana" pitchFamily="34" charset="0"/>
              </a:defRPr>
            </a:lvl1pPr>
          </a:lstStyle>
          <a:p>
            <a:endParaRPr lang="cs-CZ" dirty="0"/>
          </a:p>
        </p:txBody>
      </p:sp>
    </p:spTree>
    <p:extLst>
      <p:ext uri="{BB962C8B-B14F-4D97-AF65-F5344CB8AC3E}">
        <p14:creationId xmlns:p14="http://schemas.microsoft.com/office/powerpoint/2010/main" val="131559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defTabSz="914400" rtl="0" eaLnBrk="1" latinLnBrk="0" hangingPunct="1">
        <a:spcBef>
          <a:spcPct val="0"/>
        </a:spcBef>
        <a:buNone/>
        <a:defRPr sz="4400"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5E4C559-FD3C-4325-BF9B-4C3EBFF9AEC5}" type="datetime1">
              <a:rPr lang="cs-CZ" smtClean="0"/>
              <a:t>30.06.2022</a:t>
            </a:fld>
            <a:endParaRPr lang="cs-CZ"/>
          </a:p>
        </p:txBody>
      </p:sp>
      <p:sp>
        <p:nvSpPr>
          <p:cNvPr id="6" name="Zástupný symbol pro číslo snímk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8DC5E9B-5918-4DD1-8C89-60641B42E5AD}" type="slidenum">
              <a:rPr lang="cs-CZ" smtClean="0"/>
              <a:t>‹#›</a:t>
            </a:fld>
            <a:endParaRPr lang="cs-CZ"/>
          </a:p>
        </p:txBody>
      </p:sp>
      <p:sp>
        <p:nvSpPr>
          <p:cNvPr id="5" name="Zástupný symbol pro zápatí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dirty="0"/>
          </a:p>
        </p:txBody>
      </p:sp>
    </p:spTree>
    <p:extLst>
      <p:ext uri="{BB962C8B-B14F-4D97-AF65-F5344CB8AC3E}">
        <p14:creationId xmlns:p14="http://schemas.microsoft.com/office/powerpoint/2010/main" val="1475229083"/>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hf sldNum="0" hdr="0" ftr="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mailto:vaclavikova@muklasterec.cz" TargetMode="External"/><Relationship Id="rId2" Type="http://schemas.openxmlformats.org/officeDocument/2006/relationships/hyperlink" Target="mailto:hodicova@muklasterec.cz"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239602"/>
            <a:ext cx="7772400" cy="2664296"/>
          </a:xfrm>
          <a:ln w="3175">
            <a:solidFill>
              <a:schemeClr val="bg1"/>
            </a:solidFill>
          </a:ln>
          <a:effectLst>
            <a:outerShdw blurRad="50800" dist="38100" dir="2700000" algn="tl" rotWithShape="0">
              <a:prstClr val="black">
                <a:alpha val="40000"/>
              </a:prstClr>
            </a:outerShdw>
          </a:effectLst>
        </p:spPr>
        <p:txBody>
          <a:bodyPr>
            <a:noAutofit/>
          </a:bodyPr>
          <a:lstStyle/>
          <a:p>
            <a:pPr marL="0" indent="0"/>
            <a:r>
              <a:rPr lang="cs-CZ" sz="3200" b="1" dirty="0" smtClean="0"/>
              <a:t>Závěrečný účet města</a:t>
            </a:r>
            <a:r>
              <a:rPr lang="cs-CZ" sz="3200" b="1" dirty="0"/>
              <a:t/>
            </a:r>
            <a:br>
              <a:rPr lang="cs-CZ" sz="3200" b="1" dirty="0"/>
            </a:br>
            <a:r>
              <a:rPr lang="cs-CZ" sz="3200" b="1" dirty="0" smtClean="0"/>
              <a:t>za rok 2021</a:t>
            </a:r>
            <a:endParaRPr lang="cs-CZ" sz="3200" b="1" dirty="0"/>
          </a:p>
        </p:txBody>
      </p:sp>
    </p:spTree>
    <p:extLst>
      <p:ext uri="{BB962C8B-B14F-4D97-AF65-F5344CB8AC3E}">
        <p14:creationId xmlns:p14="http://schemas.microsoft.com/office/powerpoint/2010/main" val="1624346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r>
              <a:rPr lang="cs-CZ" sz="3100" b="1" dirty="0"/>
              <a:t>Hospodaření města v roce </a:t>
            </a:r>
            <a:r>
              <a:rPr lang="cs-CZ" sz="3100" b="1" dirty="0" smtClean="0"/>
              <a:t>2021</a:t>
            </a:r>
            <a:r>
              <a:rPr lang="cs-CZ" sz="4800" b="1" dirty="0" smtClean="0"/>
              <a:t/>
            </a:r>
            <a:br>
              <a:rPr lang="cs-CZ" sz="4800" b="1" dirty="0" smtClean="0"/>
            </a:br>
            <a:r>
              <a:rPr lang="cs-CZ" sz="3200" b="1" dirty="0" smtClean="0"/>
              <a:t>Provozní rozpočet</a:t>
            </a:r>
            <a:endParaRPr lang="cs-CZ" dirty="0"/>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2953719529"/>
              </p:ext>
            </p:extLst>
          </p:nvPr>
        </p:nvGraphicFramePr>
        <p:xfrm>
          <a:off x="1331640" y="1972379"/>
          <a:ext cx="6408712" cy="2831616"/>
        </p:xfrm>
        <a:graphic>
          <a:graphicData uri="http://schemas.openxmlformats.org/drawingml/2006/table">
            <a:tbl>
              <a:tblPr firstRow="1" firstCol="1" bandRow="1"/>
              <a:tblGrid>
                <a:gridCol w="2156410">
                  <a:extLst>
                    <a:ext uri="{9D8B030D-6E8A-4147-A177-3AD203B41FA5}">
                      <a16:colId xmlns:a16="http://schemas.microsoft.com/office/drawing/2014/main" val="1230789329"/>
                    </a:ext>
                  </a:extLst>
                </a:gridCol>
                <a:gridCol w="850044">
                  <a:extLst>
                    <a:ext uri="{9D8B030D-6E8A-4147-A177-3AD203B41FA5}">
                      <a16:colId xmlns:a16="http://schemas.microsoft.com/office/drawing/2014/main" val="781173251"/>
                    </a:ext>
                  </a:extLst>
                </a:gridCol>
                <a:gridCol w="850738">
                  <a:extLst>
                    <a:ext uri="{9D8B030D-6E8A-4147-A177-3AD203B41FA5}">
                      <a16:colId xmlns:a16="http://schemas.microsoft.com/office/drawing/2014/main" val="263022544"/>
                    </a:ext>
                  </a:extLst>
                </a:gridCol>
                <a:gridCol w="850044">
                  <a:extLst>
                    <a:ext uri="{9D8B030D-6E8A-4147-A177-3AD203B41FA5}">
                      <a16:colId xmlns:a16="http://schemas.microsoft.com/office/drawing/2014/main" val="1155701637"/>
                    </a:ext>
                  </a:extLst>
                </a:gridCol>
                <a:gridCol w="850738">
                  <a:extLst>
                    <a:ext uri="{9D8B030D-6E8A-4147-A177-3AD203B41FA5}">
                      <a16:colId xmlns:a16="http://schemas.microsoft.com/office/drawing/2014/main" val="4082767489"/>
                    </a:ext>
                  </a:extLst>
                </a:gridCol>
                <a:gridCol w="850738">
                  <a:extLst>
                    <a:ext uri="{9D8B030D-6E8A-4147-A177-3AD203B41FA5}">
                      <a16:colId xmlns:a16="http://schemas.microsoft.com/office/drawing/2014/main" val="3524889898"/>
                    </a:ext>
                  </a:extLst>
                </a:gridCol>
              </a:tblGrid>
              <a:tr h="314624">
                <a:tc>
                  <a:txBody>
                    <a:bodyPr/>
                    <a:lstStyle/>
                    <a:p>
                      <a:pPr>
                        <a:spcAft>
                          <a:spcPts val="0"/>
                        </a:spcAft>
                      </a:pPr>
                      <a:r>
                        <a:rPr lang="cs-CZ" sz="1050" b="0" dirty="0">
                          <a:effectLst/>
                          <a:latin typeface="Arial" panose="020B0604020202020204" pitchFamily="34" charset="0"/>
                          <a:ea typeface="Calibri" panose="020F0502020204030204" pitchFamily="34" charset="0"/>
                        </a:rPr>
                        <a:t> </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2017</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2018</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2019</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  2020</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2021</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1137607016"/>
                  </a:ext>
                </a:extLst>
              </a:tr>
              <a:tr h="314624">
                <a:tc>
                  <a:txBody>
                    <a:bodyPr/>
                    <a:lstStyle/>
                    <a:p>
                      <a:pPr>
                        <a:spcAft>
                          <a:spcPts val="0"/>
                        </a:spcAft>
                      </a:pPr>
                      <a:r>
                        <a:rPr lang="cs-CZ" sz="1050" b="0" dirty="0">
                          <a:effectLst/>
                          <a:latin typeface="Arial" panose="020B0604020202020204" pitchFamily="34" charset="0"/>
                          <a:ea typeface="Calibri" panose="020F0502020204030204" pitchFamily="34" charset="0"/>
                        </a:rPr>
                        <a:t>Daňové příjmy</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232.537,2</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242.287,5</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265.542,4</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248.809,5</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271.972,1</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95352274"/>
                  </a:ext>
                </a:extLst>
              </a:tr>
              <a:tr h="314624">
                <a:tc>
                  <a:txBody>
                    <a:bodyPr/>
                    <a:lstStyle/>
                    <a:p>
                      <a:pPr>
                        <a:spcAft>
                          <a:spcPts val="0"/>
                        </a:spcAft>
                      </a:pPr>
                      <a:r>
                        <a:rPr lang="cs-CZ" sz="1050" b="0" dirty="0">
                          <a:effectLst/>
                          <a:latin typeface="Arial" panose="020B0604020202020204" pitchFamily="34" charset="0"/>
                          <a:ea typeface="Calibri" panose="020F0502020204030204" pitchFamily="34" charset="0"/>
                        </a:rPr>
                        <a:t>Nedaňové příjmy</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9.794,4</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10.782,0</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10.195,2</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9.332,3</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11.874,3</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98115117"/>
                  </a:ext>
                </a:extLst>
              </a:tr>
              <a:tr h="314624">
                <a:tc>
                  <a:txBody>
                    <a:bodyPr/>
                    <a:lstStyle/>
                    <a:p>
                      <a:pPr>
                        <a:spcAft>
                          <a:spcPts val="0"/>
                        </a:spcAft>
                      </a:pPr>
                      <a:r>
                        <a:rPr lang="cs-CZ" sz="1050" b="0" dirty="0">
                          <a:effectLst/>
                          <a:latin typeface="Arial" panose="020B0604020202020204" pitchFamily="34" charset="0"/>
                          <a:ea typeface="Calibri" panose="020F0502020204030204" pitchFamily="34" charset="0"/>
                        </a:rPr>
                        <a:t>Přijaté dotace neinvestiční</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25.743,5</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47.833,6</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46.751,1</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61.349,0</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65.771,7</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6888625"/>
                  </a:ext>
                </a:extLst>
              </a:tr>
              <a:tr h="314624">
                <a:tc>
                  <a:txBody>
                    <a:bodyPr/>
                    <a:lstStyle/>
                    <a:p>
                      <a:pPr>
                        <a:spcAft>
                          <a:spcPts val="0"/>
                        </a:spcAft>
                      </a:pPr>
                      <a:r>
                        <a:rPr lang="cs-CZ" sz="1050" b="0" dirty="0">
                          <a:effectLst/>
                          <a:latin typeface="Arial" panose="020B0604020202020204" pitchFamily="34" charset="0"/>
                          <a:ea typeface="Calibri" panose="020F0502020204030204" pitchFamily="34" charset="0"/>
                        </a:rPr>
                        <a:t>Provozní příjmy celkem </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268.075,1</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300.903,1</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322.488,7</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319.490,7</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349.618,1</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558453485"/>
                  </a:ext>
                </a:extLst>
              </a:tr>
              <a:tr h="314624">
                <a:tc>
                  <a:txBody>
                    <a:bodyPr/>
                    <a:lstStyle/>
                    <a:p>
                      <a:pPr>
                        <a:spcAft>
                          <a:spcPts val="0"/>
                        </a:spcAft>
                      </a:pPr>
                      <a:r>
                        <a:rPr lang="cs-CZ" sz="1050" b="0" dirty="0">
                          <a:effectLst/>
                          <a:latin typeface="Arial" panose="020B0604020202020204" pitchFamily="34" charset="0"/>
                          <a:ea typeface="Calibri" panose="020F0502020204030204" pitchFamily="34" charset="0"/>
                        </a:rPr>
                        <a:t>Běžné výdaje</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204.968,5</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213.592,1</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s-CZ" sz="1050" b="0">
                          <a:effectLst/>
                          <a:latin typeface="Arial" panose="020B0604020202020204" pitchFamily="34" charset="0"/>
                          <a:ea typeface="Calibri" panose="020F0502020204030204" pitchFamily="34" charset="0"/>
                        </a:rPr>
                        <a:t>222.145,5</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214.086,6</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235.133,2</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045168"/>
                  </a:ext>
                </a:extLst>
              </a:tr>
              <a:tr h="314624">
                <a:tc>
                  <a:txBody>
                    <a:bodyPr/>
                    <a:lstStyle/>
                    <a:p>
                      <a:pPr>
                        <a:spcAft>
                          <a:spcPts val="0"/>
                        </a:spcAft>
                      </a:pPr>
                      <a:r>
                        <a:rPr lang="cs-CZ" sz="1050" b="0">
                          <a:effectLst/>
                          <a:latin typeface="Arial" panose="020B0604020202020204" pitchFamily="34" charset="0"/>
                          <a:ea typeface="Calibri" panose="020F0502020204030204" pitchFamily="34" charset="0"/>
                        </a:rPr>
                        <a:t>Provozní výdaje celkem </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204.968,5</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213.592,1</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222.145,5</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214.086,6</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235.133,2</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846667123"/>
                  </a:ext>
                </a:extLst>
              </a:tr>
              <a:tr h="314624">
                <a:tc>
                  <a:txBody>
                    <a:bodyPr/>
                    <a:lstStyle/>
                    <a:p>
                      <a:pPr>
                        <a:spcAft>
                          <a:spcPts val="0"/>
                        </a:spcAft>
                      </a:pPr>
                      <a:r>
                        <a:rPr lang="cs-CZ" sz="1050" b="0">
                          <a:effectLst/>
                          <a:latin typeface="Arial" panose="020B0604020202020204" pitchFamily="34" charset="0"/>
                          <a:ea typeface="Calibri" panose="020F0502020204030204" pitchFamily="34" charset="0"/>
                        </a:rPr>
                        <a:t>Saldo provozního rozpočtu</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63.106,6</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87.311,0</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100.343,2</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105.404,1</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R="40640" algn="r">
                        <a:spcAft>
                          <a:spcPts val="0"/>
                        </a:spcAft>
                      </a:pPr>
                      <a:r>
                        <a:rPr lang="cs-CZ" sz="1100" b="0">
                          <a:effectLst/>
                          <a:latin typeface="Arial" panose="020B0604020202020204" pitchFamily="34" charset="0"/>
                          <a:ea typeface="Calibri" panose="020F0502020204030204" pitchFamily="34" charset="0"/>
                        </a:rPr>
                        <a:t>114.484,9</a:t>
                      </a:r>
                      <a:endParaRPr lang="cs-CZ" sz="1600" b="1">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2479970860"/>
                  </a:ext>
                </a:extLst>
              </a:tr>
              <a:tr h="314624">
                <a:tc>
                  <a:txBody>
                    <a:bodyPr/>
                    <a:lstStyle/>
                    <a:p>
                      <a:pPr>
                        <a:spcAft>
                          <a:spcPts val="0"/>
                        </a:spcAft>
                      </a:pPr>
                      <a:r>
                        <a:rPr lang="cs-CZ" sz="1050" b="0">
                          <a:effectLst/>
                          <a:latin typeface="Arial" panose="020B0604020202020204" pitchFamily="34" charset="0"/>
                          <a:ea typeface="Calibri" panose="020F0502020204030204" pitchFamily="34" charset="0"/>
                        </a:rPr>
                        <a:t>Index provozních úspor</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23,54 %</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cs-CZ" sz="1050" b="0">
                          <a:effectLst/>
                          <a:latin typeface="Arial" panose="020B0604020202020204" pitchFamily="34" charset="0"/>
                          <a:ea typeface="Calibri" panose="020F0502020204030204" pitchFamily="34" charset="0"/>
                        </a:rPr>
                        <a:t>29,02 %</a:t>
                      </a:r>
                      <a:endParaRPr lang="cs-CZ" sz="1800" b="1">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31,12 %</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cs-CZ" sz="1050" b="0" dirty="0">
                          <a:effectLst/>
                          <a:latin typeface="Arial" panose="020B0604020202020204" pitchFamily="34" charset="0"/>
                          <a:ea typeface="Calibri" panose="020F0502020204030204" pitchFamily="34" charset="0"/>
                        </a:rPr>
                        <a:t>32,99 %</a:t>
                      </a:r>
                      <a:endParaRPr lang="cs-CZ" sz="1800" b="1" dirty="0">
                        <a:effectLst/>
                        <a:latin typeface="Times New Roman" panose="02020603050405020304" pitchFamily="18" charset="0"/>
                        <a:ea typeface="Times New Roman" panose="02020603050405020304" pitchFamily="18" charset="0"/>
                      </a:endParaRPr>
                    </a:p>
                  </a:txBody>
                  <a:tcPr marL="38099" marR="380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marR="40640" algn="r">
                        <a:spcAft>
                          <a:spcPts val="0"/>
                        </a:spcAft>
                      </a:pPr>
                      <a:r>
                        <a:rPr lang="cs-CZ" sz="1100" b="0" dirty="0">
                          <a:effectLst/>
                          <a:latin typeface="Arial" panose="020B0604020202020204" pitchFamily="34" charset="0"/>
                          <a:ea typeface="Calibri" panose="020F0502020204030204" pitchFamily="34" charset="0"/>
                        </a:rPr>
                        <a:t>32,75 %</a:t>
                      </a:r>
                      <a:endParaRPr lang="cs-CZ" sz="16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308305326"/>
                  </a:ext>
                </a:extLst>
              </a:tr>
            </a:tbl>
          </a:graphicData>
        </a:graphic>
      </p:graphicFrame>
      <p:sp>
        <p:nvSpPr>
          <p:cNvPr id="8" name="Rectangle 2"/>
          <p:cNvSpPr>
            <a:spLocks noChangeArrowheads="1"/>
          </p:cNvSpPr>
          <p:nvPr/>
        </p:nvSpPr>
        <p:spPr bwMode="auto">
          <a:xfrm>
            <a:off x="1259632" y="151518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11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Bilance provozního rozpočtu od roku 2017 (v tis. Kč):</a:t>
            </a:r>
            <a:endParaRPr kumimoji="0" lang="cs-CZ" altLang="cs-CZ"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7284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239602"/>
            <a:ext cx="7772400" cy="2664296"/>
          </a:xfrm>
          <a:ln w="3175">
            <a:solidFill>
              <a:schemeClr val="bg1"/>
            </a:solidFill>
          </a:ln>
          <a:effectLst>
            <a:outerShdw blurRad="50800" dist="38100" dir="2700000" algn="tl" rotWithShape="0">
              <a:prstClr val="black">
                <a:alpha val="40000"/>
              </a:prstClr>
            </a:outerShdw>
          </a:effectLst>
        </p:spPr>
        <p:txBody>
          <a:bodyPr>
            <a:noAutofit/>
          </a:bodyPr>
          <a:lstStyle/>
          <a:p>
            <a:pPr marL="0" indent="0"/>
            <a:r>
              <a:rPr lang="cs-CZ" sz="2800" b="1" dirty="0"/>
              <a:t>Mgr. David Kodytek</a:t>
            </a:r>
            <a:r>
              <a:rPr lang="cs-CZ" sz="2800" dirty="0"/>
              <a:t> </a:t>
            </a:r>
            <a:br>
              <a:rPr lang="cs-CZ" sz="2800" dirty="0"/>
            </a:br>
            <a:r>
              <a:rPr lang="cs-CZ" sz="2800" dirty="0"/>
              <a:t>místostarosta</a:t>
            </a:r>
          </a:p>
        </p:txBody>
      </p:sp>
    </p:spTree>
    <p:extLst>
      <p:ext uri="{BB962C8B-B14F-4D97-AF65-F5344CB8AC3E}">
        <p14:creationId xmlns:p14="http://schemas.microsoft.com/office/powerpoint/2010/main" val="2933086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3DF89-D0E8-46B1-8C3C-F583DFB0521E}"/>
              </a:ext>
            </a:extLst>
          </p:cNvPr>
          <p:cNvSpPr>
            <a:spLocks noGrp="1"/>
          </p:cNvSpPr>
          <p:nvPr>
            <p:ph type="title"/>
          </p:nvPr>
        </p:nvSpPr>
        <p:spPr>
          <a:xfrm>
            <a:off x="611560" y="483518"/>
            <a:ext cx="6552728" cy="792088"/>
          </a:xfrm>
        </p:spPr>
        <p:txBody>
          <a:bodyPr>
            <a:normAutofit fontScale="90000"/>
          </a:bodyPr>
          <a:lstStyle/>
          <a:p>
            <a:r>
              <a:rPr lang="cs-CZ" sz="2800" dirty="0"/>
              <a:t>Snažíme se snížit produkci SKO a VKO</a:t>
            </a:r>
          </a:p>
        </p:txBody>
      </p:sp>
      <p:sp>
        <p:nvSpPr>
          <p:cNvPr id="3" name="Zástupný symbol pro obsah 2">
            <a:extLst>
              <a:ext uri="{FF2B5EF4-FFF2-40B4-BE49-F238E27FC236}">
                <a16:creationId xmlns:a16="http://schemas.microsoft.com/office/drawing/2014/main" id="{7A57FEDD-DCFF-4B5A-B3FA-78B11C304490}"/>
              </a:ext>
            </a:extLst>
          </p:cNvPr>
          <p:cNvSpPr>
            <a:spLocks noGrp="1"/>
          </p:cNvSpPr>
          <p:nvPr>
            <p:ph idx="1"/>
          </p:nvPr>
        </p:nvSpPr>
        <p:spPr>
          <a:xfrm>
            <a:off x="827584" y="1275606"/>
            <a:ext cx="7859216" cy="3319017"/>
          </a:xfrm>
        </p:spPr>
        <p:txBody>
          <a:bodyPr>
            <a:normAutofit/>
          </a:bodyPr>
          <a:lstStyle/>
          <a:p>
            <a:pPr marL="0" indent="0">
              <a:buNone/>
            </a:pPr>
            <a:r>
              <a:rPr lang="cs-CZ" sz="2400" dirty="0"/>
              <a:t>Od 1.4. probíhá vytřiďování dřeva z velkoobjemového odpadu Marius </a:t>
            </a:r>
            <a:r>
              <a:rPr lang="cs-CZ" sz="2400" dirty="0" err="1"/>
              <a:t>Pedersen</a:t>
            </a:r>
            <a:r>
              <a:rPr lang="cs-CZ" sz="2400" dirty="0"/>
              <a:t> odvoz do firmy KRONOSPAN</a:t>
            </a:r>
          </a:p>
          <a:p>
            <a:pPr marL="0" indent="0">
              <a:buNone/>
            </a:pPr>
            <a:r>
              <a:rPr lang="cs-CZ" sz="2400" dirty="0"/>
              <a:t>V dubnu se vytřídilo 9 tun a v květnu 4 tuny dřeva</a:t>
            </a:r>
          </a:p>
          <a:p>
            <a:pPr>
              <a:buFontTx/>
              <a:buChar char="-"/>
            </a:pPr>
            <a:endParaRPr lang="cs-CZ" sz="2000" dirty="0"/>
          </a:p>
          <a:p>
            <a:pPr marL="0" indent="0">
              <a:buNone/>
            </a:pPr>
            <a:endParaRPr lang="cs-CZ" sz="2000" dirty="0"/>
          </a:p>
        </p:txBody>
      </p:sp>
    </p:spTree>
    <p:extLst>
      <p:ext uri="{BB962C8B-B14F-4D97-AF65-F5344CB8AC3E}">
        <p14:creationId xmlns:p14="http://schemas.microsoft.com/office/powerpoint/2010/main" val="81068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07861447-DECE-4654-BF92-1A65DCC31EFE}"/>
              </a:ext>
            </a:extLst>
          </p:cNvPr>
          <p:cNvSpPr txBox="1"/>
          <p:nvPr/>
        </p:nvSpPr>
        <p:spPr>
          <a:xfrm>
            <a:off x="647564" y="555526"/>
            <a:ext cx="784887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Ve spolupráci s firmou JRK připravujeme pilotní projekt třídění biologicky rozložitelného komunálního odpadu</a:t>
            </a:r>
          </a:p>
        </p:txBody>
      </p:sp>
      <p:pic>
        <p:nvPicPr>
          <p:cNvPr id="3" name="Obrázek 2">
            <a:extLst>
              <a:ext uri="{FF2B5EF4-FFF2-40B4-BE49-F238E27FC236}">
                <a16:creationId xmlns:a16="http://schemas.microsoft.com/office/drawing/2014/main" id="{6930AEE1-FC44-45D2-8E40-6CF588E9F4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386523"/>
            <a:ext cx="5932590" cy="3082960"/>
          </a:xfrm>
          <a:prstGeom prst="rect">
            <a:avLst/>
          </a:prstGeom>
        </p:spPr>
      </p:pic>
    </p:spTree>
    <p:extLst>
      <p:ext uri="{BB962C8B-B14F-4D97-AF65-F5344CB8AC3E}">
        <p14:creationId xmlns:p14="http://schemas.microsoft.com/office/powerpoint/2010/main" val="84054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8A6BA6DA-43AA-4A39-9160-AB1D646CF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428958"/>
            <a:ext cx="7560840" cy="2890909"/>
          </a:xfrm>
          <a:prstGeom prst="rect">
            <a:avLst/>
          </a:prstGeom>
        </p:spPr>
      </p:pic>
      <p:sp>
        <p:nvSpPr>
          <p:cNvPr id="6" name="TextovéPole 5">
            <a:extLst>
              <a:ext uri="{FF2B5EF4-FFF2-40B4-BE49-F238E27FC236}">
                <a16:creationId xmlns:a16="http://schemas.microsoft.com/office/drawing/2014/main" id="{FF2353E8-C89F-4B50-ADFA-FD90A9D45E1C}"/>
              </a:ext>
            </a:extLst>
          </p:cNvPr>
          <p:cNvSpPr txBox="1"/>
          <p:nvPr/>
        </p:nvSpPr>
        <p:spPr>
          <a:xfrm>
            <a:off x="899592" y="555526"/>
            <a:ext cx="54726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800" b="1" i="0" u="none" strike="noStrike" kern="1200" cap="none" spc="0" normalizeH="0" baseline="0" noProof="0" dirty="0">
                <a:ln>
                  <a:noFill/>
                </a:ln>
                <a:solidFill>
                  <a:prstClr val="black"/>
                </a:solidFill>
                <a:effectLst/>
                <a:uLnTx/>
                <a:uFillTx/>
                <a:latin typeface="Calibri"/>
                <a:ea typeface="+mn-ea"/>
                <a:cs typeface="+mn-cs"/>
              </a:rPr>
              <a:t>Informační kampaň</a:t>
            </a:r>
          </a:p>
        </p:txBody>
      </p:sp>
    </p:spTree>
    <p:extLst>
      <p:ext uri="{BB962C8B-B14F-4D97-AF65-F5344CB8AC3E}">
        <p14:creationId xmlns:p14="http://schemas.microsoft.com/office/powerpoint/2010/main" val="3176329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CE7BA709-0275-4108-A222-3B2FFB5587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9952" y="915566"/>
            <a:ext cx="4281616" cy="3601412"/>
          </a:xfrm>
          <a:prstGeom prst="rect">
            <a:avLst/>
          </a:prstGeom>
        </p:spPr>
      </p:pic>
      <p:sp>
        <p:nvSpPr>
          <p:cNvPr id="2" name="TextovéPole 1">
            <a:extLst>
              <a:ext uri="{FF2B5EF4-FFF2-40B4-BE49-F238E27FC236}">
                <a16:creationId xmlns:a16="http://schemas.microsoft.com/office/drawing/2014/main" id="{071D67B8-9CB4-480F-B0B1-DFD3093A5D87}"/>
              </a:ext>
            </a:extLst>
          </p:cNvPr>
          <p:cNvSpPr txBox="1"/>
          <p:nvPr/>
        </p:nvSpPr>
        <p:spPr>
          <a:xfrm>
            <a:off x="539552" y="699542"/>
            <a:ext cx="338437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prstClr val="black"/>
                </a:solidFill>
                <a:effectLst/>
                <a:uLnTx/>
                <a:uFillTx/>
                <a:latin typeface="Calibri"/>
                <a:ea typeface="+mn-ea"/>
                <a:cs typeface="+mn-cs"/>
              </a:rPr>
              <a:t>Domácnosti dostanou nádobu na odpad a kompostovatelné pytlíky</a:t>
            </a:r>
          </a:p>
        </p:txBody>
      </p:sp>
      <p:pic>
        <p:nvPicPr>
          <p:cNvPr id="4" name="Obrázek 3">
            <a:extLst>
              <a:ext uri="{FF2B5EF4-FFF2-40B4-BE49-F238E27FC236}">
                <a16:creationId xmlns:a16="http://schemas.microsoft.com/office/drawing/2014/main" id="{0490C5F4-9021-46D3-8F17-5DA771918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726" y="1925563"/>
            <a:ext cx="2610214" cy="2838846"/>
          </a:xfrm>
          <a:prstGeom prst="rect">
            <a:avLst/>
          </a:prstGeom>
        </p:spPr>
      </p:pic>
    </p:spTree>
    <p:extLst>
      <p:ext uri="{BB962C8B-B14F-4D97-AF65-F5344CB8AC3E}">
        <p14:creationId xmlns:p14="http://schemas.microsoft.com/office/powerpoint/2010/main" val="463268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CBC4AA7-B1A1-41E0-8106-275DAF24B1AD}"/>
              </a:ext>
            </a:extLst>
          </p:cNvPr>
          <p:cNvSpPr>
            <a:spLocks noGrp="1"/>
          </p:cNvSpPr>
          <p:nvPr>
            <p:ph idx="1"/>
          </p:nvPr>
        </p:nvSpPr>
        <p:spPr>
          <a:xfrm>
            <a:off x="827584" y="532935"/>
            <a:ext cx="7859216" cy="3993127"/>
          </a:xfrm>
        </p:spPr>
        <p:txBody>
          <a:bodyPr>
            <a:normAutofit/>
          </a:bodyPr>
          <a:lstStyle/>
          <a:p>
            <a:pPr marL="0" indent="0">
              <a:buNone/>
            </a:pPr>
            <a:r>
              <a:rPr lang="cs-CZ" sz="2400" dirty="0"/>
              <a:t>- 1939 obyvatel</a:t>
            </a:r>
          </a:p>
          <a:p>
            <a:pPr marL="0" indent="0">
              <a:buNone/>
            </a:pPr>
            <a:r>
              <a:rPr lang="cs-CZ" sz="2400" dirty="0"/>
              <a:t>- 39 bytových domů</a:t>
            </a:r>
          </a:p>
          <a:p>
            <a:pPr marL="0" indent="0">
              <a:buNone/>
            </a:pPr>
            <a:r>
              <a:rPr lang="cs-CZ" sz="2400" dirty="0"/>
              <a:t>- 897 bytů</a:t>
            </a:r>
          </a:p>
        </p:txBody>
      </p:sp>
      <p:pic>
        <p:nvPicPr>
          <p:cNvPr id="5" name="Obrázek 4">
            <a:extLst>
              <a:ext uri="{FF2B5EF4-FFF2-40B4-BE49-F238E27FC236}">
                <a16:creationId xmlns:a16="http://schemas.microsoft.com/office/drawing/2014/main" id="{0A00947E-C922-4F3E-A6A1-7C164B3DD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1214" y="699542"/>
            <a:ext cx="3804475" cy="3993127"/>
          </a:xfrm>
          <a:prstGeom prst="rect">
            <a:avLst/>
          </a:prstGeom>
        </p:spPr>
      </p:pic>
      <p:pic>
        <p:nvPicPr>
          <p:cNvPr id="4" name="Obrázek 3">
            <a:extLst>
              <a:ext uri="{FF2B5EF4-FFF2-40B4-BE49-F238E27FC236}">
                <a16:creationId xmlns:a16="http://schemas.microsoft.com/office/drawing/2014/main" id="{28CD8F11-A333-4BB8-8A54-BBE513D51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2053876"/>
            <a:ext cx="2029108" cy="2638793"/>
          </a:xfrm>
          <a:prstGeom prst="rect">
            <a:avLst/>
          </a:prstGeom>
        </p:spPr>
      </p:pic>
    </p:spTree>
    <p:extLst>
      <p:ext uri="{BB962C8B-B14F-4D97-AF65-F5344CB8AC3E}">
        <p14:creationId xmlns:p14="http://schemas.microsoft.com/office/powerpoint/2010/main" val="1402960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9863752-C087-46AC-81D6-DF05D54CC4DA}"/>
              </a:ext>
            </a:extLst>
          </p:cNvPr>
          <p:cNvSpPr>
            <a:spLocks noGrp="1"/>
          </p:cNvSpPr>
          <p:nvPr>
            <p:ph idx="1"/>
          </p:nvPr>
        </p:nvSpPr>
        <p:spPr>
          <a:xfrm>
            <a:off x="683568" y="1779662"/>
            <a:ext cx="7560840" cy="2814961"/>
          </a:xfrm>
        </p:spPr>
        <p:txBody>
          <a:bodyPr>
            <a:normAutofit/>
          </a:bodyPr>
          <a:lstStyle/>
          <a:p>
            <a:pPr marL="0" indent="0" algn="ctr">
              <a:buNone/>
            </a:pPr>
            <a:r>
              <a:rPr lang="cs-CZ" sz="2800" b="1" dirty="0"/>
              <a:t>Děkuji za pozornost</a:t>
            </a:r>
          </a:p>
        </p:txBody>
      </p:sp>
    </p:spTree>
    <p:extLst>
      <p:ext uri="{BB962C8B-B14F-4D97-AF65-F5344CB8AC3E}">
        <p14:creationId xmlns:p14="http://schemas.microsoft.com/office/powerpoint/2010/main" val="150655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1113588"/>
            <a:ext cx="6172200" cy="756084"/>
          </a:xfrm>
        </p:spPr>
        <p:txBody>
          <a:bodyPr>
            <a:normAutofit/>
          </a:bodyPr>
          <a:lstStyle/>
          <a:p>
            <a:pPr marL="0" indent="0" algn="ctr">
              <a:lnSpc>
                <a:spcPct val="150000"/>
              </a:lnSpc>
              <a:buNone/>
            </a:pPr>
            <a:r>
              <a:rPr lang="cs-CZ" sz="1950" b="1" dirty="0">
                <a:latin typeface="Verdana" panose="020B0604030504040204" pitchFamily="34" charset="0"/>
                <a:ea typeface="Verdana" panose="020B0604030504040204" pitchFamily="34" charset="0"/>
                <a:cs typeface="Verdana" panose="020B0604030504040204" pitchFamily="34" charset="0"/>
              </a:rPr>
              <a:t>Společně pro Klášterec</a:t>
            </a:r>
          </a:p>
          <a:p>
            <a:pPr marL="0" indent="0" algn="ctr">
              <a:lnSpc>
                <a:spcPct val="150000"/>
              </a:lnSpc>
              <a:buNone/>
            </a:pPr>
            <a:endParaRPr lang="cs-CZ" sz="1575"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B2F048DB-94B2-4744-98D6-3DFBDF4E4F14}"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pic>
        <p:nvPicPr>
          <p:cNvPr id="4" name="Picture 2" descr="Výsledek obrázku pro participativní rozpoč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2826" y="2046862"/>
            <a:ext cx="1833271" cy="1393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236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Pravidla </a:t>
            </a:r>
            <a:r>
              <a:rPr lang="cs-CZ" sz="1800" dirty="0">
                <a:latin typeface="Verdana" panose="020B0604030504040204" pitchFamily="34" charset="0"/>
                <a:ea typeface="Verdana" panose="020B0604030504040204" pitchFamily="34" charset="0"/>
                <a:cs typeface="Verdana" panose="020B0604030504040204" pitchFamily="34" charset="0"/>
              </a:rPr>
              <a:t>(co zůstává) </a:t>
            </a:r>
            <a:endParaRPr lang="cs-CZ" sz="1800"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28" name="Zástupný symbol pro obsah 1"/>
          <p:cNvSpPr txBox="1">
            <a:spLocks/>
          </p:cNvSpPr>
          <p:nvPr/>
        </p:nvSpPr>
        <p:spPr>
          <a:xfrm>
            <a:off x="1385646" y="1383618"/>
            <a:ext cx="6480720" cy="3348372"/>
          </a:xfrm>
          <a:prstGeom prst="rect">
            <a:avLst/>
          </a:prstGeom>
        </p:spPr>
        <p:txBody>
          <a:bodyPr vert="horz" lIns="68580" tIns="34290" rIns="68580" bIns="3429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vyčleněná částka: 				</a:t>
            </a:r>
            <a:r>
              <a:rPr lang="cs-CZ" sz="1650" b="1" dirty="0">
                <a:solidFill>
                  <a:prstClr val="black"/>
                </a:solidFill>
                <a:latin typeface="Verdana" panose="020B0604030504040204" pitchFamily="34" charset="0"/>
                <a:ea typeface="Verdana" panose="020B0604030504040204" pitchFamily="34" charset="0"/>
                <a:cs typeface="Verdana" panose="020B0604030504040204" pitchFamily="34" charset="0"/>
              </a:rPr>
              <a:t>1.000.000 Kč</a:t>
            </a:r>
          </a:p>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max. výše podpory jednoho projektu: 	   </a:t>
            </a:r>
            <a:r>
              <a:rPr lang="cs-CZ" sz="1650" b="1" dirty="0">
                <a:solidFill>
                  <a:prstClr val="black"/>
                </a:solidFill>
                <a:latin typeface="Verdana" panose="020B0604030504040204" pitchFamily="34" charset="0"/>
                <a:ea typeface="Verdana" panose="020B0604030504040204" pitchFamily="34" charset="0"/>
                <a:cs typeface="Verdana" panose="020B0604030504040204" pitchFamily="34" charset="0"/>
              </a:rPr>
              <a:t>250.000 Kč</a:t>
            </a:r>
          </a:p>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realizace pouze na nemovitostech patřících městu </a:t>
            </a:r>
          </a:p>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město plní roli konzultační, organizační a realizační</a:t>
            </a:r>
          </a:p>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město se </a:t>
            </a: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zavazuje </a:t>
            </a: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realizovat vítězné projekty v roce </a:t>
            </a: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2023</a:t>
            </a:r>
          </a:p>
          <a:p>
            <a:pPr marL="257175" indent="-257175" algn="just" defTabSz="685800">
              <a:lnSpc>
                <a:spcPct val="160000"/>
              </a:lnSpc>
              <a:buFontTx/>
              <a:buChar char="-"/>
            </a:pPr>
            <a:r>
              <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rPr>
              <a:t>hlasování prostřednictvím mobilního rozhlasu</a:t>
            </a:r>
            <a:endParaRPr lang="cs-CZ" sz="16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70272" indent="-270272"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70272" indent="-270272"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57175" indent="-257175" algn="just" defTabSz="685800">
              <a:buFontTx/>
              <a:buChar char="-"/>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87850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pPr marL="0" indent="0"/>
            <a:r>
              <a:rPr lang="cs-CZ" sz="3100" b="1" dirty="0"/>
              <a:t>Hospodaření města v roce </a:t>
            </a:r>
            <a:r>
              <a:rPr lang="cs-CZ" sz="3100" b="1" dirty="0" smtClean="0"/>
              <a:t>2021</a:t>
            </a:r>
            <a:r>
              <a:rPr lang="cs-CZ" sz="4800" b="1" dirty="0" smtClean="0"/>
              <a:t/>
            </a:r>
            <a:br>
              <a:rPr lang="cs-CZ" sz="4800" b="1" dirty="0" smtClean="0"/>
            </a:br>
            <a:r>
              <a:rPr lang="cs-CZ" sz="3100" b="1" dirty="0"/>
              <a:t>Celkový přehled</a:t>
            </a:r>
            <a:endParaRPr lang="cs-CZ" dirty="0"/>
          </a:p>
        </p:txBody>
      </p:sp>
      <p:sp>
        <p:nvSpPr>
          <p:cNvPr id="6" name="Zástupný symbol pro obsah 5"/>
          <p:cNvSpPr>
            <a:spLocks noGrp="1"/>
          </p:cNvSpPr>
          <p:nvPr>
            <p:ph idx="1"/>
          </p:nvPr>
        </p:nvSpPr>
        <p:spPr>
          <a:xfrm>
            <a:off x="2051720" y="2427733"/>
            <a:ext cx="3168352" cy="1296145"/>
          </a:xfrm>
        </p:spPr>
        <p:txBody>
          <a:bodyPr/>
          <a:lstStyle/>
          <a:p>
            <a:endParaRPr lang="cs-CZ" dirty="0"/>
          </a:p>
        </p:txBody>
      </p:sp>
      <p:pic>
        <p:nvPicPr>
          <p:cNvPr id="1026" name="Obrázek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91630"/>
            <a:ext cx="8197864" cy="3102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3404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Pravidla </a:t>
            </a:r>
            <a:r>
              <a:rPr lang="cs-CZ" sz="1800" dirty="0">
                <a:latin typeface="Verdana" panose="020B0604030504040204" pitchFamily="34" charset="0"/>
                <a:ea typeface="Verdana" panose="020B0604030504040204" pitchFamily="34" charset="0"/>
                <a:cs typeface="Verdana" panose="020B0604030504040204" pitchFamily="34" charset="0"/>
              </a:rPr>
              <a:t>(co se mění) </a:t>
            </a:r>
            <a:endParaRPr lang="cs-CZ" sz="1800"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28" name="Zástupný symbol pro obsah 1"/>
          <p:cNvSpPr txBox="1">
            <a:spLocks/>
          </p:cNvSpPr>
          <p:nvPr/>
        </p:nvSpPr>
        <p:spPr>
          <a:xfrm>
            <a:off x="1385646" y="1383618"/>
            <a:ext cx="6480720" cy="334837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57175" indent="-257175" algn="just" defTabSz="685800">
              <a:lnSpc>
                <a:spcPct val="160000"/>
              </a:lnSpc>
              <a:buFontTx/>
              <a:buChar char="-"/>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snížení počtu podpisů z 15 na 10</a:t>
            </a:r>
          </a:p>
          <a:p>
            <a:pPr marL="257175" indent="-257175" algn="just" defTabSz="685800">
              <a:lnSpc>
                <a:spcPct val="160000"/>
              </a:lnSpc>
              <a:buFontTx/>
              <a:buChar char="-"/>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nemožnost navrhovat nová dětská hřiště</a:t>
            </a:r>
          </a:p>
          <a:p>
            <a:pPr marL="257175" indent="-257175" algn="just" defTabSz="685800">
              <a:lnSpc>
                <a:spcPct val="160000"/>
              </a:lnSpc>
              <a:buFontTx/>
              <a:buChar char="-"/>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s</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chválení pravidel na dobu neurčitou </a:t>
            </a: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70272" indent="-270272"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70272" indent="-270272"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57175" indent="-257175" algn="just" defTabSz="685800">
              <a:buFontTx/>
              <a:buChar char="-"/>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89405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Časový harmonogram</a:t>
            </a: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10" name="Zástupný symbol pro obsah 1"/>
          <p:cNvSpPr txBox="1">
            <a:spLocks/>
          </p:cNvSpPr>
          <p:nvPr/>
        </p:nvSpPr>
        <p:spPr>
          <a:xfrm>
            <a:off x="1385646" y="1383618"/>
            <a:ext cx="6534726" cy="2106234"/>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defTabSz="685800">
              <a:lnSpc>
                <a:spcPct val="150000"/>
              </a:lnSpc>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06/2022</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schválení pravidel zastupitelstvem města, vyhlášení</a:t>
            </a:r>
          </a:p>
          <a:p>
            <a:pPr marL="0" indent="0" algn="just" defTabSz="685800">
              <a:lnSpc>
                <a:spcPct val="150000"/>
              </a:lnSpc>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07-09/2022</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podávání návrhů, konzultace</a:t>
            </a:r>
          </a:p>
          <a:p>
            <a:pPr marL="0" indent="0" algn="just" defTabSz="685800">
              <a:lnSpc>
                <a:spcPct val="150000"/>
              </a:lnSpc>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10/2022</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formální hodnocení návrhů</a:t>
            </a:r>
          </a:p>
          <a:p>
            <a:pPr marL="0" indent="0" algn="just" defTabSz="685800">
              <a:lnSpc>
                <a:spcPct val="150000"/>
              </a:lnSpc>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12/2022</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hlasování</a:t>
            </a:r>
          </a:p>
          <a:p>
            <a:pPr marL="0" indent="0" algn="just" defTabSz="685800">
              <a:lnSpc>
                <a:spcPct val="150000"/>
              </a:lnSpc>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2023	</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realizace</a:t>
            </a: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788232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Realizované projekty - 2021</a:t>
            </a:r>
            <a:endParaRPr lang="cs-CZ"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t="3487" b="13546"/>
          <a:stretch/>
        </p:blipFill>
        <p:spPr>
          <a:xfrm>
            <a:off x="1449687" y="3226529"/>
            <a:ext cx="2916150" cy="1814577"/>
          </a:xfrm>
          <a:prstGeom prst="rect">
            <a:avLst/>
          </a:prstGeom>
        </p:spPr>
      </p:pic>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7994" y="3226530"/>
            <a:ext cx="3225828" cy="1814528"/>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707" y="1087003"/>
            <a:ext cx="4602533" cy="2038328"/>
          </a:xfrm>
          <a:prstGeom prst="rect">
            <a:avLst/>
          </a:prstGeom>
        </p:spPr>
      </p:pic>
    </p:spTree>
    <p:extLst>
      <p:ext uri="{BB962C8B-B14F-4D97-AF65-F5344CB8AC3E}">
        <p14:creationId xmlns:p14="http://schemas.microsoft.com/office/powerpoint/2010/main" val="4166724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Vyhodnocení – meziroční srovnání</a:t>
            </a:r>
            <a:endParaRPr lang="cs-CZ"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5" name="Zástupný symbol pro obsah 1"/>
          <p:cNvSpPr txBox="1">
            <a:spLocks/>
          </p:cNvSpPr>
          <p:nvPr/>
        </p:nvSpPr>
        <p:spPr>
          <a:xfrm>
            <a:off x="1385646" y="1383618"/>
            <a:ext cx="6480720" cy="334837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defTabSz="685800">
              <a:buNone/>
            </a:pP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cs-CZ" sz="1350" b="1" dirty="0">
                <a:solidFill>
                  <a:prstClr val="black"/>
                </a:solidFill>
                <a:latin typeface="Verdana" panose="020B0604030504040204" pitchFamily="34" charset="0"/>
                <a:ea typeface="Verdana" panose="020B0604030504040204" pitchFamily="34" charset="0"/>
                <a:cs typeface="Verdana" panose="020B0604030504040204" pitchFamily="34" charset="0"/>
              </a:rPr>
              <a:t>2022</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cs-CZ" sz="1350" b="1" dirty="0">
                <a:solidFill>
                  <a:prstClr val="black"/>
                </a:solidFill>
                <a:latin typeface="Verdana" panose="020B0604030504040204" pitchFamily="34" charset="0"/>
                <a:ea typeface="Verdana" panose="020B0604030504040204" pitchFamily="34" charset="0"/>
                <a:cs typeface="Verdana" panose="020B0604030504040204" pitchFamily="34" charset="0"/>
              </a:rPr>
              <a:t>2021 	2020 	2019</a:t>
            </a:r>
          </a:p>
          <a:p>
            <a:pPr marL="0" indent="0" algn="just" defTabSz="685800">
              <a:buNone/>
            </a:pP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počet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podaných návrhů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9	13	9 	13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	</a:t>
            </a:r>
          </a:p>
          <a:p>
            <a:pPr marL="0" indent="0" algn="just" defTabSz="685800">
              <a:buNone/>
            </a:pP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počet návrhů zařazených do hlasování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9	8	8 	9</a:t>
            </a:r>
            <a:endPar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počet hlasujících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1339</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rPr>
              <a:t>1058	1418 	662</a:t>
            </a:r>
            <a:endParaRPr lang="cs-CZ" sz="13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a:t>
            </a: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57175" indent="-257175" algn="just" defTabSz="685800">
              <a:buFontTx/>
              <a:buChar char="-"/>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786296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Výsledky hlasování</a:t>
            </a:r>
            <a:endParaRPr lang="cs-CZ"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graphicFrame>
        <p:nvGraphicFramePr>
          <p:cNvPr id="6" name="Graf 5"/>
          <p:cNvGraphicFramePr>
            <a:graphicFrameLocks/>
          </p:cNvGraphicFramePr>
          <p:nvPr>
            <p:extLst/>
          </p:nvPr>
        </p:nvGraphicFramePr>
        <p:xfrm>
          <a:off x="1713561" y="1130625"/>
          <a:ext cx="5724636" cy="36536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68453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Ohlas v médiích</a:t>
            </a: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pic>
        <p:nvPicPr>
          <p:cNvPr id="6" name="Obrázek 5"/>
          <p:cNvPicPr>
            <a:picLocks noChangeAspect="1"/>
          </p:cNvPicPr>
          <p:nvPr/>
        </p:nvPicPr>
        <p:blipFill rotWithShape="1">
          <a:blip r:embed="rId2" cstate="print">
            <a:extLst>
              <a:ext uri="{28A0092B-C50C-407E-A947-70E740481C1C}">
                <a14:useLocalDpi xmlns:a14="http://schemas.microsoft.com/office/drawing/2010/main" val="0"/>
              </a:ext>
            </a:extLst>
          </a:blip>
          <a:srcRect l="3538" t="2750" r="24801" b="1701"/>
          <a:stretch/>
        </p:blipFill>
        <p:spPr>
          <a:xfrm rot="16200000">
            <a:off x="1316877" y="1108735"/>
            <a:ext cx="2539544" cy="2539544"/>
          </a:xfrm>
          <a:prstGeom prst="rect">
            <a:avLst/>
          </a:prstGeom>
        </p:spPr>
      </p:pic>
      <p:pic>
        <p:nvPicPr>
          <p:cNvPr id="7" name="Obrázek 6"/>
          <p:cNvPicPr>
            <a:picLocks noChangeAspect="1"/>
          </p:cNvPicPr>
          <p:nvPr/>
        </p:nvPicPr>
        <p:blipFill rotWithShape="1">
          <a:blip r:embed="rId3" cstate="print">
            <a:extLst>
              <a:ext uri="{28A0092B-C50C-407E-A947-70E740481C1C}">
                <a14:useLocalDpi xmlns:a14="http://schemas.microsoft.com/office/drawing/2010/main" val="0"/>
              </a:ext>
            </a:extLst>
          </a:blip>
          <a:srcRect l="3800" r="1001" b="4227"/>
          <a:stretch/>
        </p:blipFill>
        <p:spPr>
          <a:xfrm>
            <a:off x="4644497" y="1113589"/>
            <a:ext cx="2553106" cy="3402378"/>
          </a:xfrm>
          <a:prstGeom prst="rect">
            <a:avLst/>
          </a:prstGeom>
        </p:spPr>
      </p:pic>
      <p:pic>
        <p:nvPicPr>
          <p:cNvPr id="4" name="Obrázek 3"/>
          <p:cNvPicPr>
            <a:picLocks noChangeAspect="1"/>
          </p:cNvPicPr>
          <p:nvPr/>
        </p:nvPicPr>
        <p:blipFill rotWithShape="1">
          <a:blip r:embed="rId4" cstate="print">
            <a:extLst>
              <a:ext uri="{28A0092B-C50C-407E-A947-70E740481C1C}">
                <a14:useLocalDpi xmlns:a14="http://schemas.microsoft.com/office/drawing/2010/main" val="0"/>
              </a:ext>
            </a:extLst>
          </a:blip>
          <a:srcRect l="3652" t="9582" b="2586"/>
          <a:stretch/>
        </p:blipFill>
        <p:spPr>
          <a:xfrm>
            <a:off x="2074222" y="2155741"/>
            <a:ext cx="2443772" cy="2970330"/>
          </a:xfrm>
          <a:prstGeom prst="rect">
            <a:avLst/>
          </a:prstGeom>
        </p:spPr>
      </p:pic>
      <p:pic>
        <p:nvPicPr>
          <p:cNvPr id="5" name="Obrázek 4"/>
          <p:cNvPicPr>
            <a:picLocks noChangeAspect="1"/>
          </p:cNvPicPr>
          <p:nvPr/>
        </p:nvPicPr>
        <p:blipFill rotWithShape="1">
          <a:blip r:embed="rId5" cstate="print">
            <a:extLst>
              <a:ext uri="{28A0092B-C50C-407E-A947-70E740481C1C}">
                <a14:useLocalDpi xmlns:a14="http://schemas.microsoft.com/office/drawing/2010/main" val="0"/>
              </a:ext>
            </a:extLst>
          </a:blip>
          <a:srcRect l="13621" r="8542"/>
          <a:stretch/>
        </p:blipFill>
        <p:spPr>
          <a:xfrm rot="5400000">
            <a:off x="5529465" y="3005194"/>
            <a:ext cx="2160241" cy="2081513"/>
          </a:xfrm>
          <a:prstGeom prst="rect">
            <a:avLst/>
          </a:prstGeom>
        </p:spPr>
      </p:pic>
    </p:spTree>
    <p:extLst>
      <p:ext uri="{BB962C8B-B14F-4D97-AF65-F5344CB8AC3E}">
        <p14:creationId xmlns:p14="http://schemas.microsoft.com/office/powerpoint/2010/main" val="28961886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Realizace vítězných projektů – 2022 </a:t>
            </a:r>
            <a:endParaRPr lang="cs-CZ"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8" name="Zástupný symbol pro obsah 1"/>
          <p:cNvSpPr txBox="1">
            <a:spLocks/>
          </p:cNvSpPr>
          <p:nvPr/>
        </p:nvSpPr>
        <p:spPr>
          <a:xfrm>
            <a:off x="1497296" y="1275606"/>
            <a:ext cx="6164442" cy="37804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Dětské hřiště v </a:t>
            </a:r>
            <a:r>
              <a:rPr lang="cs-CZ" sz="1500" dirty="0" err="1">
                <a:solidFill>
                  <a:prstClr val="black"/>
                </a:solidFill>
                <a:latin typeface="Verdana" panose="020B0604030504040204" pitchFamily="34" charset="0"/>
                <a:ea typeface="Verdana" panose="020B0604030504040204" pitchFamily="34" charset="0"/>
                <a:cs typeface="Verdana" panose="020B0604030504040204" pitchFamily="34" charset="0"/>
              </a:rPr>
              <a:t>cykloparku</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a:t>
            </a: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0654" y="1653648"/>
            <a:ext cx="4050450" cy="3037838"/>
          </a:xfrm>
          <a:prstGeom prst="rect">
            <a:avLst/>
          </a:prstGeom>
        </p:spPr>
      </p:pic>
    </p:spTree>
    <p:extLst>
      <p:ext uri="{BB962C8B-B14F-4D97-AF65-F5344CB8AC3E}">
        <p14:creationId xmlns:p14="http://schemas.microsoft.com/office/powerpoint/2010/main" val="27665359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493658" y="735547"/>
            <a:ext cx="6164442" cy="378042"/>
          </a:xfrm>
        </p:spPr>
        <p:txBody>
          <a:bodyPr>
            <a:normAutofit/>
          </a:bodyPr>
          <a:lstStyle/>
          <a:p>
            <a:pPr marL="0" indent="0" algn="ctr">
              <a:buNone/>
            </a:pPr>
            <a:r>
              <a:rPr lang="cs-CZ" sz="1800" b="1" dirty="0">
                <a:latin typeface="Verdana" panose="020B0604030504040204" pitchFamily="34" charset="0"/>
                <a:ea typeface="Verdana" panose="020B0604030504040204" pitchFamily="34" charset="0"/>
                <a:cs typeface="Verdana" panose="020B0604030504040204" pitchFamily="34" charset="0"/>
              </a:rPr>
              <a:t>Realizace ze zásobníku projektů</a:t>
            </a:r>
            <a:endParaRPr lang="cs-CZ"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6" name="Zástupný symbol pro obsah 1"/>
          <p:cNvSpPr txBox="1">
            <a:spLocks/>
          </p:cNvSpPr>
          <p:nvPr/>
        </p:nvSpPr>
        <p:spPr>
          <a:xfrm>
            <a:off x="1497296" y="1275606"/>
            <a:ext cx="6164442" cy="37804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Lávka přes Klášterecký potok</a:t>
            </a: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0603" y="1653649"/>
            <a:ext cx="4830552" cy="3207788"/>
          </a:xfrm>
          <a:prstGeom prst="rect">
            <a:avLst/>
          </a:prstGeom>
        </p:spPr>
      </p:pic>
    </p:spTree>
    <p:extLst>
      <p:ext uri="{BB962C8B-B14F-4D97-AF65-F5344CB8AC3E}">
        <p14:creationId xmlns:p14="http://schemas.microsoft.com/office/powerpoint/2010/main" val="4095562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pPr defTabSz="685800"/>
            <a:fld id="{96442ECB-E069-4465-AC76-D2B19A6E9586}" type="datetime1">
              <a:rPr lang="cs-CZ">
                <a:solidFill>
                  <a:prstClr val="black">
                    <a:tint val="75000"/>
                  </a:prstClr>
                </a:solidFill>
                <a:latin typeface="Calibri"/>
              </a:rPr>
              <a:pPr defTabSz="685800"/>
              <a:t>30.06.2022</a:t>
            </a:fld>
            <a:endParaRPr lang="cs-CZ" dirty="0">
              <a:solidFill>
                <a:prstClr val="black">
                  <a:tint val="75000"/>
                </a:prstClr>
              </a:solidFill>
              <a:latin typeface="Calibri"/>
            </a:endParaRPr>
          </a:p>
        </p:txBody>
      </p:sp>
      <p:sp>
        <p:nvSpPr>
          <p:cNvPr id="28" name="Zástupný symbol pro obsah 1"/>
          <p:cNvSpPr txBox="1">
            <a:spLocks/>
          </p:cNvSpPr>
          <p:nvPr/>
        </p:nvSpPr>
        <p:spPr>
          <a:xfrm>
            <a:off x="1385646" y="1383618"/>
            <a:ext cx="6318702" cy="918102"/>
          </a:xfrm>
          <a:prstGeom prst="rect">
            <a:avLst/>
          </a:prstGeom>
          <a:solidFill>
            <a:schemeClr val="accent1"/>
          </a:solidFill>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lnSpc>
                <a:spcPct val="160000"/>
              </a:lnSpc>
              <a:buNone/>
            </a:pPr>
            <a:r>
              <a:rPr lang="cs-CZ" sz="1800" b="1" dirty="0">
                <a:solidFill>
                  <a:prstClr val="white"/>
                </a:solidFill>
                <a:latin typeface="Verdana" panose="020B0604030504040204" pitchFamily="34" charset="0"/>
                <a:ea typeface="Verdana" panose="020B0604030504040204" pitchFamily="34" charset="0"/>
                <a:cs typeface="Verdana" panose="020B0604030504040204" pitchFamily="34" charset="0"/>
              </a:rPr>
              <a:t>www.klasterec.cz/spolecne-pro-klasterec</a:t>
            </a:r>
          </a:p>
          <a:p>
            <a:pPr marL="0" indent="0" algn="ctr" defTabSz="685800">
              <a:buNone/>
            </a:pPr>
            <a:r>
              <a:rPr lang="cs-CZ" sz="1500" dirty="0">
                <a:solidFill>
                  <a:prstClr val="white"/>
                </a:solidFill>
                <a:latin typeface="Verdana" panose="020B0604030504040204" pitchFamily="34" charset="0"/>
                <a:ea typeface="Verdana" panose="020B0604030504040204" pitchFamily="34" charset="0"/>
                <a:cs typeface="Verdana" panose="020B0604030504040204" pitchFamily="34" charset="0"/>
              </a:rPr>
              <a:t>spolecneproklasterec@muklasterec.cz</a:t>
            </a:r>
          </a:p>
          <a:p>
            <a:pPr marL="0" indent="0"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ctr" defTabSz="685800">
              <a:buNone/>
            </a:pPr>
            <a:endParaRPr lang="cs-CZ" sz="15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6" name="Zástupný symbol pro obsah 1"/>
          <p:cNvSpPr txBox="1">
            <a:spLocks/>
          </p:cNvSpPr>
          <p:nvPr/>
        </p:nvSpPr>
        <p:spPr>
          <a:xfrm>
            <a:off x="1385646" y="2247714"/>
            <a:ext cx="6318702" cy="2592288"/>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ctr" defTabSz="685800">
              <a:buNone/>
            </a:pPr>
            <a:endParaRPr lang="cs-CZ" sz="15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ctr" defTabSz="685800">
              <a:buNone/>
            </a:pPr>
            <a:r>
              <a:rPr lang="cs-CZ" sz="1500" b="1" dirty="0">
                <a:solidFill>
                  <a:prstClr val="black"/>
                </a:solidFill>
                <a:latin typeface="Verdana" panose="020B0604030504040204" pitchFamily="34" charset="0"/>
                <a:ea typeface="Verdana" panose="020B0604030504040204" pitchFamily="34" charset="0"/>
                <a:cs typeface="Verdana" panose="020B0604030504040204" pitchFamily="34" charset="0"/>
              </a:rPr>
              <a:t>Koordinátorky projektu:</a:t>
            </a:r>
          </a:p>
          <a:p>
            <a:pPr marL="0" indent="0" algn="ctr" defTabSz="685800">
              <a:buNone/>
            </a:pPr>
            <a:endParaRPr lang="cs-CZ" sz="10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algn="ctr" defTabSz="685800">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Radka Hodicová: </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2"/>
              </a:rPr>
              <a:t>hodicova@muklasterec.cz</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474 359 645</a:t>
            </a:r>
          </a:p>
          <a:p>
            <a:pPr marL="0" indent="0" algn="ctr" defTabSz="685800">
              <a:buNone/>
            </a:pP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Adéla Václavíková: </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vaclavikova@muklasterec.cz</a:t>
            </a:r>
            <a:r>
              <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rPr>
              <a:t>, 474 359 686</a:t>
            </a:r>
          </a:p>
          <a:p>
            <a:pPr marL="0" indent="0" algn="just" defTabSz="685800">
              <a:buNone/>
            </a:pPr>
            <a:endParaRPr lang="cs-CZ"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39820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pPr marL="0" indent="0"/>
            <a:r>
              <a:rPr lang="cs-CZ" sz="3100" b="1" dirty="0" smtClean="0"/>
              <a:t>Výsledky hospodaření </a:t>
            </a:r>
            <a:r>
              <a:rPr lang="cs-CZ" sz="3100" b="1" dirty="0"/>
              <a:t>města </a:t>
            </a:r>
            <a:r>
              <a:rPr lang="cs-CZ" sz="3100" b="1" dirty="0" smtClean="0"/>
              <a:t/>
            </a:r>
            <a:br>
              <a:rPr lang="cs-CZ" sz="3100" b="1" dirty="0" smtClean="0"/>
            </a:br>
            <a:r>
              <a:rPr lang="cs-CZ" sz="3100" b="1" dirty="0" smtClean="0"/>
              <a:t>v letech 2017-2021</a:t>
            </a:r>
            <a:endParaRPr lang="cs-CZ" dirty="0"/>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2666937561"/>
              </p:ext>
            </p:extLst>
          </p:nvPr>
        </p:nvGraphicFramePr>
        <p:xfrm>
          <a:off x="755576" y="1707656"/>
          <a:ext cx="7416823" cy="2880317"/>
        </p:xfrm>
        <a:graphic>
          <a:graphicData uri="http://schemas.openxmlformats.org/drawingml/2006/table">
            <a:tbl>
              <a:tblPr firstRow="1" firstCol="1" bandRow="1"/>
              <a:tblGrid>
                <a:gridCol w="1822813">
                  <a:extLst>
                    <a:ext uri="{9D8B030D-6E8A-4147-A177-3AD203B41FA5}">
                      <a16:colId xmlns:a16="http://schemas.microsoft.com/office/drawing/2014/main" val="4199691647"/>
                    </a:ext>
                  </a:extLst>
                </a:gridCol>
                <a:gridCol w="1118802">
                  <a:extLst>
                    <a:ext uri="{9D8B030D-6E8A-4147-A177-3AD203B41FA5}">
                      <a16:colId xmlns:a16="http://schemas.microsoft.com/office/drawing/2014/main" val="4050035582"/>
                    </a:ext>
                  </a:extLst>
                </a:gridCol>
                <a:gridCol w="1118802">
                  <a:extLst>
                    <a:ext uri="{9D8B030D-6E8A-4147-A177-3AD203B41FA5}">
                      <a16:colId xmlns:a16="http://schemas.microsoft.com/office/drawing/2014/main" val="1634225300"/>
                    </a:ext>
                  </a:extLst>
                </a:gridCol>
                <a:gridCol w="1118802">
                  <a:extLst>
                    <a:ext uri="{9D8B030D-6E8A-4147-A177-3AD203B41FA5}">
                      <a16:colId xmlns:a16="http://schemas.microsoft.com/office/drawing/2014/main" val="62479355"/>
                    </a:ext>
                  </a:extLst>
                </a:gridCol>
                <a:gridCol w="1118802">
                  <a:extLst>
                    <a:ext uri="{9D8B030D-6E8A-4147-A177-3AD203B41FA5}">
                      <a16:colId xmlns:a16="http://schemas.microsoft.com/office/drawing/2014/main" val="3005142947"/>
                    </a:ext>
                  </a:extLst>
                </a:gridCol>
                <a:gridCol w="1118802">
                  <a:extLst>
                    <a:ext uri="{9D8B030D-6E8A-4147-A177-3AD203B41FA5}">
                      <a16:colId xmlns:a16="http://schemas.microsoft.com/office/drawing/2014/main" val="2316072930"/>
                    </a:ext>
                  </a:extLst>
                </a:gridCol>
              </a:tblGrid>
              <a:tr h="261847">
                <a:tc gridSpan="6">
                  <a:txBody>
                    <a:bodyPr/>
                    <a:lstStyle/>
                    <a:p>
                      <a:pPr>
                        <a:lnSpc>
                          <a:spcPct val="120000"/>
                        </a:lnSpc>
                        <a:spcAft>
                          <a:spcPts val="0"/>
                        </a:spcAft>
                      </a:pPr>
                      <a:r>
                        <a:rPr lang="cs-CZ" sz="1100" b="1" dirty="0">
                          <a:effectLst/>
                          <a:latin typeface="Arial" panose="020B0604020202020204" pitchFamily="34" charset="0"/>
                          <a:ea typeface="Calibri" panose="020F0502020204030204" pitchFamily="34" charset="0"/>
                        </a:rPr>
                        <a:t>Bilance (v tis. Kč)</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149961186"/>
                  </a:ext>
                </a:extLst>
              </a:tr>
              <a:tr h="261847">
                <a:tc>
                  <a:txBody>
                    <a:bodyPr/>
                    <a:lstStyle/>
                    <a:p>
                      <a:endParaRPr lang="cs-CZ" sz="1000" dirty="0">
                        <a:effectLst/>
                        <a:latin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2017</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2018</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2019</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2020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2021</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1682195739"/>
                  </a:ext>
                </a:extLst>
              </a:tr>
              <a:tr h="261847">
                <a:tc>
                  <a:txBody>
                    <a:bodyPr/>
                    <a:lstStyle/>
                    <a:p>
                      <a:pPr>
                        <a:lnSpc>
                          <a:spcPct val="120000"/>
                        </a:lnSpc>
                        <a:spcAft>
                          <a:spcPts val="0"/>
                        </a:spcAft>
                      </a:pPr>
                      <a:r>
                        <a:rPr lang="cs-CZ" sz="1100" b="0" dirty="0">
                          <a:effectLst/>
                          <a:latin typeface="Arial" panose="020B0604020202020204" pitchFamily="34" charset="0"/>
                          <a:ea typeface="Calibri" panose="020F0502020204030204" pitchFamily="34" charset="0"/>
                        </a:rPr>
                        <a:t>Daňové příjmy</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232.537,2</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242.287,5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265.542,4</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248.809,5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271.972,1</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621822"/>
                  </a:ext>
                </a:extLst>
              </a:tr>
              <a:tr h="261847">
                <a:tc>
                  <a:txBody>
                    <a:bodyPr/>
                    <a:lstStyle/>
                    <a:p>
                      <a:pPr>
                        <a:lnSpc>
                          <a:spcPct val="120000"/>
                        </a:lnSpc>
                        <a:spcAft>
                          <a:spcPts val="0"/>
                        </a:spcAft>
                      </a:pPr>
                      <a:r>
                        <a:rPr lang="cs-CZ" sz="1100" b="0" dirty="0">
                          <a:effectLst/>
                          <a:latin typeface="Arial" panose="020B0604020202020204" pitchFamily="34" charset="0"/>
                          <a:ea typeface="Calibri" panose="020F0502020204030204" pitchFamily="34" charset="0"/>
                        </a:rPr>
                        <a:t>Nedaňové příjmy</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9.794,4</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10.782,0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10.195,2</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9.332,3</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11.874,8</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3908072"/>
                  </a:ext>
                </a:extLst>
              </a:tr>
              <a:tr h="261847">
                <a:tc>
                  <a:txBody>
                    <a:bodyPr/>
                    <a:lstStyle/>
                    <a:p>
                      <a:pPr>
                        <a:lnSpc>
                          <a:spcPct val="120000"/>
                        </a:lnSpc>
                        <a:spcAft>
                          <a:spcPts val="0"/>
                        </a:spcAft>
                      </a:pPr>
                      <a:r>
                        <a:rPr lang="cs-CZ" sz="1100" b="0" dirty="0">
                          <a:effectLst/>
                          <a:latin typeface="Arial" panose="020B0604020202020204" pitchFamily="34" charset="0"/>
                          <a:ea typeface="Calibri" panose="020F0502020204030204" pitchFamily="34" charset="0"/>
                        </a:rPr>
                        <a:t>Kapitálové příjmy</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1.304,1</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1.597,0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1.089,9</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1.169,0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26.776,8</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2455960"/>
                  </a:ext>
                </a:extLst>
              </a:tr>
              <a:tr h="261847">
                <a:tc>
                  <a:txBody>
                    <a:bodyPr/>
                    <a:lstStyle/>
                    <a:p>
                      <a:pPr>
                        <a:lnSpc>
                          <a:spcPct val="120000"/>
                        </a:lnSpc>
                        <a:spcAft>
                          <a:spcPts val="0"/>
                        </a:spcAft>
                      </a:pPr>
                      <a:r>
                        <a:rPr lang="cs-CZ" sz="1100" b="0" dirty="0">
                          <a:effectLst/>
                          <a:latin typeface="Arial" panose="020B0604020202020204" pitchFamily="34" charset="0"/>
                          <a:ea typeface="Calibri" panose="020F0502020204030204" pitchFamily="34" charset="0"/>
                        </a:rPr>
                        <a:t>Přijaté transfery</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29.859,5</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74.394,4</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48.125,9</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75.216,5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105.955,9</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8273644"/>
                  </a:ext>
                </a:extLst>
              </a:tr>
              <a:tr h="261847">
                <a:tc>
                  <a:txBody>
                    <a:bodyPr/>
                    <a:lstStyle/>
                    <a:p>
                      <a:pPr>
                        <a:lnSpc>
                          <a:spcPct val="120000"/>
                        </a:lnSpc>
                        <a:spcAft>
                          <a:spcPts val="0"/>
                        </a:spcAft>
                      </a:pPr>
                      <a:r>
                        <a:rPr lang="cs-CZ" sz="1100" b="1">
                          <a:effectLst/>
                          <a:latin typeface="Arial" panose="020B0604020202020204" pitchFamily="34" charset="0"/>
                          <a:ea typeface="Calibri" panose="020F0502020204030204" pitchFamily="34" charset="0"/>
                        </a:rPr>
                        <a:t>Příjmy celkem</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273.495,3</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329.060,9</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324.953,3</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334.527,3</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416.579,6</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4155244798"/>
                  </a:ext>
                </a:extLst>
              </a:tr>
              <a:tr h="261847">
                <a:tc>
                  <a:txBody>
                    <a:bodyPr/>
                    <a:lstStyle/>
                    <a:p>
                      <a:pPr>
                        <a:lnSpc>
                          <a:spcPct val="120000"/>
                        </a:lnSpc>
                        <a:spcAft>
                          <a:spcPts val="0"/>
                        </a:spcAft>
                      </a:pPr>
                      <a:r>
                        <a:rPr lang="cs-CZ" sz="1100" b="0">
                          <a:effectLst/>
                          <a:latin typeface="Arial" panose="020B0604020202020204" pitchFamily="34" charset="0"/>
                          <a:ea typeface="Calibri" panose="020F0502020204030204" pitchFamily="34" charset="0"/>
                        </a:rPr>
                        <a:t>Běžné výdaje</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204.968,5</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213.592,1</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222.145,5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214.086,6</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235.139,2</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114366"/>
                  </a:ext>
                </a:extLst>
              </a:tr>
              <a:tr h="261847">
                <a:tc>
                  <a:txBody>
                    <a:bodyPr/>
                    <a:lstStyle/>
                    <a:p>
                      <a:pPr>
                        <a:lnSpc>
                          <a:spcPct val="120000"/>
                        </a:lnSpc>
                        <a:spcAft>
                          <a:spcPts val="0"/>
                        </a:spcAft>
                      </a:pPr>
                      <a:r>
                        <a:rPr lang="cs-CZ" sz="1100" b="0">
                          <a:effectLst/>
                          <a:latin typeface="Arial" panose="020B0604020202020204" pitchFamily="34" charset="0"/>
                          <a:ea typeface="Calibri" panose="020F0502020204030204" pitchFamily="34" charset="0"/>
                        </a:rPr>
                        <a:t>Kapitálové výdaje </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58.366,5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95.786,3</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71.990,2</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109.287,6</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187.453,0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0063151"/>
                  </a:ext>
                </a:extLst>
              </a:tr>
              <a:tr h="261847">
                <a:tc>
                  <a:txBody>
                    <a:bodyPr/>
                    <a:lstStyle/>
                    <a:p>
                      <a:pPr>
                        <a:lnSpc>
                          <a:spcPct val="120000"/>
                        </a:lnSpc>
                        <a:spcAft>
                          <a:spcPts val="0"/>
                        </a:spcAft>
                      </a:pPr>
                      <a:r>
                        <a:rPr lang="cs-CZ" sz="1100" b="1">
                          <a:effectLst/>
                          <a:latin typeface="Arial" panose="020B0604020202020204" pitchFamily="34" charset="0"/>
                          <a:ea typeface="Calibri" panose="020F0502020204030204" pitchFamily="34" charset="0"/>
                        </a:rPr>
                        <a:t>Výdaje celkem </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263.335,0</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309.378,4</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294.135,7</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323.374,2</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422.592,3</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287182223"/>
                  </a:ext>
                </a:extLst>
              </a:tr>
              <a:tr h="261847">
                <a:tc>
                  <a:txBody>
                    <a:bodyPr/>
                    <a:lstStyle/>
                    <a:p>
                      <a:pPr>
                        <a:lnSpc>
                          <a:spcPct val="120000"/>
                        </a:lnSpc>
                        <a:spcAft>
                          <a:spcPts val="0"/>
                        </a:spcAft>
                      </a:pPr>
                      <a:r>
                        <a:rPr lang="cs-CZ" sz="1000" b="1">
                          <a:effectLst/>
                          <a:latin typeface="Arial" panose="020B0604020202020204" pitchFamily="34" charset="0"/>
                          <a:ea typeface="Calibri" panose="020F0502020204030204" pitchFamily="34" charset="0"/>
                        </a:rPr>
                        <a:t>Saldo příjmů a výdajů </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10.160,3</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19.682,5</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a:effectLst/>
                          <a:latin typeface="Arial" panose="020B0604020202020204" pitchFamily="34" charset="0"/>
                          <a:ea typeface="Calibri" panose="020F0502020204030204" pitchFamily="34" charset="0"/>
                        </a:rPr>
                        <a:t>30.817,6</a:t>
                      </a:r>
                      <a:endParaRPr lang="cs-CZ" sz="1600" b="1">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11.153,1</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a:lnSpc>
                          <a:spcPct val="120000"/>
                        </a:lnSpc>
                        <a:spcAft>
                          <a:spcPts val="0"/>
                        </a:spcAft>
                      </a:pPr>
                      <a:r>
                        <a:rPr lang="cs-CZ" sz="1100" b="0" dirty="0">
                          <a:effectLst/>
                          <a:latin typeface="Arial" panose="020B0604020202020204" pitchFamily="34" charset="0"/>
                          <a:ea typeface="Calibri" panose="020F0502020204030204" pitchFamily="34" charset="0"/>
                        </a:rPr>
                        <a:t>-6.012,6</a:t>
                      </a:r>
                      <a:endParaRPr lang="cs-CZ" sz="16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946885825"/>
                  </a:ext>
                </a:extLst>
              </a:tr>
            </a:tbl>
          </a:graphicData>
        </a:graphic>
      </p:graphicFrame>
    </p:spTree>
    <p:extLst>
      <p:ext uri="{BB962C8B-B14F-4D97-AF65-F5344CB8AC3E}">
        <p14:creationId xmlns:p14="http://schemas.microsoft.com/office/powerpoint/2010/main" val="311875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pPr marL="0" indent="0"/>
            <a:r>
              <a:rPr lang="cs-CZ" sz="3100" b="1" dirty="0" smtClean="0"/>
              <a:t>Výsledky hospodaření </a:t>
            </a:r>
            <a:r>
              <a:rPr lang="cs-CZ" sz="3100" b="1" dirty="0"/>
              <a:t>města </a:t>
            </a:r>
            <a:r>
              <a:rPr lang="cs-CZ" sz="3100" b="1" dirty="0" smtClean="0"/>
              <a:t/>
            </a:r>
            <a:br>
              <a:rPr lang="cs-CZ" sz="3100" b="1" dirty="0" smtClean="0"/>
            </a:br>
            <a:r>
              <a:rPr lang="cs-CZ" sz="3100" b="1" dirty="0" smtClean="0"/>
              <a:t>v letech 2017-2021</a:t>
            </a:r>
            <a:endParaRPr lang="cs-CZ" dirty="0"/>
          </a:p>
        </p:txBody>
      </p:sp>
      <p:sp>
        <p:nvSpPr>
          <p:cNvPr id="3" name="Zástupný symbol pro obsah 2"/>
          <p:cNvSpPr>
            <a:spLocks noGrp="1"/>
          </p:cNvSpPr>
          <p:nvPr>
            <p:ph idx="1"/>
          </p:nvPr>
        </p:nvSpPr>
        <p:spPr>
          <a:xfrm>
            <a:off x="2627784" y="1995686"/>
            <a:ext cx="3744416" cy="2088232"/>
          </a:xfrm>
        </p:spPr>
        <p:txBody>
          <a:bodyPr/>
          <a:lstStyle/>
          <a:p>
            <a:endParaRPr lang="cs-CZ"/>
          </a:p>
        </p:txBody>
      </p:sp>
      <p:sp>
        <p:nvSpPr>
          <p:cNvPr id="4" name="Rectangle 2"/>
          <p:cNvSpPr>
            <a:spLocks noChangeArrowheads="1"/>
          </p:cNvSpPr>
          <p:nvPr/>
        </p:nvSpPr>
        <p:spPr bwMode="auto">
          <a:xfrm>
            <a:off x="1907704" y="102156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5" name="Objekt 4"/>
          <p:cNvGraphicFramePr>
            <a:graphicFrameLocks/>
          </p:cNvGraphicFramePr>
          <p:nvPr>
            <p:extLst>
              <p:ext uri="{D42A27DB-BD31-4B8C-83A1-F6EECF244321}">
                <p14:modId xmlns:p14="http://schemas.microsoft.com/office/powerpoint/2010/main" val="4055811588"/>
              </p:ext>
            </p:extLst>
          </p:nvPr>
        </p:nvGraphicFramePr>
        <p:xfrm>
          <a:off x="1907704" y="1478766"/>
          <a:ext cx="5181600" cy="3400425"/>
        </p:xfrm>
        <a:graphic>
          <a:graphicData uri="http://schemas.openxmlformats.org/presentationml/2006/ole">
            <mc:AlternateContent xmlns:mc="http://schemas.openxmlformats.org/markup-compatibility/2006">
              <mc:Choice xmlns:v="urn:schemas-microsoft-com:vml" Requires="v">
                <p:oleObj spid="_x0000_s3083" name="Graf" r:id="rId4" imgW="5182049" imgH="3395766" progId="Excel.Chart.8">
                  <p:embed/>
                </p:oleObj>
              </mc:Choice>
              <mc:Fallback>
                <p:oleObj name="Graf" r:id="rId4" imgW="5182049" imgH="3395766" progId="Excel.Chart.8">
                  <p:embed/>
                  <p:pic>
                    <p:nvPicPr>
                      <p:cNvPr id="0" name="Graf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1478766"/>
                        <a:ext cx="5181600" cy="3400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46781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r>
              <a:rPr lang="cs-CZ" sz="3100" b="1" dirty="0"/>
              <a:t>Hospodaření města v roce </a:t>
            </a:r>
            <a:r>
              <a:rPr lang="cs-CZ" sz="3100" b="1" dirty="0" smtClean="0"/>
              <a:t>2021</a:t>
            </a:r>
            <a:r>
              <a:rPr lang="cs-CZ" sz="4800" b="1" dirty="0" smtClean="0"/>
              <a:t/>
            </a:r>
            <a:br>
              <a:rPr lang="cs-CZ" sz="4800" b="1" dirty="0" smtClean="0"/>
            </a:br>
            <a:r>
              <a:rPr lang="cs-CZ" sz="3200" b="1" dirty="0"/>
              <a:t>Příjmy</a:t>
            </a:r>
            <a:r>
              <a:rPr lang="cs-CZ" sz="3200" dirty="0"/>
              <a:t> – </a:t>
            </a:r>
            <a:r>
              <a:rPr lang="cs-CZ" sz="3200" b="1" dirty="0" smtClean="0"/>
              <a:t>417 </a:t>
            </a:r>
            <a:r>
              <a:rPr lang="cs-CZ" sz="3200" b="1" dirty="0"/>
              <a:t>mil. </a:t>
            </a:r>
            <a:r>
              <a:rPr lang="cs-CZ" sz="3200" b="1" dirty="0" smtClean="0"/>
              <a:t>Kč</a:t>
            </a:r>
            <a:endParaRPr lang="cs-CZ" dirty="0"/>
          </a:p>
        </p:txBody>
      </p:sp>
      <p:sp>
        <p:nvSpPr>
          <p:cNvPr id="6" name="Zástupný symbol pro obsah 5"/>
          <p:cNvSpPr>
            <a:spLocks noGrp="1"/>
          </p:cNvSpPr>
          <p:nvPr>
            <p:ph idx="1"/>
          </p:nvPr>
        </p:nvSpPr>
        <p:spPr>
          <a:xfrm>
            <a:off x="1835695" y="2211709"/>
            <a:ext cx="4536506" cy="2016225"/>
          </a:xfrm>
        </p:spPr>
        <p:txBody>
          <a:bodyPr/>
          <a:lstStyle/>
          <a:p>
            <a:pPr marL="0" indent="0">
              <a:buNone/>
            </a:pPr>
            <a:endParaRPr lang="cs-CZ" dirty="0"/>
          </a:p>
        </p:txBody>
      </p:sp>
      <p:sp>
        <p:nvSpPr>
          <p:cNvPr id="3" name="Rectangle 4"/>
          <p:cNvSpPr>
            <a:spLocks noChangeArrowheads="1"/>
          </p:cNvSpPr>
          <p:nvPr/>
        </p:nvSpPr>
        <p:spPr bwMode="auto">
          <a:xfrm flipV="1">
            <a:off x="1835695" y="779533"/>
            <a:ext cx="76821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4098" name="Graf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469877"/>
            <a:ext cx="5328592" cy="344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566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1008112"/>
          </a:xfrm>
        </p:spPr>
        <p:txBody>
          <a:bodyPr>
            <a:normAutofit fontScale="90000"/>
          </a:bodyPr>
          <a:lstStyle/>
          <a:p>
            <a:pPr marL="0" indent="0"/>
            <a:r>
              <a:rPr lang="cs-CZ" sz="3100" b="1" dirty="0"/>
              <a:t>Hospodaření města v roce </a:t>
            </a:r>
            <a:r>
              <a:rPr lang="cs-CZ" sz="3100" b="1" dirty="0" smtClean="0"/>
              <a:t>2021</a:t>
            </a:r>
            <a:r>
              <a:rPr lang="cs-CZ" sz="4800" b="1" dirty="0" smtClean="0"/>
              <a:t/>
            </a:r>
            <a:br>
              <a:rPr lang="cs-CZ" sz="4800" b="1" dirty="0" smtClean="0"/>
            </a:br>
            <a:r>
              <a:rPr lang="cs-CZ" sz="3200" b="1" dirty="0" smtClean="0"/>
              <a:t>Sdílené daně</a:t>
            </a:r>
            <a:endParaRPr lang="cs-CZ" dirty="0"/>
          </a:p>
        </p:txBody>
      </p:sp>
      <p:sp>
        <p:nvSpPr>
          <p:cNvPr id="3" name="Zástupný symbol pro obsah 2"/>
          <p:cNvSpPr>
            <a:spLocks noGrp="1"/>
          </p:cNvSpPr>
          <p:nvPr>
            <p:ph idx="1"/>
          </p:nvPr>
        </p:nvSpPr>
        <p:spPr>
          <a:xfrm>
            <a:off x="1763688" y="1995685"/>
            <a:ext cx="5112568" cy="1872209"/>
          </a:xfrm>
        </p:spPr>
        <p:txBody>
          <a:bodyPr/>
          <a:lstStyle/>
          <a:p>
            <a:endParaRPr lang="cs-CZ" dirty="0"/>
          </a:p>
        </p:txBody>
      </p:sp>
      <p:pic>
        <p:nvPicPr>
          <p:cNvPr id="5122" name="Graf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496455"/>
            <a:ext cx="575310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0298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r>
              <a:rPr lang="cs-CZ" sz="3100" b="1" dirty="0"/>
              <a:t>Hospodaření města v roce </a:t>
            </a:r>
            <a:r>
              <a:rPr lang="cs-CZ" sz="3100" b="1" dirty="0" smtClean="0"/>
              <a:t>2021</a:t>
            </a:r>
            <a:r>
              <a:rPr lang="cs-CZ" sz="4800" b="1" dirty="0" smtClean="0"/>
              <a:t/>
            </a:r>
            <a:br>
              <a:rPr lang="cs-CZ" sz="4800" b="1" dirty="0" smtClean="0"/>
            </a:br>
            <a:r>
              <a:rPr lang="cs-CZ" sz="3200" b="1" dirty="0"/>
              <a:t>Výdaje – </a:t>
            </a:r>
            <a:r>
              <a:rPr lang="cs-CZ" sz="3200" b="1" dirty="0" smtClean="0"/>
              <a:t>423 </a:t>
            </a:r>
            <a:r>
              <a:rPr lang="cs-CZ" sz="3200" b="1" dirty="0"/>
              <a:t>mil. </a:t>
            </a:r>
            <a:r>
              <a:rPr lang="cs-CZ" sz="3200" b="1" dirty="0" smtClean="0"/>
              <a:t>Kč</a:t>
            </a:r>
            <a:endParaRPr lang="cs-CZ" dirty="0"/>
          </a:p>
        </p:txBody>
      </p:sp>
      <p:sp>
        <p:nvSpPr>
          <p:cNvPr id="6" name="Zástupný symbol pro obsah 5"/>
          <p:cNvSpPr>
            <a:spLocks noGrp="1"/>
          </p:cNvSpPr>
          <p:nvPr>
            <p:ph idx="1"/>
          </p:nvPr>
        </p:nvSpPr>
        <p:spPr>
          <a:xfrm>
            <a:off x="1763688" y="2787774"/>
            <a:ext cx="5112568" cy="1368153"/>
          </a:xfrm>
        </p:spPr>
        <p:txBody>
          <a:bodyPr/>
          <a:lstStyle/>
          <a:p>
            <a:endParaRPr lang="cs-CZ" dirty="0"/>
          </a:p>
        </p:txBody>
      </p:sp>
      <p:pic>
        <p:nvPicPr>
          <p:cNvPr id="6146" name="Graf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3" y="1491630"/>
            <a:ext cx="5616624" cy="352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6076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r>
              <a:rPr lang="cs-CZ" sz="3100" b="1" dirty="0"/>
              <a:t>Hospodaření města v roce </a:t>
            </a:r>
            <a:r>
              <a:rPr lang="cs-CZ" sz="3100" b="1" dirty="0" smtClean="0"/>
              <a:t>2021</a:t>
            </a:r>
            <a:r>
              <a:rPr lang="cs-CZ" sz="4800" b="1" dirty="0" smtClean="0"/>
              <a:t/>
            </a:r>
            <a:br>
              <a:rPr lang="cs-CZ" sz="4800" b="1" dirty="0" smtClean="0"/>
            </a:br>
            <a:r>
              <a:rPr lang="cs-CZ" sz="3200" b="1" dirty="0"/>
              <a:t>Výdaje – </a:t>
            </a:r>
            <a:r>
              <a:rPr lang="cs-CZ" sz="3200" b="1" dirty="0" smtClean="0"/>
              <a:t>služby</a:t>
            </a:r>
            <a:endParaRPr lang="cs-CZ" dirty="0"/>
          </a:p>
        </p:txBody>
      </p:sp>
      <p:sp>
        <p:nvSpPr>
          <p:cNvPr id="6" name="Zástupný symbol pro obsah 5"/>
          <p:cNvSpPr>
            <a:spLocks noGrp="1"/>
          </p:cNvSpPr>
          <p:nvPr>
            <p:ph idx="1"/>
          </p:nvPr>
        </p:nvSpPr>
        <p:spPr>
          <a:xfrm>
            <a:off x="1763688" y="2787774"/>
            <a:ext cx="5112568" cy="1368153"/>
          </a:xfrm>
        </p:spPr>
        <p:txBody>
          <a:bodyPr/>
          <a:lstStyle/>
          <a:p>
            <a:endParaRPr lang="cs-CZ" dirty="0"/>
          </a:p>
        </p:txBody>
      </p:sp>
      <p:sp>
        <p:nvSpPr>
          <p:cNvPr id="3" name="Rectangle 2"/>
          <p:cNvSpPr>
            <a:spLocks noChangeArrowheads="1"/>
          </p:cNvSpPr>
          <p:nvPr/>
        </p:nvSpPr>
        <p:spPr bwMode="auto">
          <a:xfrm>
            <a:off x="1547664" y="117844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4" name="Objekt 3"/>
          <p:cNvGraphicFramePr>
            <a:graphicFrameLocks/>
          </p:cNvGraphicFramePr>
          <p:nvPr>
            <p:extLst>
              <p:ext uri="{D42A27DB-BD31-4B8C-83A1-F6EECF244321}">
                <p14:modId xmlns:p14="http://schemas.microsoft.com/office/powerpoint/2010/main" val="3148837341"/>
              </p:ext>
            </p:extLst>
          </p:nvPr>
        </p:nvGraphicFramePr>
        <p:xfrm>
          <a:off x="1547664" y="1635646"/>
          <a:ext cx="5772150" cy="3076575"/>
        </p:xfrm>
        <a:graphic>
          <a:graphicData uri="http://schemas.openxmlformats.org/presentationml/2006/ole">
            <mc:AlternateContent xmlns:mc="http://schemas.openxmlformats.org/markup-compatibility/2006">
              <mc:Choice xmlns:v="urn:schemas-microsoft-com:vml" Requires="v">
                <p:oleObj spid="_x0000_s8203" name="Graf" r:id="rId4" imgW="5773412" imgH="3078747" progId="Excel.Chart.8">
                  <p:embed/>
                </p:oleObj>
              </mc:Choice>
              <mc:Fallback>
                <p:oleObj name="Graf" r:id="rId4" imgW="5773412" imgH="3078747" progId="Excel.Chart.8">
                  <p:embed/>
                  <p:pic>
                    <p:nvPicPr>
                      <p:cNvPr id="0" name="Graf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1635646"/>
                        <a:ext cx="5772150" cy="3076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3240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55526"/>
            <a:ext cx="8219256" cy="792088"/>
          </a:xfrm>
        </p:spPr>
        <p:txBody>
          <a:bodyPr>
            <a:normAutofit fontScale="90000"/>
          </a:bodyPr>
          <a:lstStyle/>
          <a:p>
            <a:r>
              <a:rPr lang="cs-CZ" sz="3100" b="1" dirty="0"/>
              <a:t>Hospodaření města v roce </a:t>
            </a:r>
            <a:r>
              <a:rPr lang="cs-CZ" sz="3100" b="1" dirty="0" smtClean="0"/>
              <a:t>2021</a:t>
            </a:r>
            <a:r>
              <a:rPr lang="cs-CZ" sz="4800" b="1" dirty="0" smtClean="0"/>
              <a:t/>
            </a:r>
            <a:br>
              <a:rPr lang="cs-CZ" sz="4800" b="1" dirty="0" smtClean="0"/>
            </a:br>
            <a:r>
              <a:rPr lang="cs-CZ" sz="3200" b="1" dirty="0" smtClean="0"/>
              <a:t>Kapitálové výdaje</a:t>
            </a:r>
            <a:endParaRPr lang="cs-CZ" dirty="0"/>
          </a:p>
        </p:txBody>
      </p:sp>
      <p:sp>
        <p:nvSpPr>
          <p:cNvPr id="8" name="Zástupný symbol pro obsah 7"/>
          <p:cNvSpPr>
            <a:spLocks noGrp="1"/>
          </p:cNvSpPr>
          <p:nvPr>
            <p:ph idx="1"/>
          </p:nvPr>
        </p:nvSpPr>
        <p:spPr>
          <a:xfrm>
            <a:off x="2123728" y="1923677"/>
            <a:ext cx="4896544" cy="2376265"/>
          </a:xfrm>
        </p:spPr>
        <p:txBody>
          <a:bodyPr/>
          <a:lstStyle/>
          <a:p>
            <a:endParaRPr lang="cs-CZ" dirty="0"/>
          </a:p>
        </p:txBody>
      </p:sp>
      <p:pic>
        <p:nvPicPr>
          <p:cNvPr id="7170" name="Graf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491630"/>
            <a:ext cx="6120680"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4205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E5A596BD921E4899B8096BBC8E5C80" ma:contentTypeVersion="8" ma:contentTypeDescription="Create a new document." ma:contentTypeScope="" ma:versionID="41f3e323a46205b5b887ad7d85cd9dbd">
  <xsd:schema xmlns:xsd="http://www.w3.org/2001/XMLSchema" xmlns:xs="http://www.w3.org/2001/XMLSchema" xmlns:p="http://schemas.microsoft.com/office/2006/metadata/properties" xmlns:ns3="c1806f51-25f6-4629-8771-c512a9f5c2f3" targetNamespace="http://schemas.microsoft.com/office/2006/metadata/properties" ma:root="true" ma:fieldsID="fca7b682b769037fc373c101d063c36b" ns3:_="">
    <xsd:import namespace="c1806f51-25f6-4629-8771-c512a9f5c2f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806f51-25f6-4629-8771-c512a9f5c2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276E50-6F94-4CE5-BCB8-5CCBE21E81B0}">
  <ds:schemaRefs>
    <ds:schemaRef ds:uri="http://schemas.microsoft.com/office/2006/metadata/properties"/>
    <ds:schemaRef ds:uri="c1806f51-25f6-4629-8771-c512a9f5c2f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6C866AA5-479D-4E50-A7D3-62EA7D686E04}">
  <ds:schemaRefs>
    <ds:schemaRef ds:uri="http://schemas.microsoft.com/sharepoint/v3/contenttype/forms"/>
  </ds:schemaRefs>
</ds:datastoreItem>
</file>

<file path=customXml/itemProps3.xml><?xml version="1.0" encoding="utf-8"?>
<ds:datastoreItem xmlns:ds="http://schemas.openxmlformats.org/officeDocument/2006/customXml" ds:itemID="{B95639CA-BC82-440B-BCC6-FD38149D04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806f51-25f6-4629-8771-c512a9f5c2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474</TotalTime>
  <Words>1498</Words>
  <Application>Microsoft Office PowerPoint</Application>
  <PresentationFormat>Předvádění na obrazovce (16:9)</PresentationFormat>
  <Paragraphs>266</Paragraphs>
  <Slides>28</Slides>
  <Notes>12</Notes>
  <HiddenSlides>0</HiddenSlides>
  <MMClips>0</MMClips>
  <ScaleCrop>false</ScaleCrop>
  <HeadingPairs>
    <vt:vector size="8" baseType="variant">
      <vt:variant>
        <vt:lpstr>Použitá písma</vt:lpstr>
      </vt:variant>
      <vt:variant>
        <vt:i4>4</vt:i4>
      </vt:variant>
      <vt:variant>
        <vt:lpstr>Motiv</vt:lpstr>
      </vt:variant>
      <vt:variant>
        <vt:i4>2</vt:i4>
      </vt:variant>
      <vt:variant>
        <vt:lpstr>Vložené servery OLE</vt:lpstr>
      </vt:variant>
      <vt:variant>
        <vt:i4>1</vt:i4>
      </vt:variant>
      <vt:variant>
        <vt:lpstr>Nadpisy snímků</vt:lpstr>
      </vt:variant>
      <vt:variant>
        <vt:i4>28</vt:i4>
      </vt:variant>
    </vt:vector>
  </HeadingPairs>
  <TitlesOfParts>
    <vt:vector size="35" baseType="lpstr">
      <vt:lpstr>Arial</vt:lpstr>
      <vt:lpstr>Calibri</vt:lpstr>
      <vt:lpstr>Times New Roman</vt:lpstr>
      <vt:lpstr>Verdana</vt:lpstr>
      <vt:lpstr>Motiv systému Office</vt:lpstr>
      <vt:lpstr>1_Motiv systému Office</vt:lpstr>
      <vt:lpstr>Graf</vt:lpstr>
      <vt:lpstr>Závěrečný účet města za rok 2021</vt:lpstr>
      <vt:lpstr>Hospodaření města v roce 2021 Celkový přehled</vt:lpstr>
      <vt:lpstr>Výsledky hospodaření města  v letech 2017-2021</vt:lpstr>
      <vt:lpstr>Výsledky hospodaření města  v letech 2017-2021</vt:lpstr>
      <vt:lpstr>Hospodaření města v roce 2021 Příjmy – 417 mil. Kč</vt:lpstr>
      <vt:lpstr>Hospodaření města v roce 2021 Sdílené daně</vt:lpstr>
      <vt:lpstr>Hospodaření města v roce 2021 Výdaje – 423 mil. Kč</vt:lpstr>
      <vt:lpstr>Hospodaření města v roce 2021 Výdaje – služby</vt:lpstr>
      <vt:lpstr>Hospodaření města v roce 2021 Kapitálové výdaje</vt:lpstr>
      <vt:lpstr>Hospodaření města v roce 2021 Provozní rozpočet</vt:lpstr>
      <vt:lpstr>Mgr. David Kodytek  místostarosta</vt:lpstr>
      <vt:lpstr>Snažíme se snížit produkci SKO a VKO</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Pavel Endršt</dc:creator>
  <cp:lastModifiedBy>Jaroslava Staňková, Ing.</cp:lastModifiedBy>
  <cp:revision>49</cp:revision>
  <cp:lastPrinted>2022-06-21T08:28:50Z</cp:lastPrinted>
  <dcterms:created xsi:type="dcterms:W3CDTF">2018-10-31T08:36:17Z</dcterms:created>
  <dcterms:modified xsi:type="dcterms:W3CDTF">2022-06-30T05:44:10Z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0x0101001DE5A596BD921E4899B8096BBC8E5C80</vt:lpwstr>
  </property>
</Properties>
</file>