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300" r:id="rId3"/>
    <p:sldId id="258" r:id="rId4"/>
    <p:sldId id="276" r:id="rId5"/>
    <p:sldId id="298" r:id="rId6"/>
    <p:sldId id="297" r:id="rId7"/>
    <p:sldId id="299" r:id="rId8"/>
    <p:sldId id="261" r:id="rId9"/>
    <p:sldId id="262" r:id="rId10"/>
    <p:sldId id="286" r:id="rId11"/>
    <p:sldId id="263" r:id="rId12"/>
    <p:sldId id="292" r:id="rId13"/>
    <p:sldId id="293" r:id="rId14"/>
    <p:sldId id="294" r:id="rId15"/>
    <p:sldId id="295" r:id="rId16"/>
    <p:sldId id="296" r:id="rId17"/>
    <p:sldId id="265" r:id="rId18"/>
    <p:sldId id="288" r:id="rId19"/>
    <p:sldId id="281" r:id="rId20"/>
    <p:sldId id="282" r:id="rId21"/>
    <p:sldId id="283" r:id="rId22"/>
    <p:sldId id="284" r:id="rId23"/>
    <p:sldId id="268" r:id="rId24"/>
    <p:sldId id="285" r:id="rId25"/>
    <p:sldId id="289" r:id="rId26"/>
    <p:sldId id="291" r:id="rId27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F3570-0E8D-3044-8923-EC784FBB2B48}">
          <p14:sldIdLst>
            <p14:sldId id="256"/>
            <p14:sldId id="300"/>
            <p14:sldId id="258"/>
            <p14:sldId id="276"/>
            <p14:sldId id="298"/>
            <p14:sldId id="297"/>
            <p14:sldId id="299"/>
            <p14:sldId id="261"/>
            <p14:sldId id="262"/>
            <p14:sldId id="286"/>
            <p14:sldId id="263"/>
            <p14:sldId id="292"/>
            <p14:sldId id="293"/>
            <p14:sldId id="294"/>
            <p14:sldId id="295"/>
            <p14:sldId id="296"/>
            <p14:sldId id="265"/>
            <p14:sldId id="288"/>
            <p14:sldId id="281"/>
            <p14:sldId id="282"/>
            <p14:sldId id="283"/>
            <p14:sldId id="284"/>
            <p14:sldId id="268"/>
            <p14:sldId id="285"/>
            <p14:sldId id="289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4B"/>
    <a:srgbClr val="E62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2" autoAdjust="0"/>
    <p:restoredTop sz="96305" autoAdjust="0"/>
  </p:normalViewPr>
  <p:slideViewPr>
    <p:cSldViewPr snapToGrid="0">
      <p:cViewPr varScale="1">
        <p:scale>
          <a:sx n="146" d="100"/>
          <a:sy n="146" d="100"/>
        </p:scale>
        <p:origin x="600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96" y="176"/>
      </p:cViewPr>
      <p:guideLst>
        <p:guide orient="horz" pos="3224"/>
        <p:guide pos="2236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muklasterecnadohri-my.sharepoint.com/personal/veronika_dlouha_muklasterec_cz/Documents/Dokumenty/rozbory/p&#345;ehled%20&#250;spor%20graficky%202010-20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'bilance od 1997'!$A$88</c:f>
              <c:strCache>
                <c:ptCount val="1"/>
                <c:pt idx="0">
                  <c:v>Zůstatky na účtech v tis. Kč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'bilance od 1997'!$B$87:$K$87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'bilance od 1997'!$B$88:$K$88</c:f>
              <c:numCache>
                <c:formatCode>#,##0.0</c:formatCode>
                <c:ptCount val="10"/>
                <c:pt idx="0">
                  <c:v>62580</c:v>
                </c:pt>
                <c:pt idx="1">
                  <c:v>85094.1</c:v>
                </c:pt>
                <c:pt idx="2">
                  <c:v>138700.5</c:v>
                </c:pt>
                <c:pt idx="3">
                  <c:v>146439.5</c:v>
                </c:pt>
                <c:pt idx="4">
                  <c:v>165884.6</c:v>
                </c:pt>
                <c:pt idx="5">
                  <c:v>193036</c:v>
                </c:pt>
                <c:pt idx="6">
                  <c:v>204739.9</c:v>
                </c:pt>
                <c:pt idx="7" formatCode="#,##0">
                  <c:v>197946.58163</c:v>
                </c:pt>
                <c:pt idx="8" formatCode="#,##0">
                  <c:v>237893.68745999999</c:v>
                </c:pt>
                <c:pt idx="9" formatCode="#,##0">
                  <c:v>260683.47563999999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BC-47CC-8ED4-5DFEA38231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8511768"/>
        <c:axId val="438089856"/>
      </c:lineChart>
      <c:catAx>
        <c:axId val="438511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38089856"/>
        <c:crosses val="autoZero"/>
        <c:auto val="1"/>
        <c:lblAlgn val="ctr"/>
        <c:lblOffset val="100"/>
        <c:noMultiLvlLbl val="0"/>
      </c:catAx>
      <c:valAx>
        <c:axId val="43808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38511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4A2E166-AF91-4A2F-9351-1D0B31BEC70C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207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8981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výstavby a rozvoje měst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5C7B1536-54E0-F51E-59BF-CF31013E155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BF428C29-EC16-7FA8-7AAB-2DF50E8413F8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foto 1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987425"/>
            <a:ext cx="5003801" cy="3671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4" y="414988"/>
            <a:ext cx="2946299" cy="90226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53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22" userDrawn="1">
          <p15:clr>
            <a:srgbClr val="FBAE40"/>
          </p15:clr>
        </p15:guide>
        <p15:guide id="6" orient="horz" pos="2414" userDrawn="1">
          <p15:clr>
            <a:srgbClr val="FBAE40"/>
          </p15:clr>
        </p15:guide>
        <p15:guide id="7" pos="231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odrážky – Foto 1 – Popi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59225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A3582E2E-36DD-3661-7457-E70406610DC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3" y="1328217"/>
            <a:ext cx="3959539" cy="2532583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000" indent="-3420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84300"/>
            <a:ext cx="3024187" cy="327501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4" y="3962400"/>
            <a:ext cx="3245994" cy="73599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</p:spTree>
    <p:extLst>
      <p:ext uri="{BB962C8B-B14F-4D97-AF65-F5344CB8AC3E}">
        <p14:creationId xmlns:p14="http://schemas.microsoft.com/office/powerpoint/2010/main" val="142273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72" userDrawn="1">
          <p15:clr>
            <a:srgbClr val="FBAE40"/>
          </p15:clr>
        </p15:guide>
        <p15:guide id="5" pos="2789" userDrawn="1">
          <p15:clr>
            <a:srgbClr val="FBAE40"/>
          </p15:clr>
        </p15:guide>
        <p15:guide id="6" pos="297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– Foto/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F524BD77-476B-151D-A5B3-272B644544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2149231"/>
            <a:ext cx="8207375" cy="2510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Foto/tabulka</a:t>
            </a:r>
            <a:endParaRPr lang="cs-CZ" dirty="0"/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DA074C2D-39C9-AE0C-E35D-235889661E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59225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7A9F6D3C-F817-667D-C150-73D92043D69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2" y="1328217"/>
            <a:ext cx="8207375" cy="58150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louhý Headline – Foto 1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1347787"/>
            <a:ext cx="5003801" cy="331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4" y="414988"/>
            <a:ext cx="5740654" cy="665667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2318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49" userDrawn="1">
          <p15:clr>
            <a:srgbClr val="FBAE40"/>
          </p15:clr>
        </p15:guide>
        <p15:guide id="6" orient="horz" pos="2414" userDrawn="1">
          <p15:clr>
            <a:srgbClr val="FBAE40"/>
          </p15:clr>
        </p15:guide>
        <p15:guide id="7" pos="2313" userDrawn="1">
          <p15:clr>
            <a:srgbClr val="FBAE40"/>
          </p15:clr>
        </p15:guide>
        <p15:guide id="8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Subhedline – Text odrážky jeden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8736FCDD-F99C-A68F-07B1-0CC2E1E87D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4103687" cy="304027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1494456-175B-A692-6D47-AD1C93C58E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3" y="1546301"/>
            <a:ext cx="4103687" cy="31130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900" indent="-3429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987425"/>
            <a:ext cx="410368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Subheadline 2 sloupce – Text odrážky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8736FCDD-F99C-A68F-07B1-0CC2E1E87D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4103687" cy="304027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1494456-175B-A692-6D47-AD1C93C58E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3" y="1546301"/>
            <a:ext cx="3959225" cy="31130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900" indent="-3429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987425"/>
            <a:ext cx="3959225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D9EF1DE8-9D16-78F5-7EE2-C58F2A3A04C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716463" y="1546302"/>
            <a:ext cx="3959225" cy="31130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900" indent="-3429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98C3F1-3DFF-70D4-1ED0-D7A5634E1E37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4716463" y="987425"/>
            <a:ext cx="3959225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240340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89" userDrawn="1">
          <p15:clr>
            <a:srgbClr val="FBAE40"/>
          </p15:clr>
        </p15:guide>
        <p15:guide id="3" pos="2971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– text 4 řádky – Foto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424815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21" name="Zástupný symbol pro obsah 2">
            <a:extLst>
              <a:ext uri="{FF2B5EF4-FFF2-40B4-BE49-F238E27FC236}">
                <a16:creationId xmlns:a16="http://schemas.microsoft.com/office/drawing/2014/main" id="{D10794EF-AF1C-D0C7-3478-0B79E6D9C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3" y="1328217"/>
            <a:ext cx="5386682" cy="11696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4 řádky</a:t>
            </a:r>
          </a:p>
          <a:p>
            <a:pPr lvl="0"/>
            <a:endParaRPr lang="cs-CZ" dirty="0"/>
          </a:p>
        </p:txBody>
      </p:sp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40D3BF3F-FA6E-31BE-AC10-1E3919C8F10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751138"/>
            <a:ext cx="3959224" cy="19081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673F1966-97F4-0F13-D545-5B5C800734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716463" y="2751138"/>
            <a:ext cx="3959225" cy="19081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813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971" userDrawn="1">
          <p15:clr>
            <a:srgbClr val="FBAE40"/>
          </p15:clr>
        </p15:guide>
        <p15:guide id="5" pos="2789" userDrawn="1">
          <p15:clr>
            <a:srgbClr val="FBAE40"/>
          </p15:clr>
        </p15:guide>
        <p15:guide id="6" orient="horz" pos="1733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– text 4 řádky – Foto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424815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21" name="Zástupný symbol pro obsah 2">
            <a:extLst>
              <a:ext uri="{FF2B5EF4-FFF2-40B4-BE49-F238E27FC236}">
                <a16:creationId xmlns:a16="http://schemas.microsoft.com/office/drawing/2014/main" id="{D10794EF-AF1C-D0C7-3478-0B79E6D9C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2" y="1328217"/>
            <a:ext cx="5400859" cy="11696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4 řádky</a:t>
            </a:r>
          </a:p>
          <a:p>
            <a:pPr lvl="0"/>
            <a:endParaRPr lang="cs-CZ" dirty="0"/>
          </a:p>
        </p:txBody>
      </p:sp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F69A6B57-1ADE-717D-191E-264A522CCC2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751138"/>
            <a:ext cx="2572598" cy="19081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F25CF27B-FEE1-29DD-CF2C-0922546FF0A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3292789" y="2751138"/>
            <a:ext cx="2572598" cy="19081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62A5E0BA-276C-31CB-8414-B2BF861E5D62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111414" y="2751138"/>
            <a:ext cx="2572598" cy="19081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862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73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komunikace a cestovního ruch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A46EC29-17D6-700A-217E-ADC8D112F5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059C5ACA-A792-577D-4B43-397BDD2355D2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685812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finanční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38C10FBB-4E17-766E-35C5-A3D8EF953B4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719EE58-735A-D6F7-BA3B-F2A845C9FD2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3217149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správy majetku a bytového fond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E45D52FB-17CA-ED5D-29B8-136D90D1903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4D84E8-2B2B-4DFE-2F40-4A0628ABBFF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465890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sociálních věcí, školství a sport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13E3DB2B-572E-04AE-2021-AEC7F42A484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3203FA-FC44-C162-186B-E0278D51E0E3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1992610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bor místního hospodářství, dopravy a životmího prostřední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EA3516E1-1C9B-901E-EFE1-4766DFCC912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92500" y="4155314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Titul Jméno Příjmení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0837C7-28E6-F34A-93A9-D6608F4DFDB2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92500" y="4443313"/>
            <a:ext cx="5183188" cy="2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Pozice</a:t>
            </a:r>
          </a:p>
        </p:txBody>
      </p:sp>
    </p:spTree>
    <p:extLst>
      <p:ext uri="{BB962C8B-B14F-4D97-AF65-F5344CB8AC3E}">
        <p14:creationId xmlns:p14="http://schemas.microsoft.com/office/powerpoint/2010/main" val="2206719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465" userDrawn="1">
          <p15:clr>
            <a:srgbClr val="FBAE40"/>
          </p15:clr>
        </p15:guide>
        <p15:guide id="3" pos="295" userDrawn="1">
          <p15:clr>
            <a:srgbClr val="FBAE40"/>
          </p15:clr>
        </p15:guide>
        <p15:guide id="4" pos="220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– Foto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3">
            <a:extLst>
              <a:ext uri="{FF2B5EF4-FFF2-40B4-BE49-F238E27FC236}">
                <a16:creationId xmlns:a16="http://schemas.microsoft.com/office/drawing/2014/main" id="{92661875-53A6-A83E-9438-BA99879C88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313" y="2211388"/>
            <a:ext cx="3959225" cy="2447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716463" y="2211388"/>
            <a:ext cx="3959225" cy="2447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59225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21" name="Zástupný symbol pro obsah 2">
            <a:extLst>
              <a:ext uri="{FF2B5EF4-FFF2-40B4-BE49-F238E27FC236}">
                <a16:creationId xmlns:a16="http://schemas.microsoft.com/office/drawing/2014/main" id="{D10794EF-AF1C-D0C7-3478-0B79E6D9C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2" y="1328217"/>
            <a:ext cx="4899141" cy="58150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93" userDrawn="1">
          <p15:clr>
            <a:srgbClr val="FBAE40"/>
          </p15:clr>
        </p15:guide>
        <p15:guide id="4" pos="2971" userDrawn="1">
          <p15:clr>
            <a:srgbClr val="FBAE40"/>
          </p15:clr>
        </p15:guide>
        <p15:guide id="5" pos="278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Text – Foto 1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435" y="1095375"/>
            <a:ext cx="5004253" cy="27543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11244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21" name="Zástupný symbol pro obsah 2">
            <a:extLst>
              <a:ext uri="{FF2B5EF4-FFF2-40B4-BE49-F238E27FC236}">
                <a16:creationId xmlns:a16="http://schemas.microsoft.com/office/drawing/2014/main" id="{D10794EF-AF1C-D0C7-3478-0B79E6D9CDD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71888" y="4077810"/>
            <a:ext cx="4899141" cy="58150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</a:t>
            </a:r>
            <a:r>
              <a:rPr lang="cs-CZ" dirty="0" err="1"/>
              <a:t>řdky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719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90" userDrawn="1">
          <p15:clr>
            <a:srgbClr val="FBAE40"/>
          </p15:clr>
        </p15:guide>
        <p15:guide id="6" orient="horz" pos="2414" userDrawn="1">
          <p15:clr>
            <a:srgbClr val="FBAE40"/>
          </p15:clr>
        </p15:guide>
        <p15:guide id="7" pos="231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– Subheadline 2 sloupce – Text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8736FCDD-F99C-A68F-07B1-0CC2E1E87D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4103687" cy="304027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>
                <a:solidFill>
                  <a:srgbClr val="E6215A"/>
                </a:solidFill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1494456-175B-A692-6D47-AD1C93C58E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8313" y="1546301"/>
            <a:ext cx="3959225" cy="31130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900" indent="-3429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2" y="987425"/>
            <a:ext cx="5079559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D9EF1DE8-9D16-78F5-7EE2-C58F2A3A04C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716463" y="1546302"/>
            <a:ext cx="3959225" cy="3113011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900" indent="-342900" algn="l">
              <a:lnSpc>
                <a:spcPct val="100000"/>
              </a:lnSpc>
              <a:spcBef>
                <a:spcPts val="0"/>
              </a:spcBef>
              <a:buFont typeface="System Font Regular"/>
              <a:buChar char="—"/>
              <a:defRPr sz="200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504407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789" userDrawn="1">
          <p15:clr>
            <a:srgbClr val="FBAE40"/>
          </p15:clr>
        </p15:guide>
        <p15:guide id="3" pos="297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0" r:id="rId7"/>
    <p:sldLayoutId id="2147483664" r:id="rId8"/>
    <p:sldLayoutId id="2147483665" r:id="rId9"/>
    <p:sldLayoutId id="2147483666" r:id="rId10"/>
    <p:sldLayoutId id="2147483659" r:id="rId11"/>
    <p:sldLayoutId id="2147483652" r:id="rId12"/>
    <p:sldLayoutId id="2147483667" r:id="rId13"/>
    <p:sldLayoutId id="2147483653" r:id="rId14"/>
    <p:sldLayoutId id="2147483661" r:id="rId15"/>
    <p:sldLayoutId id="2147483662" r:id="rId16"/>
    <p:sldLayoutId id="2147483663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orient="horz" pos="305" userDrawn="1">
          <p15:clr>
            <a:srgbClr val="F26B43"/>
          </p15:clr>
        </p15:guide>
        <p15:guide id="5" orient="horz" pos="29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F86473-C350-D9F7-F615-D28EEB757D5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/>
              <a:t>Mgr. Vojtěch Marvan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7AC88-AF1B-C885-7560-8EA434D519F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investice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935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B9E31F-8F50-0738-0AF7-A997729DB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547824" cy="684000"/>
          </a:xfrm>
        </p:spPr>
        <p:txBody>
          <a:bodyPr/>
          <a:lstStyle/>
          <a:p>
            <a:r>
              <a:rPr lang="cs-CZ" sz="2400" b="1" dirty="0"/>
              <a:t>Stavy zůstatků na účtech </a:t>
            </a:r>
            <a:br>
              <a:rPr lang="cs-CZ" sz="2400" b="1" dirty="0"/>
            </a:br>
            <a:r>
              <a:rPr lang="cs-CZ" sz="2400" b="1" dirty="0"/>
              <a:t>k 31. 12.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5949344"/>
              </p:ext>
            </p:extLst>
          </p:nvPr>
        </p:nvGraphicFramePr>
        <p:xfrm>
          <a:off x="468313" y="1541417"/>
          <a:ext cx="8160112" cy="3117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5546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876CF65-7401-EC0A-950D-F96F8283D12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/>
              <a:t>Mgr. Pavla Zemančíková</a:t>
            </a:r>
            <a:endParaRPr lang="cs-CZ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9A15423-2CE6-B23D-7F00-7785207BE77A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správu majetku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795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3A925F-87A7-7FFD-0CE1-4FEE8731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971021" cy="665667"/>
          </a:xfrm>
        </p:spPr>
        <p:txBody>
          <a:bodyPr/>
          <a:lstStyle/>
          <a:p>
            <a:r>
              <a:rPr lang="cs-CZ" sz="2400" b="1" dirty="0" smtClean="0"/>
              <a:t>J. Á. Komenského 466/15</a:t>
            </a: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1347787"/>
            <a:ext cx="2486508" cy="3311525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807" y="1347787"/>
            <a:ext cx="2743200" cy="3311526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5879993" y="1664340"/>
            <a:ext cx="27956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buFont typeface="System Font Regular"/>
              <a:buChar char="—"/>
            </a:pP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 + 1 (96,8 m</a:t>
            </a:r>
            <a:r>
              <a:rPr lang="cs-CZ" sz="2000" baseline="30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6.001 Kč/měsíc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Kauce 15.000 Kč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Termín pro nabídky do 23.02.2024 do 12.00 hod</a:t>
            </a:r>
          </a:p>
        </p:txBody>
      </p:sp>
    </p:spTree>
    <p:extLst>
      <p:ext uri="{BB962C8B-B14F-4D97-AF65-F5344CB8AC3E}">
        <p14:creationId xmlns:p14="http://schemas.microsoft.com/office/powerpoint/2010/main" val="85874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3A925F-87A7-7FFD-0CE1-4FEE8731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971021" cy="665667"/>
          </a:xfrm>
        </p:spPr>
        <p:txBody>
          <a:bodyPr/>
          <a:lstStyle/>
          <a:p>
            <a:r>
              <a:rPr lang="cs-CZ" sz="2400" b="1" dirty="0" smtClean="0"/>
              <a:t>J. Á. Komenského 461/13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879993" y="1664340"/>
            <a:ext cx="27956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buFont typeface="System Font Regular"/>
              <a:buChar char="—"/>
            </a:pP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 </a:t>
            </a:r>
            <a:r>
              <a:rPr lang="cs-CZ" sz="2000" dirty="0" err="1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kk</a:t>
            </a: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(70,4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cs-CZ" sz="2000" baseline="30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4.364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Kč/měsíc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Kauce </a:t>
            </a: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10.000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Kč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Termín pro nabídky do </a:t>
            </a: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08.03.2024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 12.00 hod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3177375" y="1338659"/>
            <a:ext cx="2762936" cy="33115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1329531"/>
            <a:ext cx="2584073" cy="332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0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3A925F-87A7-7FFD-0CE1-4FEE8731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971021" cy="665667"/>
          </a:xfrm>
        </p:spPr>
        <p:txBody>
          <a:bodyPr/>
          <a:lstStyle/>
          <a:p>
            <a:r>
              <a:rPr lang="cs-CZ" sz="2400" b="1" dirty="0" smtClean="0"/>
              <a:t>17. listopadu 533/7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879993" y="1664340"/>
            <a:ext cx="27956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buFont typeface="System Font Regular"/>
              <a:buChar char="—"/>
            </a:pP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+ 1 </a:t>
            </a: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(37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cs-CZ" sz="2000" baseline="30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2.295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Kč/měsíc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Kauce </a:t>
            </a: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5.000 Kč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Termín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 nabídky do </a:t>
            </a: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22.03.2024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 12.00 </a:t>
            </a: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hod</a:t>
            </a:r>
          </a:p>
          <a:p>
            <a:pPr marL="342000" indent="-342000">
              <a:buFont typeface="System Font Regular"/>
              <a:buChar char="—"/>
            </a:pPr>
            <a:endParaRPr lang="cs-CZ" sz="2000" dirty="0">
              <a:solidFill>
                <a:srgbClr val="00554B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15" y="1347787"/>
            <a:ext cx="2486508" cy="3311525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766" y="1347786"/>
            <a:ext cx="2680976" cy="33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3A925F-87A7-7FFD-0CE1-4FEE8731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971021" cy="665667"/>
          </a:xfrm>
        </p:spPr>
        <p:txBody>
          <a:bodyPr/>
          <a:lstStyle/>
          <a:p>
            <a:r>
              <a:rPr lang="cs-CZ" sz="2400" b="1" dirty="0" smtClean="0"/>
              <a:t>Zahradní 10 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118010" y="1574974"/>
            <a:ext cx="29787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buFont typeface="System Font Regular"/>
              <a:buChar char="—"/>
            </a:pP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56,72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cs-CZ" sz="2000" baseline="30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3.994 </a:t>
            </a: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Kč/měsíc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Kauce </a:t>
            </a: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11.982 Kč</a:t>
            </a:r>
            <a:endParaRPr lang="cs-CZ" sz="2000" dirty="0">
              <a:solidFill>
                <a:srgbClr val="00554B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000" indent="-342000">
              <a:buFont typeface="System Font Regular"/>
              <a:buChar char="—"/>
            </a:pP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Samostatný vstup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Plynové vytápění</a:t>
            </a:r>
          </a:p>
          <a:p>
            <a:pPr marL="342000" indent="-342000">
              <a:buFont typeface="System Font Regular"/>
              <a:buChar char="—"/>
            </a:pPr>
            <a:r>
              <a:rPr lang="cs-CZ" sz="2000" dirty="0" smtClean="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Volný ihned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2" y="1347788"/>
            <a:ext cx="4708901" cy="3311525"/>
          </a:xfrm>
        </p:spPr>
      </p:pic>
    </p:spTree>
    <p:extLst>
      <p:ext uri="{BB962C8B-B14F-4D97-AF65-F5344CB8AC3E}">
        <p14:creationId xmlns:p14="http://schemas.microsoft.com/office/powerpoint/2010/main" val="117496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3A925F-87A7-7FFD-0CE1-4FEE8731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971021" cy="665667"/>
          </a:xfrm>
        </p:spPr>
        <p:txBody>
          <a:bodyPr/>
          <a:lstStyle/>
          <a:p>
            <a:r>
              <a:rPr lang="cs-CZ" sz="2400" b="1" dirty="0" smtClean="0"/>
              <a:t>ZS Sadová – odběry krve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775" y="993342"/>
            <a:ext cx="3506296" cy="3665972"/>
          </a:xfrm>
          <a:prstGeom prst="rect">
            <a:avLst/>
          </a:prstGeom>
        </p:spPr>
      </p:pic>
      <p:sp>
        <p:nvSpPr>
          <p:cNvPr id="8" name="Zástupný symbol pro obsah 7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76" y="993340"/>
            <a:ext cx="3506296" cy="366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8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81FB76-F0B0-93C5-3B15-33D79C00D7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/>
              <a:t>Mgr. Pavla Zemančíková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322531-7A56-F8A7-CA0F-C2893A9BE326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školství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775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FADD34-41EB-A866-1FE8-A56738E5F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Kontaktní místo OSV</a:t>
            </a:r>
            <a:r>
              <a:rPr lang="cs-CZ" sz="2400" b="1" dirty="0"/>
              <a:t/>
            </a:r>
            <a:br>
              <a:rPr lang="cs-CZ" sz="2400" b="1" dirty="0"/>
            </a:br>
            <a:endParaRPr lang="cs-CZ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941568-620F-90EC-F18C-7F9EC84A4C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ul. Polní </a:t>
            </a:r>
            <a:r>
              <a:rPr lang="cs-CZ" dirty="0" smtClean="0"/>
              <a:t>(Úřad práce)</a:t>
            </a:r>
            <a:endParaRPr lang="cs-CZ" dirty="0"/>
          </a:p>
          <a:p>
            <a:r>
              <a:rPr lang="cs-CZ" dirty="0"/>
              <a:t>pondělí </a:t>
            </a:r>
            <a:r>
              <a:rPr lang="cs-CZ" dirty="0" smtClean="0"/>
              <a:t>8 h </a:t>
            </a:r>
            <a:r>
              <a:rPr lang="cs-CZ" dirty="0"/>
              <a:t>– </a:t>
            </a:r>
            <a:r>
              <a:rPr lang="cs-CZ" dirty="0" smtClean="0"/>
              <a:t>12 h</a:t>
            </a:r>
            <a:endParaRPr lang="cs-CZ" dirty="0"/>
          </a:p>
          <a:p>
            <a:r>
              <a:rPr lang="cs-CZ" dirty="0"/>
              <a:t>středa </a:t>
            </a:r>
            <a:r>
              <a:rPr lang="cs-CZ" dirty="0" smtClean="0"/>
              <a:t>12 h </a:t>
            </a:r>
            <a:r>
              <a:rPr lang="cs-CZ" dirty="0"/>
              <a:t>– </a:t>
            </a:r>
            <a:r>
              <a:rPr lang="cs-CZ" dirty="0" smtClean="0"/>
              <a:t>16 h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65B0CFC1-EE34-A75D-88CD-F939FD388D71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5651500" y="1507822"/>
            <a:ext cx="3024188" cy="302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3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081CF-D314-FFAC-8213-BED2BF5EE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3959225" cy="6840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Zápis 2024/2025</a:t>
            </a:r>
            <a:r>
              <a:rPr lang="cs-CZ" b="1"/>
              <a:t/>
            </a:r>
            <a:br>
              <a:rPr lang="cs-CZ" b="1"/>
            </a:b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D53AA-CB8F-C65C-7863-0C9DC3F4F4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3" y="1328217"/>
            <a:ext cx="3959539" cy="2532583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cs-CZ" dirty="0"/>
              <a:t>ZŠ 08.04. a 09.04.2024</a:t>
            </a:r>
          </a:p>
          <a:p>
            <a:pPr>
              <a:spcAft>
                <a:spcPts val="600"/>
              </a:spcAft>
            </a:pPr>
            <a:r>
              <a:rPr lang="cs-CZ" dirty="0"/>
              <a:t>na všech základní školách</a:t>
            </a:r>
          </a:p>
          <a:p>
            <a:pPr marL="0" indent="0">
              <a:spcAft>
                <a:spcPts val="600"/>
              </a:spcAft>
              <a:buNone/>
            </a:pPr>
            <a:endParaRPr lang="cs-CZ" dirty="0"/>
          </a:p>
          <a:p>
            <a:pPr>
              <a:spcAft>
                <a:spcPts val="600"/>
              </a:spcAft>
            </a:pPr>
            <a:r>
              <a:rPr lang="cs-CZ" dirty="0"/>
              <a:t>MŠ 06.05. a 07.05.2024</a:t>
            </a:r>
          </a:p>
          <a:p>
            <a:pPr>
              <a:spcAft>
                <a:spcPts val="600"/>
              </a:spcAft>
            </a:pPr>
            <a:r>
              <a:rPr lang="cs-CZ" dirty="0"/>
              <a:t>na MŠ Lípová </a:t>
            </a:r>
          </a:p>
          <a:p>
            <a:pPr marL="0" indent="0">
              <a:spcAft>
                <a:spcPts val="600"/>
              </a:spcAft>
              <a:buNone/>
            </a:pPr>
            <a:endParaRPr lang="cs-CZ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CEE90612-B0B2-9AED-FB8A-5A20F3BF1432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2"/>
          <a:srcRect l="14257" r="19718" b="-1"/>
          <a:stretch/>
        </p:blipFill>
        <p:spPr>
          <a:xfrm>
            <a:off x="5651501" y="1384300"/>
            <a:ext cx="3024187" cy="32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304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665B07-A939-684C-8CC0-36B013031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projekty roku 2024</a:t>
            </a:r>
            <a:endParaRPr lang="cs-CZ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CE7C2C-7729-B647-855A-191F15AA4340}"/>
              </a:ext>
            </a:extLst>
          </p:cNvPr>
          <p:cNvSpPr txBox="1">
            <a:spLocks/>
          </p:cNvSpPr>
          <p:nvPr/>
        </p:nvSpPr>
        <p:spPr>
          <a:xfrm>
            <a:off x="468312" y="1328216"/>
            <a:ext cx="8380265" cy="322268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000" kern="1200">
                <a:solidFill>
                  <a:srgbClr val="00554B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Rašovická LÁVKA </a:t>
            </a:r>
            <a:r>
              <a:rPr lang="cs-CZ" sz="1200" dirty="0" smtClean="0"/>
              <a:t>/ STRABAG a.s. / zahájení 03-2024 </a:t>
            </a:r>
            <a:endParaRPr lang="cs-CZ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Parkoviště ul. SPORTOVNÍ </a:t>
            </a:r>
            <a:r>
              <a:rPr lang="cs-CZ" sz="1200" dirty="0" smtClean="0"/>
              <a:t>/ HERKUL a.s. / zahájení 04-2024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Revitalizace okolí O.C. Jednota </a:t>
            </a:r>
            <a:r>
              <a:rPr lang="cs-CZ" sz="1200" dirty="0" smtClean="0"/>
              <a:t> / Silnice Group a.s. / zahájení 04-2024</a:t>
            </a:r>
            <a:endParaRPr lang="cs-CZ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Rekonstrukce chodníků ul. Osvobozená</a:t>
            </a:r>
            <a:r>
              <a:rPr lang="cs-CZ" sz="1200" dirty="0" smtClean="0"/>
              <a:t> /bude vyhlášena VZ/zahájení 07-2024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SKATEPARK</a:t>
            </a:r>
            <a:r>
              <a:rPr lang="cs-CZ" sz="1200" dirty="0" smtClean="0"/>
              <a:t> / </a:t>
            </a:r>
            <a:r>
              <a:rPr lang="en-US" sz="1200" dirty="0" smtClean="0"/>
              <a:t>Mystic </a:t>
            </a:r>
            <a:r>
              <a:rPr lang="en-US" sz="1200" dirty="0"/>
              <a:t>Constructions </a:t>
            </a:r>
            <a:r>
              <a:rPr lang="en-US" sz="1200" dirty="0" err="1"/>
              <a:t>spol</a:t>
            </a:r>
            <a:r>
              <a:rPr lang="en-US" sz="1200" dirty="0"/>
              <a:t>. s </a:t>
            </a:r>
            <a:r>
              <a:rPr lang="en-US" sz="1200" dirty="0" err="1"/>
              <a:t>r.o</a:t>
            </a:r>
            <a:r>
              <a:rPr lang="en-US" sz="1200" dirty="0" smtClean="0"/>
              <a:t>.</a:t>
            </a:r>
            <a:r>
              <a:rPr lang="cs-CZ" sz="1200" dirty="0" smtClean="0"/>
              <a:t> / zahájení 08-2024</a:t>
            </a:r>
            <a:r>
              <a:rPr lang="en-US" sz="1200" dirty="0" smtClean="0"/>
              <a:t> </a:t>
            </a:r>
            <a:endParaRPr lang="cs-CZ" sz="1200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036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2B64-A3BC-F866-44FA-D3DAE3749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Nábytková banka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4AC9D-70D3-85B1-54F0-F36661DB67E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smlouva o spolupráci</a:t>
            </a:r>
          </a:p>
          <a:p>
            <a:r>
              <a:rPr lang="cs-CZ" dirty="0"/>
              <a:t>pomoc potřebným</a:t>
            </a:r>
          </a:p>
          <a:p>
            <a:r>
              <a:rPr lang="cs-CZ" dirty="0"/>
              <a:t>možnost darovat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8F4EB962-787C-ED67-FC78-D13CA983FC24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5602329" y="1328217"/>
            <a:ext cx="2622569" cy="327501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0E2E5AA-9BAF-36F4-A5AC-A1A34E669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516" y="2594508"/>
            <a:ext cx="1143000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00EBC-3B6A-2F22-8648-5AFDF8D2E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/>
              <a:t>Výdejny</a:t>
            </a:r>
            <a:br>
              <a:rPr lang="cs-CZ" sz="2400" b="1"/>
            </a:b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E7C2C-7729-B647-855A-191F15AA4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3" y="1328217"/>
            <a:ext cx="3959539" cy="703783"/>
          </a:xfrm>
        </p:spPr>
        <p:txBody>
          <a:bodyPr/>
          <a:lstStyle/>
          <a:p>
            <a:r>
              <a:rPr lang="cs-CZ" dirty="0"/>
              <a:t>Potravinová banka </a:t>
            </a:r>
            <a:r>
              <a:rPr lang="cs-CZ" dirty="0" err="1"/>
              <a:t>Džbánsko</a:t>
            </a:r>
            <a:r>
              <a:rPr lang="cs-CZ" dirty="0"/>
              <a:t>, </a:t>
            </a:r>
            <a:r>
              <a:rPr lang="cs-CZ" dirty="0" err="1"/>
              <a:t>z.s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smlouva o spolupráci</a:t>
            </a:r>
          </a:p>
          <a:p>
            <a:endParaRPr lang="cs-CZ" dirty="0"/>
          </a:p>
          <a:p>
            <a:r>
              <a:rPr lang="cs-CZ" dirty="0"/>
              <a:t>adresná pomoc potřebným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346D31D-3346-6BE0-0416-26482DA27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1" y="1384300"/>
            <a:ext cx="3024186" cy="3275013"/>
          </a:xfrm>
          <a:prstGeom prst="rect">
            <a:avLst/>
          </a:prstGeom>
        </p:spPr>
      </p:pic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5B95EECE-8BB4-1393-8465-3C999E26432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384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26D285-8E7D-739B-D735-3F180179B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Angličtina zábavně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259869-B1BA-DE35-A992-C3B9ED5285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ZŠ Školní</a:t>
            </a:r>
          </a:p>
          <a:p>
            <a:endParaRPr lang="cs-CZ" dirty="0"/>
          </a:p>
          <a:p>
            <a:r>
              <a:rPr lang="cs-CZ" dirty="0"/>
              <a:t>rodilý mluvčí </a:t>
            </a:r>
          </a:p>
          <a:p>
            <a:endParaRPr lang="cs-CZ" dirty="0"/>
          </a:p>
          <a:p>
            <a:r>
              <a:rPr lang="cs-CZ" dirty="0"/>
              <a:t>Podpora rovných příležitostí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E1B86353-5845-09CC-EA4D-986758EE70A9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4828559" y="1019656"/>
            <a:ext cx="4058884" cy="2942744"/>
          </a:xfrm>
          <a:prstGeom prst="rect">
            <a:avLst/>
          </a:prstGeom>
        </p:spPr>
      </p:pic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87377329-B71C-1EC1-4AF3-4481BE6D5825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cs-CZ" dirty="0"/>
              <a:t>Hodina AJ na II</a:t>
            </a:r>
            <a:r>
              <a:rPr lang="cs-CZ" dirty="0" smtClean="0"/>
              <a:t>. stupni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318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275AB04-E561-DF1F-E14B-DA377B69097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/>
              <a:t>Ing. Jiří Jaroš</a:t>
            </a:r>
            <a:endParaRPr lang="cs-CZ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A611B5E-049F-C860-6D2A-FF4B907A940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místní hospodářství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677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4C4CC-5657-0095-7EF2-4FB543E4F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 smtClean="0"/>
              <a:t>Zimní údržba</a:t>
            </a: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2D013D-D1F3-EA89-8B92-B7B7BDCCA7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2" y="1328217"/>
            <a:ext cx="6530629" cy="581503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Dodavatel: </a:t>
            </a:r>
            <a:r>
              <a:rPr lang="cs-CZ" sz="2000" dirty="0" smtClean="0"/>
              <a:t>Marius </a:t>
            </a:r>
            <a:r>
              <a:rPr lang="cs-CZ" sz="2000" dirty="0" err="1" smtClean="0"/>
              <a:t>Pedersen</a:t>
            </a:r>
            <a:r>
              <a:rPr lang="cs-CZ" sz="2000" dirty="0" smtClean="0"/>
              <a:t>, Klášterecká kyselka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Cena: </a:t>
            </a:r>
            <a:r>
              <a:rPr lang="cs-CZ" sz="2000" dirty="0" smtClean="0"/>
              <a:t>1.700.000 </a:t>
            </a:r>
            <a:r>
              <a:rPr lang="cs-CZ" sz="2000" dirty="0"/>
              <a:t>Kč</a:t>
            </a:r>
          </a:p>
          <a:p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2" y="2138949"/>
            <a:ext cx="3355091" cy="2516319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15326" y="2451161"/>
            <a:ext cx="2497688" cy="1873265"/>
          </a:xfrm>
        </p:spPr>
      </p:pic>
    </p:spTree>
    <p:extLst>
      <p:ext uri="{BB962C8B-B14F-4D97-AF65-F5344CB8AC3E}">
        <p14:creationId xmlns:p14="http://schemas.microsoft.com/office/powerpoint/2010/main" val="204717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4C4CC-5657-0095-7EF2-4FB543E4F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129813" cy="684000"/>
          </a:xfrm>
        </p:spPr>
        <p:txBody>
          <a:bodyPr/>
          <a:lstStyle/>
          <a:p>
            <a:r>
              <a:rPr lang="cs-CZ" dirty="0" smtClean="0"/>
              <a:t>Prořezávka topolů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u </a:t>
            </a:r>
            <a:r>
              <a:rPr lang="cs-CZ" dirty="0" smtClean="0"/>
              <a:t>Kláštereckého potoka</a:t>
            </a: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2D013D-D1F3-EA89-8B92-B7B7BDCCA7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2" y="1328217"/>
            <a:ext cx="6530629" cy="581503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Dodavatel: </a:t>
            </a:r>
            <a:r>
              <a:rPr lang="cs-CZ" dirty="0" err="1" smtClean="0"/>
              <a:t>LaVor</a:t>
            </a:r>
            <a:r>
              <a:rPr lang="cs-CZ" dirty="0" smtClean="0"/>
              <a:t> s.r.o.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Cena: </a:t>
            </a:r>
            <a:r>
              <a:rPr lang="cs-CZ" sz="2000" dirty="0" smtClean="0"/>
              <a:t>200.000 </a:t>
            </a:r>
            <a:r>
              <a:rPr lang="cs-CZ" sz="2000" dirty="0" smtClean="0"/>
              <a:t>Kč</a:t>
            </a:r>
            <a:endParaRPr lang="cs-CZ" sz="2000" dirty="0"/>
          </a:p>
          <a:p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75" y="2211388"/>
            <a:ext cx="3263900" cy="2447925"/>
          </a:xfrm>
        </p:spPr>
      </p:pic>
      <p:pic>
        <p:nvPicPr>
          <p:cNvPr id="7" name="Zástupný symbol pro obsah 6"/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125" y="2211388"/>
            <a:ext cx="3263900" cy="2447925"/>
          </a:xfrm>
        </p:spPr>
      </p:pic>
    </p:spTree>
    <p:extLst>
      <p:ext uri="{BB962C8B-B14F-4D97-AF65-F5344CB8AC3E}">
        <p14:creationId xmlns:p14="http://schemas.microsoft.com/office/powerpoint/2010/main" val="371759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4C4CC-5657-0095-7EF2-4FB543E4F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 smtClean="0"/>
              <a:t>Kolumbária </a:t>
            </a:r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400" b="1" dirty="0" smtClean="0"/>
              <a:t>na </a:t>
            </a:r>
            <a:r>
              <a:rPr lang="cs-CZ" sz="2400" b="1" dirty="0" smtClean="0"/>
              <a:t>hřbitově</a:t>
            </a: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2D013D-D1F3-EA89-8B92-B7B7BDCCA7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2" y="1328217"/>
            <a:ext cx="6530629" cy="581503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/>
              <a:t>Dodavatel</a:t>
            </a:r>
            <a:r>
              <a:rPr lang="cs-CZ" sz="2000" dirty="0" smtClean="0"/>
              <a:t>: Klášterecká kyselka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Cena: </a:t>
            </a:r>
            <a:r>
              <a:rPr lang="cs-CZ" sz="2000" dirty="0" smtClean="0"/>
              <a:t>150.000 </a:t>
            </a:r>
            <a:r>
              <a:rPr lang="cs-CZ" sz="2000" dirty="0"/>
              <a:t>Kč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40" y="1983880"/>
            <a:ext cx="3429355" cy="2582103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250" y="1983880"/>
            <a:ext cx="3454578" cy="2582103"/>
          </a:xfrm>
        </p:spPr>
      </p:pic>
    </p:spTree>
    <p:extLst>
      <p:ext uri="{BB962C8B-B14F-4D97-AF65-F5344CB8AC3E}">
        <p14:creationId xmlns:p14="http://schemas.microsoft.com/office/powerpoint/2010/main" val="411897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6245A7-D453-0862-A52E-7C9435A473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/>
              <a:t>Mgr. Vojtěch Marvan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E1B6675-155F-4535-6EA3-702FB4CE847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komunikaci a cestovní ruch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7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43E32FB-7D73-4C3F-AFB1-6812B2504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Nominace</a:t>
            </a:r>
            <a:br>
              <a:rPr lang="cs-CZ" dirty="0" smtClean="0"/>
            </a:br>
            <a:r>
              <a:rPr lang="cs-CZ" dirty="0" smtClean="0"/>
              <a:t>na cenu města</a:t>
            </a:r>
            <a:br>
              <a:rPr lang="cs-CZ" dirty="0" smtClean="0"/>
            </a:br>
            <a:r>
              <a:rPr lang="cs-CZ" dirty="0" smtClean="0"/>
              <a:t>do 31.03.2024</a:t>
            </a:r>
            <a:endParaRPr lang="cs-CZ" dirty="0"/>
          </a:p>
        </p:txBody>
      </p:sp>
      <p:pic>
        <p:nvPicPr>
          <p:cNvPr id="1026" name="Picture 2" descr="https://www.klasterec.cz/evt_image.php?img=94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26" y="942318"/>
            <a:ext cx="39266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94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43E32FB-7D73-4C3F-AFB1-6812B2504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 smtClean="0"/>
              <a:t>Nové suvenýry</a:t>
            </a:r>
            <a:br>
              <a:rPr lang="cs-CZ" sz="2400" b="1" dirty="0" smtClean="0"/>
            </a:br>
            <a:r>
              <a:rPr lang="cs-CZ" dirty="0" smtClean="0"/>
              <a:t>a dárky</a:t>
            </a: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063" y="936995"/>
            <a:ext cx="5156591" cy="3672000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21" y="1317248"/>
            <a:ext cx="2996802" cy="291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9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43E32FB-7D73-4C3F-AFB1-6812B2504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Galerie Kryt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3" r="29348"/>
          <a:stretch/>
        </p:blipFill>
        <p:spPr>
          <a:xfrm>
            <a:off x="6076950" y="866118"/>
            <a:ext cx="2628900" cy="3672000"/>
          </a:xfrm>
          <a:prstGeom prst="rect">
            <a:avLst/>
          </a:prstGeom>
        </p:spPr>
      </p:pic>
      <p:pic>
        <p:nvPicPr>
          <p:cNvPr id="3" name="Zástupný symbol pro obsah 2"/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613" y="866118"/>
            <a:ext cx="2596601" cy="3671888"/>
          </a:xfrm>
        </p:spPr>
      </p:pic>
    </p:spTree>
    <p:extLst>
      <p:ext uri="{BB962C8B-B14F-4D97-AF65-F5344CB8AC3E}">
        <p14:creationId xmlns:p14="http://schemas.microsoft.com/office/powerpoint/2010/main" val="60738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43E32FB-7D73-4C3F-AFB1-6812B2504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414988"/>
            <a:ext cx="3722686" cy="902260"/>
          </a:xfrm>
        </p:spPr>
        <p:txBody>
          <a:bodyPr/>
          <a:lstStyle/>
          <a:p>
            <a:r>
              <a:rPr lang="cs-CZ" sz="2400" b="1" dirty="0" smtClean="0"/>
              <a:t>Přeshraniční projekt</a:t>
            </a:r>
            <a:br>
              <a:rPr lang="cs-CZ" sz="2400" b="1" dirty="0" smtClean="0"/>
            </a:br>
            <a:r>
              <a:rPr lang="cs-CZ" dirty="0" smtClean="0"/>
              <a:t>s partnerskou obcí</a:t>
            </a: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8" y="1154602"/>
            <a:ext cx="5003800" cy="3337534"/>
          </a:xfrm>
        </p:spPr>
      </p:pic>
    </p:spTree>
    <p:extLst>
      <p:ext uri="{BB962C8B-B14F-4D97-AF65-F5344CB8AC3E}">
        <p14:creationId xmlns:p14="http://schemas.microsoft.com/office/powerpoint/2010/main" val="201092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624738-8E83-3759-D9A0-D4C9987984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000" b="1" dirty="0"/>
              <a:t>Ing. Jiří </a:t>
            </a:r>
            <a:r>
              <a:rPr lang="cs-CZ" sz="2000" b="1" dirty="0" err="1"/>
              <a:t>Mudroňka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2FF060-385B-1DE2-A128-89CFB4AC1C62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cs-CZ" sz="2000" dirty="0"/>
              <a:t>radní pro ekonomiku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134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B9E31F-8F50-0738-0AF7-A997729DB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Rozbor hospodaření</a:t>
            </a:r>
            <a:br>
              <a:rPr lang="cs-CZ" sz="2400" b="1" dirty="0"/>
            </a:br>
            <a:r>
              <a:rPr lang="cs-CZ" dirty="0"/>
              <a:t>za rok </a:t>
            </a:r>
            <a:r>
              <a:rPr lang="cs-CZ" sz="2400" b="1" dirty="0"/>
              <a:t>2023</a:t>
            </a: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10"/>
          </p:nvPr>
        </p:nvPicPr>
        <p:blipFill>
          <a:blip r:embed="rId3"/>
          <a:stretch>
            <a:fillRect/>
          </a:stretch>
        </p:blipFill>
        <p:spPr>
          <a:xfrm>
            <a:off x="1573869" y="1227909"/>
            <a:ext cx="7207309" cy="362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9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1368</TotalTime>
  <Words>364</Words>
  <Application>Microsoft Office PowerPoint</Application>
  <PresentationFormat>Předvádění na obrazovce (16:9)</PresentationFormat>
  <Paragraphs>87</Paragraphs>
  <Slides>26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Calibri</vt:lpstr>
      <vt:lpstr>System Font Regular</vt:lpstr>
      <vt:lpstr>Verdana</vt:lpstr>
      <vt:lpstr>Motiv systému Office</vt:lpstr>
      <vt:lpstr>Prezentace aplikace PowerPoint</vt:lpstr>
      <vt:lpstr>Hlavní projekty roku 2024</vt:lpstr>
      <vt:lpstr>Prezentace aplikace PowerPoint</vt:lpstr>
      <vt:lpstr>Nominace na cenu města do 31.03.2024</vt:lpstr>
      <vt:lpstr>Nové suvenýry a dárky</vt:lpstr>
      <vt:lpstr>Galerie Kryt</vt:lpstr>
      <vt:lpstr>Přeshraniční projekt s partnerskou obcí</vt:lpstr>
      <vt:lpstr>Prezentace aplikace PowerPoint</vt:lpstr>
      <vt:lpstr>Rozbor hospodaření za rok 2023</vt:lpstr>
      <vt:lpstr>Stavy zůstatků na účtech  k 31. 12.</vt:lpstr>
      <vt:lpstr>Prezentace aplikace PowerPoint</vt:lpstr>
      <vt:lpstr>J. Á. Komenského 466/15</vt:lpstr>
      <vt:lpstr>J. Á. Komenského 461/13</vt:lpstr>
      <vt:lpstr>17. listopadu 533/7</vt:lpstr>
      <vt:lpstr>Zahradní 10 </vt:lpstr>
      <vt:lpstr>ZS Sadová – odběry krve</vt:lpstr>
      <vt:lpstr>Prezentace aplikace PowerPoint</vt:lpstr>
      <vt:lpstr>Kontaktní místo OSV </vt:lpstr>
      <vt:lpstr>Zápis 2024/2025 </vt:lpstr>
      <vt:lpstr>Nábytková banka</vt:lpstr>
      <vt:lpstr>Výdejny </vt:lpstr>
      <vt:lpstr>Angličtina zábavně</vt:lpstr>
      <vt:lpstr>Prezentace aplikace PowerPoint</vt:lpstr>
      <vt:lpstr>Zimní údržba</vt:lpstr>
      <vt:lpstr>Prořezávka topolů  u Kláštereckého potoka</vt:lpstr>
      <vt:lpstr>Kolumbária  na hřbitově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Dlouhá Veronika, Ing.</cp:lastModifiedBy>
  <cp:revision>129</cp:revision>
  <cp:lastPrinted>2024-02-16T12:11:38Z</cp:lastPrinted>
  <dcterms:created xsi:type="dcterms:W3CDTF">2018-10-31T08:36:17Z</dcterms:created>
  <dcterms:modified xsi:type="dcterms:W3CDTF">2024-02-21T07:29:22Z</dcterms:modified>
</cp:coreProperties>
</file>