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handoutMasterIdLst>
    <p:handoutMasterId r:id="rId60"/>
  </p:handoutMasterIdLst>
  <p:sldIdLst>
    <p:sldId id="296" r:id="rId2"/>
    <p:sldId id="297" r:id="rId3"/>
    <p:sldId id="298" r:id="rId4"/>
    <p:sldId id="299" r:id="rId5"/>
    <p:sldId id="300" r:id="rId6"/>
    <p:sldId id="301" r:id="rId7"/>
    <p:sldId id="302" r:id="rId8"/>
    <p:sldId id="303" r:id="rId9"/>
    <p:sldId id="304" r:id="rId10"/>
    <p:sldId id="305" r:id="rId11"/>
    <p:sldId id="306" r:id="rId12"/>
    <p:sldId id="307" r:id="rId13"/>
    <p:sldId id="308" r:id="rId14"/>
    <p:sldId id="309" r:id="rId15"/>
    <p:sldId id="310" r:id="rId16"/>
    <p:sldId id="258" r:id="rId17"/>
    <p:sldId id="276" r:id="rId18"/>
    <p:sldId id="277" r:id="rId19"/>
    <p:sldId id="278" r:id="rId20"/>
    <p:sldId id="260" r:id="rId21"/>
    <p:sldId id="290" r:id="rId22"/>
    <p:sldId id="291" r:id="rId23"/>
    <p:sldId id="292" r:id="rId24"/>
    <p:sldId id="293" r:id="rId25"/>
    <p:sldId id="295" r:id="rId26"/>
    <p:sldId id="262" r:id="rId27"/>
    <p:sldId id="320" r:id="rId28"/>
    <p:sldId id="319" r:id="rId29"/>
    <p:sldId id="313" r:id="rId30"/>
    <p:sldId id="322" r:id="rId31"/>
    <p:sldId id="311" r:id="rId32"/>
    <p:sldId id="312" r:id="rId33"/>
    <p:sldId id="314" r:id="rId34"/>
    <p:sldId id="315" r:id="rId35"/>
    <p:sldId id="316" r:id="rId36"/>
    <p:sldId id="317" r:id="rId37"/>
    <p:sldId id="318" r:id="rId38"/>
    <p:sldId id="321" r:id="rId39"/>
    <p:sldId id="264" r:id="rId40"/>
    <p:sldId id="279" r:id="rId41"/>
    <p:sldId id="280" r:id="rId42"/>
    <p:sldId id="281" r:id="rId43"/>
    <p:sldId id="282" r:id="rId44"/>
    <p:sldId id="283" r:id="rId45"/>
    <p:sldId id="284" r:id="rId46"/>
    <p:sldId id="285" r:id="rId47"/>
    <p:sldId id="286" r:id="rId48"/>
    <p:sldId id="287" r:id="rId49"/>
    <p:sldId id="288" r:id="rId50"/>
    <p:sldId id="289" r:id="rId51"/>
    <p:sldId id="266" r:id="rId52"/>
    <p:sldId id="270" r:id="rId53"/>
    <p:sldId id="271" r:id="rId54"/>
    <p:sldId id="272" r:id="rId55"/>
    <p:sldId id="273" r:id="rId56"/>
    <p:sldId id="274" r:id="rId57"/>
    <p:sldId id="275" r:id="rId58"/>
  </p:sldIdLst>
  <p:sldSz cx="9144000" cy="5143500" type="screen16x9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39" autoAdjust="0"/>
  </p:normalViewPr>
  <p:slideViewPr>
    <p:cSldViewPr>
      <p:cViewPr varScale="1">
        <p:scale>
          <a:sx n="145" d="100"/>
          <a:sy n="145" d="100"/>
        </p:scale>
        <p:origin x="246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822" y="-7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Porovnání cen zemního plynu v Kč/MWh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3937761819269898E-3"/>
                  <c:y val="-1.9900637420322533E-2"/>
                </c:manualLayout>
              </c:layout>
              <c:tx>
                <c:rich>
                  <a:bodyPr/>
                  <a:lstStyle/>
                  <a:p>
                    <a:fld id="{EDBBFD12-1B61-401D-8905-C069C4865706}" type="VALUE">
                      <a:rPr lang="en-US" sz="1200" b="1"/>
                      <a:pPr/>
                      <a:t>[HODNOTA]</a:t>
                    </a:fld>
                    <a:endParaRPr lang="cs-CZ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0B39-4D41-9F1C-BF327A3C4A7F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ash"/>
              </a:ln>
              <a:effectLst/>
            </c:spPr>
            <c:trendlineType val="linear"/>
            <c:dispRSqr val="0"/>
            <c:dispEq val="0"/>
          </c:trendline>
          <c:cat>
            <c:strRef>
              <c:f>List1!$A$2:$A$5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1"/>
                <c:pt idx="0">
                  <c:v>467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B39-4D41-9F1C-BF327A3C4A7F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Řada 2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7875523638539795E-3"/>
                  <c:y val="-2.3868891388576428E-2"/>
                </c:manualLayout>
              </c:layout>
              <c:tx>
                <c:rich>
                  <a:bodyPr/>
                  <a:lstStyle/>
                  <a:p>
                    <a:fld id="{52DBC2D1-6994-4792-A359-32A106836EBE}" type="VALUE">
                      <a:rPr lang="en-US" sz="1200" b="1"/>
                      <a:pPr/>
                      <a:t>[HODNOTA]</a:t>
                    </a:fld>
                    <a:endParaRPr lang="cs-CZ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0B39-4D41-9F1C-BF327A3C4A7F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List1!$A$2:$A$5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List1!$C$2:$C$5</c:f>
              <c:numCache>
                <c:formatCode>General</c:formatCode>
                <c:ptCount val="1"/>
                <c:pt idx="0">
                  <c:v>670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B39-4D41-9F1C-BF327A3C4A7F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Řada 3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7.1813285457810573E-3"/>
                  <c:y val="-1.5932383452068492E-2"/>
                </c:manualLayout>
              </c:layout>
              <c:tx>
                <c:rich>
                  <a:bodyPr/>
                  <a:lstStyle/>
                  <a:p>
                    <a:fld id="{EE2FBF10-F0D2-474C-94FB-9DEDA2813183}" type="VALUE">
                      <a:rPr lang="en-US" sz="1200" b="1">
                        <a:latin typeface="+mn-lt"/>
                      </a:rPr>
                      <a:pPr/>
                      <a:t>[HODNOTA]</a:t>
                    </a:fld>
                    <a:endParaRPr lang="cs-CZ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0B39-4D41-9F1C-BF327A3C4A7F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List1!$A$2:$A$5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List1!$D$2:$D$5</c:f>
              <c:numCache>
                <c:formatCode>General</c:formatCode>
                <c:ptCount val="1"/>
                <c:pt idx="0">
                  <c:v>395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0B39-4D41-9F1C-BF327A3C4A7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69130736"/>
        <c:axId val="269127992"/>
      </c:barChart>
      <c:catAx>
        <c:axId val="26913073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>
              <a:solidFill>
                <a:schemeClr val="tx2">
                  <a:lumMod val="5000"/>
                  <a:lumOff val="95000"/>
                </a:schemeClr>
              </a:solidFill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200" dirty="0"/>
                  <a:t>9/2016 12/2018   </a:t>
                </a:r>
                <a:r>
                  <a:rPr lang="cs-CZ" sz="1200" dirty="0" smtClean="0"/>
                  <a:t>                             2019 </a:t>
                </a:r>
                <a:r>
                  <a:rPr lang="cs-CZ" sz="1200" dirty="0"/>
                  <a:t>-2020  </a:t>
                </a:r>
                <a:r>
                  <a:rPr lang="cs-CZ" sz="1200" dirty="0" smtClean="0"/>
                  <a:t>                                            </a:t>
                </a:r>
                <a:r>
                  <a:rPr lang="cs-CZ" sz="1200" dirty="0"/>
                  <a:t>2021 - 2022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crossAx val="269127992"/>
        <c:crosses val="autoZero"/>
        <c:auto val="1"/>
        <c:lblAlgn val="ctr"/>
        <c:lblOffset val="100"/>
        <c:noMultiLvlLbl val="0"/>
      </c:catAx>
      <c:valAx>
        <c:axId val="269127992"/>
        <c:scaling>
          <c:orientation val="minMax"/>
        </c:scaling>
        <c:delete val="0"/>
        <c:axPos val="l"/>
        <c:majorGridlines>
          <c:spPr>
            <a:ln w="9525" cap="sq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>
              <a:solidFill>
                <a:schemeClr val="tx2">
                  <a:lumMod val="5000"/>
                  <a:lumOff val="95000"/>
                </a:schemeClr>
              </a:solidFill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69130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400" b="1" dirty="0"/>
              <a:t>Porovnání cen silové el. a stálého měsíčního platu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2015 -2016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List1!$A$2:$A$8</c:f>
              <c:strCache>
                <c:ptCount val="7"/>
                <c:pt idx="0">
                  <c:v>C01d, C02d</c:v>
                </c:pt>
                <c:pt idx="1">
                  <c:v>C25d VT</c:v>
                </c:pt>
                <c:pt idx="2">
                  <c:v>C25d NT</c:v>
                </c:pt>
                <c:pt idx="3">
                  <c:v>C45d VT</c:v>
                </c:pt>
                <c:pt idx="4">
                  <c:v>C45d NT</c:v>
                </c:pt>
                <c:pt idx="5">
                  <c:v>C62d</c:v>
                </c:pt>
                <c:pt idx="6">
                  <c:v>stálý měsíční plat</c:v>
                </c:pt>
              </c:strCache>
            </c:strRef>
          </c:cat>
          <c:val>
            <c:numRef>
              <c:f>List1!$B$2:$B$8</c:f>
              <c:numCache>
                <c:formatCode>General</c:formatCode>
                <c:ptCount val="7"/>
                <c:pt idx="0">
                  <c:v>1401</c:v>
                </c:pt>
                <c:pt idx="1">
                  <c:v>1468</c:v>
                </c:pt>
                <c:pt idx="2">
                  <c:v>1176</c:v>
                </c:pt>
                <c:pt idx="3">
                  <c:v>1471</c:v>
                </c:pt>
                <c:pt idx="4">
                  <c:v>1200</c:v>
                </c:pt>
                <c:pt idx="5">
                  <c:v>871</c:v>
                </c:pt>
                <c:pt idx="6">
                  <c:v>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D1E-4D3E-BDA4-3AAA1B91AB98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2017 -2018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List1!$A$2:$A$8</c:f>
              <c:strCache>
                <c:ptCount val="7"/>
                <c:pt idx="0">
                  <c:v>C01d, C02d</c:v>
                </c:pt>
                <c:pt idx="1">
                  <c:v>C25d VT</c:v>
                </c:pt>
                <c:pt idx="2">
                  <c:v>C25d NT</c:v>
                </c:pt>
                <c:pt idx="3">
                  <c:v>C45d VT</c:v>
                </c:pt>
                <c:pt idx="4">
                  <c:v>C45d NT</c:v>
                </c:pt>
                <c:pt idx="5">
                  <c:v>C62d</c:v>
                </c:pt>
                <c:pt idx="6">
                  <c:v>stálý měsíční plat</c:v>
                </c:pt>
              </c:strCache>
            </c:strRef>
          </c:cat>
          <c:val>
            <c:numRef>
              <c:f>List1!$C$2:$C$8</c:f>
              <c:numCache>
                <c:formatCode>General</c:formatCode>
                <c:ptCount val="7"/>
                <c:pt idx="0">
                  <c:v>775</c:v>
                </c:pt>
                <c:pt idx="1">
                  <c:v>925</c:v>
                </c:pt>
                <c:pt idx="2">
                  <c:v>570</c:v>
                </c:pt>
                <c:pt idx="3">
                  <c:v>905</c:v>
                </c:pt>
                <c:pt idx="4">
                  <c:v>745</c:v>
                </c:pt>
                <c:pt idx="5">
                  <c:v>605</c:v>
                </c:pt>
                <c:pt idx="6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D1E-4D3E-BDA4-3AAA1B91AB98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1/2019 - 8/2020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List1!$A$2:$A$8</c:f>
              <c:strCache>
                <c:ptCount val="7"/>
                <c:pt idx="0">
                  <c:v>C01d, C02d</c:v>
                </c:pt>
                <c:pt idx="1">
                  <c:v>C25d VT</c:v>
                </c:pt>
                <c:pt idx="2">
                  <c:v>C25d NT</c:v>
                </c:pt>
                <c:pt idx="3">
                  <c:v>C45d VT</c:v>
                </c:pt>
                <c:pt idx="4">
                  <c:v>C45d NT</c:v>
                </c:pt>
                <c:pt idx="5">
                  <c:v>C62d</c:v>
                </c:pt>
                <c:pt idx="6">
                  <c:v>stálý měsíční plat</c:v>
                </c:pt>
              </c:strCache>
            </c:strRef>
          </c:cat>
          <c:val>
            <c:numRef>
              <c:f>List1!$D$2:$D$8</c:f>
              <c:numCache>
                <c:formatCode>General</c:formatCode>
                <c:ptCount val="7"/>
                <c:pt idx="0">
                  <c:v>1380</c:v>
                </c:pt>
                <c:pt idx="1">
                  <c:v>1380</c:v>
                </c:pt>
                <c:pt idx="2">
                  <c:v>1380</c:v>
                </c:pt>
                <c:pt idx="3">
                  <c:v>1380</c:v>
                </c:pt>
                <c:pt idx="4">
                  <c:v>1380</c:v>
                </c:pt>
                <c:pt idx="5">
                  <c:v>1380</c:v>
                </c:pt>
                <c:pt idx="6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D1E-4D3E-BDA4-3AAA1B91AB98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9/2020 -12/2021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List1!$A$2:$A$8</c:f>
              <c:strCache>
                <c:ptCount val="7"/>
                <c:pt idx="0">
                  <c:v>C01d, C02d</c:v>
                </c:pt>
                <c:pt idx="1">
                  <c:v>C25d VT</c:v>
                </c:pt>
                <c:pt idx="2">
                  <c:v>C25d NT</c:v>
                </c:pt>
                <c:pt idx="3">
                  <c:v>C45d VT</c:v>
                </c:pt>
                <c:pt idx="4">
                  <c:v>C45d NT</c:v>
                </c:pt>
                <c:pt idx="5">
                  <c:v>C62d</c:v>
                </c:pt>
                <c:pt idx="6">
                  <c:v>stálý měsíční plat</c:v>
                </c:pt>
              </c:strCache>
            </c:strRef>
          </c:cat>
          <c:val>
            <c:numRef>
              <c:f>List1!$E$2:$E$8</c:f>
              <c:numCache>
                <c:formatCode>General</c:formatCode>
                <c:ptCount val="7"/>
                <c:pt idx="0">
                  <c:v>1227</c:v>
                </c:pt>
                <c:pt idx="1">
                  <c:v>1227</c:v>
                </c:pt>
                <c:pt idx="2">
                  <c:v>1227</c:v>
                </c:pt>
                <c:pt idx="3">
                  <c:v>1227</c:v>
                </c:pt>
                <c:pt idx="4">
                  <c:v>1600</c:v>
                </c:pt>
                <c:pt idx="5">
                  <c:v>1050</c:v>
                </c:pt>
                <c:pt idx="6">
                  <c:v>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D1E-4D3E-BDA4-3AAA1B91AB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69131128"/>
        <c:axId val="269129168"/>
        <c:axId val="0"/>
      </c:bar3DChart>
      <c:catAx>
        <c:axId val="269131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69129168"/>
        <c:crosses val="autoZero"/>
        <c:auto val="1"/>
        <c:lblAlgn val="ctr"/>
        <c:lblOffset val="100"/>
        <c:noMultiLvlLbl val="0"/>
      </c:catAx>
      <c:valAx>
        <c:axId val="269129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69131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E6ADE-9E6E-4580-A84F-A016B71C361C}" type="datetimeFigureOut">
              <a:rPr lang="cs-CZ" smtClean="0"/>
              <a:t>23.09.2020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B6985-44AF-4C6C-93F0-61D7A05D4C5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0050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2E166-AF91-4A2F-9351-1D0B31BEC70C}" type="datetimeFigureOut">
              <a:rPr lang="cs-CZ" smtClean="0"/>
              <a:t>23.09.2020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B3A3D8-E44F-4594-AFB7-B23F203CCB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925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6916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0000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1521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58745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12131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0413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4876006"/>
            <a:ext cx="2133600" cy="165100"/>
          </a:xfrm>
        </p:spPr>
        <p:txBody>
          <a:bodyPr/>
          <a:lstStyle/>
          <a:p>
            <a:fld id="{4EC2A1C6-F44E-4769-9596-2322F8F612D2}" type="datetimeFigureOut">
              <a:rPr lang="cs-CZ" smtClean="0"/>
              <a:t>23.09.2020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4876005"/>
            <a:ext cx="2895600" cy="165101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2332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23.09.2020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0777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23.09.2020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868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23.09.2020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4074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23.09.2020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8841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4876005"/>
            <a:ext cx="2133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4EC2A1C6-F44E-4769-9596-2322F8F612D2}" type="datetimeFigureOut">
              <a:rPr lang="cs-CZ" smtClean="0"/>
              <a:pPr/>
              <a:t>23.09.2020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4876005"/>
            <a:ext cx="2895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55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jpeg"/><Relationship Id="rId4" Type="http://schemas.openxmlformats.org/officeDocument/2006/relationships/image" Target="../media/image72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výstavby a rozvoje města</a:t>
            </a:r>
            <a:br>
              <a:rPr lang="cs-CZ" sz="4000" b="1" dirty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3200" b="1" dirty="0"/>
              <a:t>Mgr. Vojtěch Marvan</a:t>
            </a:r>
            <a:br>
              <a:rPr lang="cs-CZ" sz="3200" b="1" dirty="0"/>
            </a:br>
            <a:r>
              <a:rPr lang="cs-CZ" sz="3200" dirty="0"/>
              <a:t>radní pro investice 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553744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600" b="1" dirty="0" smtClean="0"/>
              <a:t>Hrad Šumná – záchranné práce IV. etapa</a:t>
            </a:r>
            <a:endParaRPr lang="cs-CZ" sz="26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22"/>
          <a:stretch/>
        </p:blipFill>
        <p:spPr>
          <a:xfrm>
            <a:off x="457200" y="1063228"/>
            <a:ext cx="6270618" cy="3596754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515" y="1063228"/>
            <a:ext cx="1913285" cy="1076474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553" y="2330130"/>
            <a:ext cx="1889247" cy="106295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553" y="3597032"/>
            <a:ext cx="1889247" cy="106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601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600" b="1" dirty="0" smtClean="0"/>
              <a:t>Rekonstrukce lávky přes Klášterecký potok</a:t>
            </a:r>
            <a:endParaRPr lang="cs-CZ" sz="2600" b="1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67" b="6549"/>
          <a:stretch/>
        </p:blipFill>
        <p:spPr>
          <a:xfrm>
            <a:off x="657117" y="1063228"/>
            <a:ext cx="7829765" cy="3729677"/>
          </a:xfrm>
        </p:spPr>
      </p:pic>
    </p:spTree>
    <p:extLst>
      <p:ext uri="{BB962C8B-B14F-4D97-AF65-F5344CB8AC3E}">
        <p14:creationId xmlns:p14="http://schemas.microsoft.com/office/powerpoint/2010/main" val="1016681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FK Rašovice – rekonstrukce hřiště</a:t>
            </a:r>
            <a:endParaRPr lang="cs-CZ" sz="28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08" y="1067802"/>
            <a:ext cx="6033911" cy="3394075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070" y="1063228"/>
            <a:ext cx="2139730" cy="120359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070" y="3648226"/>
            <a:ext cx="2143570" cy="1205758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070" y="2355727"/>
            <a:ext cx="2139730" cy="1203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066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600" b="1" dirty="0" smtClean="0"/>
              <a:t>KULTURNÍ DŮM – modernizace a dostavba</a:t>
            </a:r>
            <a:endParaRPr lang="cs-CZ" sz="26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5498130" cy="3092698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970" y="3075806"/>
            <a:ext cx="3035829" cy="170765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457" y="1203598"/>
            <a:ext cx="3072341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1794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CYKLOSTEZKA Klášterecký potok</a:t>
            </a:r>
            <a:endParaRPr lang="cs-CZ" sz="28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54" y="1082278"/>
            <a:ext cx="2607646" cy="1731640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54" y="2938065"/>
            <a:ext cx="2607646" cy="173164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082278"/>
            <a:ext cx="5592277" cy="3145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5848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Dopravní terminál ul. Nádražní</a:t>
            </a:r>
            <a:endParaRPr lang="cs-CZ" sz="2800" b="1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65"/>
          <a:stretch/>
        </p:blipFill>
        <p:spPr>
          <a:xfrm>
            <a:off x="457200" y="1063228"/>
            <a:ext cx="5993334" cy="3308722"/>
          </a:xfr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910" y="1131590"/>
            <a:ext cx="2710890" cy="18002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911" y="3075806"/>
            <a:ext cx="2708950" cy="179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6662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finanční</a:t>
            </a:r>
            <a:br>
              <a:rPr lang="cs-CZ" sz="4000" b="1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b="1" dirty="0" smtClean="0"/>
              <a:t>Bc.</a:t>
            </a:r>
            <a:r>
              <a:rPr lang="cs-CZ" sz="3200" dirty="0" smtClean="0"/>
              <a:t> </a:t>
            </a:r>
            <a:r>
              <a:rPr lang="cs-CZ" sz="3200" b="1" dirty="0" smtClean="0"/>
              <a:t>Pavla </a:t>
            </a:r>
            <a:r>
              <a:rPr lang="cs-CZ" sz="3200" b="1" dirty="0"/>
              <a:t>Zemančíková</a:t>
            </a:r>
            <a:br>
              <a:rPr lang="cs-CZ" sz="3200" b="1" dirty="0"/>
            </a:br>
            <a:r>
              <a:rPr lang="cs-CZ" sz="3200" dirty="0"/>
              <a:t>radní pro ekonomiku </a:t>
            </a:r>
          </a:p>
        </p:txBody>
      </p:sp>
    </p:spTree>
    <p:extLst>
      <p:ext uri="{BB962C8B-B14F-4D97-AF65-F5344CB8AC3E}">
        <p14:creationId xmlns:p14="http://schemas.microsoft.com/office/powerpoint/2010/main" val="36502682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1224136"/>
          </a:xfrm>
        </p:spPr>
        <p:txBody>
          <a:bodyPr>
            <a:normAutofit/>
          </a:bodyPr>
          <a:lstStyle/>
          <a:p>
            <a:r>
              <a:rPr lang="cs-CZ" sz="2600" b="1" dirty="0"/>
              <a:t>Rozbor hospodaření města k 31.08.2020 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1782" y="1779588"/>
            <a:ext cx="7600436" cy="281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887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1152128"/>
          </a:xfrm>
        </p:spPr>
        <p:txBody>
          <a:bodyPr>
            <a:normAutofit/>
          </a:bodyPr>
          <a:lstStyle/>
          <a:p>
            <a:r>
              <a:rPr lang="cs-CZ" sz="2800" b="1" dirty="0"/>
              <a:t>Příjem ze sdílených </a:t>
            </a:r>
            <a:r>
              <a:rPr lang="cs-CZ" sz="2800" b="1" dirty="0" smtClean="0"/>
              <a:t>daní </a:t>
            </a: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>(porovnání </a:t>
            </a:r>
            <a:r>
              <a:rPr lang="cs-CZ" sz="2800" dirty="0"/>
              <a:t>s rokem </a:t>
            </a:r>
            <a:r>
              <a:rPr lang="cs-CZ" sz="2800" dirty="0" smtClean="0"/>
              <a:t>2019)</a:t>
            </a:r>
            <a:endParaRPr lang="cs-CZ" sz="2800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/>
          </p:nvPr>
        </p:nvGraphicFramePr>
        <p:xfrm>
          <a:off x="971600" y="1851670"/>
          <a:ext cx="6912769" cy="2743202"/>
        </p:xfrm>
        <a:graphic>
          <a:graphicData uri="http://schemas.openxmlformats.org/drawingml/2006/table">
            <a:tbl>
              <a:tblPr/>
              <a:tblGrid>
                <a:gridCol w="2886651">
                  <a:extLst>
                    <a:ext uri="{9D8B030D-6E8A-4147-A177-3AD203B41FA5}">
                      <a16:colId xmlns:a16="http://schemas.microsoft.com/office/drawing/2014/main" xmlns="" val="2407542697"/>
                    </a:ext>
                  </a:extLst>
                </a:gridCol>
                <a:gridCol w="1158504">
                  <a:extLst>
                    <a:ext uri="{9D8B030D-6E8A-4147-A177-3AD203B41FA5}">
                      <a16:colId xmlns:a16="http://schemas.microsoft.com/office/drawing/2014/main" xmlns="" val="3445676415"/>
                    </a:ext>
                  </a:extLst>
                </a:gridCol>
                <a:gridCol w="1103224">
                  <a:extLst>
                    <a:ext uri="{9D8B030D-6E8A-4147-A177-3AD203B41FA5}">
                      <a16:colId xmlns:a16="http://schemas.microsoft.com/office/drawing/2014/main" xmlns="" val="1757642813"/>
                    </a:ext>
                  </a:extLst>
                </a:gridCol>
                <a:gridCol w="1103224">
                  <a:extLst>
                    <a:ext uri="{9D8B030D-6E8A-4147-A177-3AD203B41FA5}">
                      <a16:colId xmlns:a16="http://schemas.microsoft.com/office/drawing/2014/main" xmlns="" val="2760815842"/>
                    </a:ext>
                  </a:extLst>
                </a:gridCol>
                <a:gridCol w="661166">
                  <a:extLst>
                    <a:ext uri="{9D8B030D-6E8A-4147-A177-3AD203B41FA5}">
                      <a16:colId xmlns:a16="http://schemas.microsoft.com/office/drawing/2014/main" xmlns="" val="1249131876"/>
                    </a:ext>
                  </a:extLst>
                </a:gridCol>
              </a:tblGrid>
              <a:tr h="3918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1" i="0" u="none" strike="noStrike" dirty="0">
                          <a:effectLst/>
                          <a:latin typeface="Arial" panose="020B0604020202020204" pitchFamily="34" charset="0"/>
                        </a:rPr>
                        <a:t>Sdílené daně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effectLst/>
                          <a:latin typeface="Arial" panose="020B0604020202020204" pitchFamily="34" charset="0"/>
                        </a:rPr>
                        <a:t>stav k </a:t>
                      </a:r>
                      <a:br>
                        <a:rPr lang="cs-CZ" sz="1050" b="1" i="0" u="none" strike="noStrike" dirty="0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cs-CZ" sz="1050" b="1" i="0" u="none" strike="noStrike" dirty="0">
                          <a:effectLst/>
                          <a:latin typeface="Arial" panose="020B0604020202020204" pitchFamily="34" charset="0"/>
                        </a:rPr>
                        <a:t>15.09.2019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effectLst/>
                          <a:latin typeface="Arial" panose="020B0604020202020204" pitchFamily="34" charset="0"/>
                        </a:rPr>
                        <a:t>stav k </a:t>
                      </a:r>
                      <a:br>
                        <a:rPr lang="cs-CZ" sz="1050" b="1" i="0" u="none" strike="noStrike" dirty="0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cs-CZ" sz="1050" b="1" i="0" u="none" strike="noStrike" dirty="0">
                          <a:effectLst/>
                          <a:latin typeface="Arial" panose="020B0604020202020204" pitchFamily="34" charset="0"/>
                        </a:rPr>
                        <a:t>15.09.2020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effectLst/>
                          <a:latin typeface="Arial" panose="020B0604020202020204" pitchFamily="34" charset="0"/>
                        </a:rPr>
                        <a:t>rozdíl</a:t>
                      </a:r>
                      <a:br>
                        <a:rPr lang="cs-CZ" sz="1050" b="1" i="0" u="none" strike="noStrike" dirty="0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cs-CZ" sz="1050" b="1" i="0" u="none" strike="noStrike" dirty="0">
                          <a:effectLst/>
                          <a:latin typeface="Arial" panose="020B0604020202020204" pitchFamily="34" charset="0"/>
                        </a:rPr>
                        <a:t>2020-2019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164" marR="8164" marT="816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55793567"/>
                  </a:ext>
                </a:extLst>
              </a:tr>
              <a:tr h="3918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dirty="0">
                          <a:effectLst/>
                          <a:latin typeface="Arial" panose="020B0604020202020204" pitchFamily="34" charset="0"/>
                        </a:rPr>
                        <a:t>Daň z přidané hodnoty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 dirty="0">
                          <a:effectLst/>
                          <a:latin typeface="Arial" panose="020B0604020202020204" pitchFamily="34" charset="0"/>
                        </a:rPr>
                        <a:t>73.821.372,35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 dirty="0">
                          <a:effectLst/>
                          <a:latin typeface="Arial" panose="020B0604020202020204" pitchFamily="34" charset="0"/>
                        </a:rPr>
                        <a:t>72.345.584,02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>
                          <a:effectLst/>
                          <a:latin typeface="Arial" panose="020B0604020202020204" pitchFamily="34" charset="0"/>
                        </a:rPr>
                        <a:t>-1.475.788,33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 dirty="0">
                          <a:effectLst/>
                          <a:latin typeface="Arial" panose="020B0604020202020204" pitchFamily="34" charset="0"/>
                        </a:rPr>
                        <a:t>98,00%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38963937"/>
                  </a:ext>
                </a:extLst>
              </a:tr>
              <a:tr h="3918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dirty="0">
                          <a:effectLst/>
                          <a:latin typeface="Arial" panose="020B0604020202020204" pitchFamily="34" charset="0"/>
                        </a:rPr>
                        <a:t>Daň z příjmů fyzických osob vybíraná srážkou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 dirty="0">
                          <a:effectLst/>
                          <a:latin typeface="Arial" panose="020B0604020202020204" pitchFamily="34" charset="0"/>
                        </a:rPr>
                        <a:t>3.398.591,24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 dirty="0">
                          <a:effectLst/>
                          <a:latin typeface="Arial" panose="020B0604020202020204" pitchFamily="34" charset="0"/>
                        </a:rPr>
                        <a:t>3.476.411,69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 dirty="0">
                          <a:effectLst/>
                          <a:latin typeface="Arial" panose="020B0604020202020204" pitchFamily="34" charset="0"/>
                        </a:rPr>
                        <a:t>77.820,45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 dirty="0">
                          <a:effectLst/>
                          <a:latin typeface="Arial" panose="020B0604020202020204" pitchFamily="34" charset="0"/>
                        </a:rPr>
                        <a:t>102,29%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78594571"/>
                  </a:ext>
                </a:extLst>
              </a:tr>
              <a:tr h="3918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dirty="0">
                          <a:effectLst/>
                          <a:latin typeface="Arial" panose="020B0604020202020204" pitchFamily="34" charset="0"/>
                        </a:rPr>
                        <a:t>Daň z příjmů fyzických osob placená poplatníky (OSVČ)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 dirty="0">
                          <a:effectLst/>
                          <a:latin typeface="Arial" panose="020B0604020202020204" pitchFamily="34" charset="0"/>
                        </a:rPr>
                        <a:t>630.118,18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 dirty="0">
                          <a:effectLst/>
                          <a:latin typeface="Arial" panose="020B0604020202020204" pitchFamily="34" charset="0"/>
                        </a:rPr>
                        <a:t>353.183,69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 dirty="0">
                          <a:effectLst/>
                          <a:latin typeface="Arial" panose="020B0604020202020204" pitchFamily="34" charset="0"/>
                        </a:rPr>
                        <a:t>-276.934,49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 dirty="0">
                          <a:effectLst/>
                          <a:latin typeface="Arial" panose="020B0604020202020204" pitchFamily="34" charset="0"/>
                        </a:rPr>
                        <a:t>56,05%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68376034"/>
                  </a:ext>
                </a:extLst>
              </a:tr>
              <a:tr h="3918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effectLst/>
                          <a:latin typeface="Arial" panose="020B0604020202020204" pitchFamily="34" charset="0"/>
                        </a:rPr>
                        <a:t>Daň z příjmů fyzických osob placená plátci (zaměstnanci)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 dirty="0">
                          <a:effectLst/>
                          <a:latin typeface="Arial" panose="020B0604020202020204" pitchFamily="34" charset="0"/>
                        </a:rPr>
                        <a:t>38.073.910,26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 dirty="0">
                          <a:effectLst/>
                          <a:latin typeface="Arial" panose="020B0604020202020204" pitchFamily="34" charset="0"/>
                        </a:rPr>
                        <a:t>34.232.910,40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 dirty="0">
                          <a:effectLst/>
                          <a:latin typeface="Arial" panose="020B0604020202020204" pitchFamily="34" charset="0"/>
                        </a:rPr>
                        <a:t>-3.840.999,86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 dirty="0">
                          <a:effectLst/>
                          <a:latin typeface="Arial" panose="020B0604020202020204" pitchFamily="34" charset="0"/>
                        </a:rPr>
                        <a:t>89,91%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96517555"/>
                  </a:ext>
                </a:extLst>
              </a:tr>
              <a:tr h="3918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effectLst/>
                          <a:latin typeface="Arial" panose="020B0604020202020204" pitchFamily="34" charset="0"/>
                        </a:rPr>
                        <a:t>Daň z příjmů právnických osob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 dirty="0">
                          <a:effectLst/>
                          <a:latin typeface="Arial" panose="020B0604020202020204" pitchFamily="34" charset="0"/>
                        </a:rPr>
                        <a:t>29.278.567,69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 dirty="0">
                          <a:effectLst/>
                          <a:latin typeface="Arial" panose="020B0604020202020204" pitchFamily="34" charset="0"/>
                        </a:rPr>
                        <a:t>20.491.552,51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1" i="0" u="none" strike="noStrike" dirty="0">
                          <a:effectLst/>
                          <a:latin typeface="Arial" panose="020B0604020202020204" pitchFamily="34" charset="0"/>
                        </a:rPr>
                        <a:t>-8.787.015,18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1" i="0" u="none" strike="noStrike" dirty="0">
                          <a:effectLst/>
                          <a:latin typeface="Arial" panose="020B0604020202020204" pitchFamily="34" charset="0"/>
                        </a:rPr>
                        <a:t>69,99%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4533604"/>
                  </a:ext>
                </a:extLst>
              </a:tr>
              <a:tr h="3918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effectLst/>
                          <a:latin typeface="Arial" panose="020B0604020202020204" pitchFamily="34" charset="0"/>
                        </a:rPr>
                        <a:t>Součet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1" i="0" u="none" strike="noStrike" dirty="0">
                          <a:effectLst/>
                          <a:latin typeface="Arial" panose="020B0604020202020204" pitchFamily="34" charset="0"/>
                        </a:rPr>
                        <a:t>145.202.559,72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1" i="0" u="none" strike="noStrike" dirty="0">
                          <a:effectLst/>
                          <a:latin typeface="Arial" panose="020B0604020202020204" pitchFamily="34" charset="0"/>
                        </a:rPr>
                        <a:t>130.899.642,31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1" i="0" u="none" strike="noStrike" dirty="0">
                          <a:effectLst/>
                          <a:latin typeface="Arial" panose="020B0604020202020204" pitchFamily="34" charset="0"/>
                        </a:rPr>
                        <a:t>-14.302.917,41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 dirty="0">
                          <a:effectLst/>
                          <a:latin typeface="Arial" panose="020B0604020202020204" pitchFamily="34" charset="0"/>
                        </a:rPr>
                        <a:t>90,15%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15410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3359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1357659"/>
          </a:xfrm>
        </p:spPr>
        <p:txBody>
          <a:bodyPr>
            <a:normAutofit/>
          </a:bodyPr>
          <a:lstStyle/>
          <a:p>
            <a:r>
              <a:rPr lang="cs-CZ" sz="2800" b="1" dirty="0" smtClean="0"/>
              <a:t>Příjem ze sdílených daní </a:t>
            </a: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>(porovnání s rozpočtem 2020)</a:t>
            </a:r>
            <a:endParaRPr lang="cs-CZ" sz="2800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/>
          </p:nvPr>
        </p:nvGraphicFramePr>
        <p:xfrm>
          <a:off x="827584" y="1563688"/>
          <a:ext cx="7416825" cy="3038953"/>
        </p:xfrm>
        <a:graphic>
          <a:graphicData uri="http://schemas.openxmlformats.org/drawingml/2006/table">
            <a:tbl>
              <a:tblPr/>
              <a:tblGrid>
                <a:gridCol w="3731726">
                  <a:extLst>
                    <a:ext uri="{9D8B030D-6E8A-4147-A177-3AD203B41FA5}">
                      <a16:colId xmlns:a16="http://schemas.microsoft.com/office/drawing/2014/main" xmlns="" val="2117680181"/>
                    </a:ext>
                  </a:extLst>
                </a:gridCol>
                <a:gridCol w="1452850">
                  <a:extLst>
                    <a:ext uri="{9D8B030D-6E8A-4147-A177-3AD203B41FA5}">
                      <a16:colId xmlns:a16="http://schemas.microsoft.com/office/drawing/2014/main" xmlns="" val="3806178619"/>
                    </a:ext>
                  </a:extLst>
                </a:gridCol>
                <a:gridCol w="1374625">
                  <a:extLst>
                    <a:ext uri="{9D8B030D-6E8A-4147-A177-3AD203B41FA5}">
                      <a16:colId xmlns:a16="http://schemas.microsoft.com/office/drawing/2014/main" xmlns="" val="2725801673"/>
                    </a:ext>
                  </a:extLst>
                </a:gridCol>
                <a:gridCol w="857624">
                  <a:extLst>
                    <a:ext uri="{9D8B030D-6E8A-4147-A177-3AD203B41FA5}">
                      <a16:colId xmlns:a16="http://schemas.microsoft.com/office/drawing/2014/main" xmlns="" val="2592806908"/>
                    </a:ext>
                  </a:extLst>
                </a:gridCol>
              </a:tblGrid>
              <a:tr h="43293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effectLst/>
                          <a:latin typeface="Arial" panose="020B0604020202020204" pitchFamily="34" charset="0"/>
                        </a:rPr>
                        <a:t>Sdílené daně</a:t>
                      </a:r>
                    </a:p>
                  </a:txBody>
                  <a:tcPr marL="9019" marR="9019" marT="90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effectLst/>
                          <a:latin typeface="Arial" panose="020B0604020202020204" pitchFamily="34" charset="0"/>
                        </a:rPr>
                        <a:t>Rozpočet</a:t>
                      </a:r>
                    </a:p>
                  </a:txBody>
                  <a:tcPr marL="9019" marR="9019" marT="90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effectLst/>
                          <a:latin typeface="Arial" panose="020B0604020202020204" pitchFamily="34" charset="0"/>
                        </a:rPr>
                        <a:t>stav k </a:t>
                      </a:r>
                      <a:br>
                        <a:rPr lang="cs-CZ" sz="1400" b="0" i="0" u="none" strike="noStrike"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cs-CZ" sz="1400" b="0" i="0" u="none" strike="noStrike">
                          <a:effectLst/>
                          <a:latin typeface="Arial" panose="020B0604020202020204" pitchFamily="34" charset="0"/>
                        </a:rPr>
                        <a:t>15.09.2020</a:t>
                      </a:r>
                    </a:p>
                  </a:txBody>
                  <a:tcPr marL="9019" marR="9019" marT="90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effectLst/>
                          <a:latin typeface="Arial" panose="020B0604020202020204" pitchFamily="34" charset="0"/>
                        </a:rPr>
                        <a:t>plnění rozpočtu</a:t>
                      </a:r>
                    </a:p>
                  </a:txBody>
                  <a:tcPr marL="9019" marR="9019" marT="90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60714424"/>
                  </a:ext>
                </a:extLst>
              </a:tr>
              <a:tr h="43293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effectLst/>
                          <a:latin typeface="Arial" panose="020B0604020202020204" pitchFamily="34" charset="0"/>
                        </a:rPr>
                        <a:t>Daň z přidané hodnoty</a:t>
                      </a:r>
                    </a:p>
                  </a:txBody>
                  <a:tcPr marL="9019" marR="9019" marT="90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effectLst/>
                          <a:latin typeface="Arial" panose="020B0604020202020204" pitchFamily="34" charset="0"/>
                        </a:rPr>
                        <a:t>87.000.000</a:t>
                      </a:r>
                    </a:p>
                  </a:txBody>
                  <a:tcPr marL="9019" marR="9019" marT="90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effectLst/>
                          <a:latin typeface="Arial" panose="020B0604020202020204" pitchFamily="34" charset="0"/>
                        </a:rPr>
                        <a:t>72.345.584</a:t>
                      </a:r>
                    </a:p>
                  </a:txBody>
                  <a:tcPr marL="9019" marR="9019" marT="90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effectLst/>
                          <a:latin typeface="Arial" panose="020B0604020202020204" pitchFamily="34" charset="0"/>
                        </a:rPr>
                        <a:t>83,16%</a:t>
                      </a:r>
                    </a:p>
                  </a:txBody>
                  <a:tcPr marL="9019" marR="9019" marT="90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22320224"/>
                  </a:ext>
                </a:extLst>
              </a:tr>
              <a:tr h="43293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effectLst/>
                          <a:latin typeface="Arial" panose="020B0604020202020204" pitchFamily="34" charset="0"/>
                        </a:rPr>
                        <a:t>Daň z příjmů fyzických osob vybíraná srážkou</a:t>
                      </a:r>
                    </a:p>
                  </a:txBody>
                  <a:tcPr marL="9019" marR="9019" marT="90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effectLst/>
                          <a:latin typeface="Arial" panose="020B0604020202020204" pitchFamily="34" charset="0"/>
                        </a:rPr>
                        <a:t>4.000.000</a:t>
                      </a:r>
                    </a:p>
                  </a:txBody>
                  <a:tcPr marL="9019" marR="9019" marT="90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effectLst/>
                          <a:latin typeface="Arial" panose="020B0604020202020204" pitchFamily="34" charset="0"/>
                        </a:rPr>
                        <a:t>3.476.412</a:t>
                      </a:r>
                    </a:p>
                  </a:txBody>
                  <a:tcPr marL="9019" marR="9019" marT="90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effectLst/>
                          <a:latin typeface="Arial" panose="020B0604020202020204" pitchFamily="34" charset="0"/>
                        </a:rPr>
                        <a:t>86,91%</a:t>
                      </a:r>
                    </a:p>
                  </a:txBody>
                  <a:tcPr marL="9019" marR="9019" marT="90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9103636"/>
                  </a:ext>
                </a:extLst>
              </a:tr>
              <a:tr h="43293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effectLst/>
                          <a:latin typeface="Arial" panose="020B0604020202020204" pitchFamily="34" charset="0"/>
                        </a:rPr>
                        <a:t>Daň z příjmů fyzických osob placená poplatníky (OSVČ)</a:t>
                      </a:r>
                    </a:p>
                  </a:txBody>
                  <a:tcPr marL="9019" marR="9019" marT="90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effectLst/>
                          <a:latin typeface="Arial" panose="020B0604020202020204" pitchFamily="34" charset="0"/>
                        </a:rPr>
                        <a:t>1.000.000</a:t>
                      </a:r>
                    </a:p>
                  </a:txBody>
                  <a:tcPr marL="9019" marR="9019" marT="90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effectLst/>
                          <a:latin typeface="Arial" panose="020B0604020202020204" pitchFamily="34" charset="0"/>
                        </a:rPr>
                        <a:t>353.184</a:t>
                      </a:r>
                    </a:p>
                  </a:txBody>
                  <a:tcPr marL="9019" marR="9019" marT="90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effectLst/>
                          <a:latin typeface="Arial" panose="020B0604020202020204" pitchFamily="34" charset="0"/>
                        </a:rPr>
                        <a:t>35,32%</a:t>
                      </a:r>
                    </a:p>
                  </a:txBody>
                  <a:tcPr marL="9019" marR="9019" marT="90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25577648"/>
                  </a:ext>
                </a:extLst>
              </a:tr>
              <a:tr h="43293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effectLst/>
                          <a:latin typeface="Arial" panose="020B0604020202020204" pitchFamily="34" charset="0"/>
                        </a:rPr>
                        <a:t>Daň z příjmů fyzických osob placená plátci (zaměstnanci)</a:t>
                      </a:r>
                    </a:p>
                  </a:txBody>
                  <a:tcPr marL="9019" marR="9019" marT="90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effectLst/>
                          <a:latin typeface="Arial" panose="020B0604020202020204" pitchFamily="34" charset="0"/>
                        </a:rPr>
                        <a:t>48.000.000</a:t>
                      </a:r>
                    </a:p>
                  </a:txBody>
                  <a:tcPr marL="9019" marR="9019" marT="90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effectLst/>
                          <a:latin typeface="Arial" panose="020B0604020202020204" pitchFamily="34" charset="0"/>
                        </a:rPr>
                        <a:t>34.232.910</a:t>
                      </a:r>
                    </a:p>
                  </a:txBody>
                  <a:tcPr marL="9019" marR="9019" marT="90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>
                          <a:effectLst/>
                          <a:latin typeface="Arial" panose="020B0604020202020204" pitchFamily="34" charset="0"/>
                        </a:rPr>
                        <a:t>71,32%</a:t>
                      </a:r>
                    </a:p>
                  </a:txBody>
                  <a:tcPr marL="9019" marR="9019" marT="90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90948141"/>
                  </a:ext>
                </a:extLst>
              </a:tr>
              <a:tr h="43293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effectLst/>
                          <a:latin typeface="Arial" panose="020B0604020202020204" pitchFamily="34" charset="0"/>
                        </a:rPr>
                        <a:t>Daň z příjmů právnických osob</a:t>
                      </a:r>
                    </a:p>
                  </a:txBody>
                  <a:tcPr marL="9019" marR="9019" marT="90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effectLst/>
                          <a:latin typeface="Arial" panose="020B0604020202020204" pitchFamily="34" charset="0"/>
                        </a:rPr>
                        <a:t>38.500.000</a:t>
                      </a:r>
                    </a:p>
                  </a:txBody>
                  <a:tcPr marL="9019" marR="9019" marT="90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effectLst/>
                          <a:latin typeface="Arial" panose="020B0604020202020204" pitchFamily="34" charset="0"/>
                        </a:rPr>
                        <a:t>20.491.553</a:t>
                      </a:r>
                    </a:p>
                  </a:txBody>
                  <a:tcPr marL="9019" marR="9019" marT="90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effectLst/>
                          <a:latin typeface="Arial" panose="020B0604020202020204" pitchFamily="34" charset="0"/>
                        </a:rPr>
                        <a:t>53,22%</a:t>
                      </a:r>
                    </a:p>
                  </a:txBody>
                  <a:tcPr marL="9019" marR="9019" marT="90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64206808"/>
                  </a:ext>
                </a:extLst>
              </a:tr>
              <a:tr h="43293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effectLst/>
                          <a:latin typeface="Arial" panose="020B0604020202020204" pitchFamily="34" charset="0"/>
                        </a:rPr>
                        <a:t>Součet</a:t>
                      </a:r>
                    </a:p>
                  </a:txBody>
                  <a:tcPr marL="9019" marR="9019" marT="90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effectLst/>
                          <a:latin typeface="Arial" panose="020B0604020202020204" pitchFamily="34" charset="0"/>
                        </a:rPr>
                        <a:t>178.500.000</a:t>
                      </a:r>
                    </a:p>
                  </a:txBody>
                  <a:tcPr marL="9019" marR="9019" marT="90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effectLst/>
                          <a:latin typeface="Arial" panose="020B0604020202020204" pitchFamily="34" charset="0"/>
                        </a:rPr>
                        <a:t>130.899.642</a:t>
                      </a:r>
                    </a:p>
                  </a:txBody>
                  <a:tcPr marL="9019" marR="9019" marT="90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>
                          <a:effectLst/>
                          <a:latin typeface="Arial" panose="020B0604020202020204" pitchFamily="34" charset="0"/>
                        </a:rPr>
                        <a:t>73,33%</a:t>
                      </a:r>
                    </a:p>
                  </a:txBody>
                  <a:tcPr marL="9019" marR="9019" marT="90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224813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7983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STADION – výsledkové tabule</a:t>
            </a:r>
            <a:endParaRPr lang="cs-CZ" sz="2800" b="1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6394911" cy="3596754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79" r="28573"/>
          <a:stretch/>
        </p:blipFill>
        <p:spPr>
          <a:xfrm>
            <a:off x="6956878" y="1064746"/>
            <a:ext cx="1575561" cy="229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7953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059581"/>
            <a:ext cx="7772400" cy="3024337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správy majetku</a:t>
            </a:r>
            <a:br>
              <a:rPr lang="cs-CZ" sz="4000" b="1" dirty="0"/>
            </a:br>
            <a:r>
              <a:rPr lang="cs-CZ" sz="4000" b="1" dirty="0"/>
              <a:t>a bytového fondu</a:t>
            </a:r>
            <a:br>
              <a:rPr lang="cs-CZ" sz="4000" b="1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b="1" dirty="0" smtClean="0"/>
              <a:t>Bc.</a:t>
            </a:r>
            <a:r>
              <a:rPr lang="cs-CZ" sz="3200" dirty="0" smtClean="0"/>
              <a:t> </a:t>
            </a:r>
            <a:r>
              <a:rPr lang="cs-CZ" sz="3200" b="1" dirty="0" smtClean="0"/>
              <a:t>Pavla </a:t>
            </a:r>
            <a:r>
              <a:rPr lang="cs-CZ" sz="3200" b="1" dirty="0"/>
              <a:t>Zemančíková</a:t>
            </a:r>
            <a:br>
              <a:rPr lang="cs-CZ" sz="3200" b="1" dirty="0"/>
            </a:br>
            <a:r>
              <a:rPr lang="cs-CZ" sz="3200" dirty="0"/>
              <a:t>radní pro správu majetku</a:t>
            </a:r>
          </a:p>
        </p:txBody>
      </p:sp>
    </p:spTree>
    <p:extLst>
      <p:ext uri="{BB962C8B-B14F-4D97-AF65-F5344CB8AC3E}">
        <p14:creationId xmlns:p14="http://schemas.microsoft.com/office/powerpoint/2010/main" val="10461990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/>
            <a:r>
              <a:rPr lang="cs-CZ" sz="2400" b="1" dirty="0" smtClean="0"/>
              <a:t/>
            </a:r>
            <a:br>
              <a:rPr lang="cs-CZ" sz="2400" b="1" dirty="0" smtClean="0"/>
            </a:br>
            <a:r>
              <a:rPr lang="cs-CZ" sz="2400" b="1" dirty="0" smtClean="0"/>
              <a:t/>
            </a:r>
            <a:br>
              <a:rPr lang="cs-CZ" sz="2400" b="1" dirty="0" smtClean="0"/>
            </a:br>
            <a:r>
              <a:rPr lang="cs-CZ" sz="2400" b="1" dirty="0" smtClean="0"/>
              <a:t>Výběrové </a:t>
            </a:r>
            <a:r>
              <a:rPr lang="cs-CZ" sz="2400" b="1" dirty="0"/>
              <a:t>řízení na dodavatele zemního plynu pro období 2021 - 2022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cs-CZ" b="1" dirty="0" smtClean="0"/>
          </a:p>
          <a:p>
            <a:pPr marL="0" indent="0" algn="ctr">
              <a:buNone/>
            </a:pPr>
            <a:endParaRPr lang="cs-CZ" b="1" dirty="0"/>
          </a:p>
          <a:p>
            <a:pPr algn="just">
              <a:buFontTx/>
              <a:buChar char="-"/>
            </a:pPr>
            <a:r>
              <a:rPr lang="cs-CZ" dirty="0" smtClean="0"/>
              <a:t>zveřejněno </a:t>
            </a:r>
            <a:r>
              <a:rPr lang="cs-CZ" dirty="0"/>
              <a:t>na profilu zadavatele</a:t>
            </a:r>
          </a:p>
          <a:p>
            <a:pPr algn="just">
              <a:buFontTx/>
              <a:buChar char="-"/>
            </a:pPr>
            <a:r>
              <a:rPr lang="cs-CZ" dirty="0"/>
              <a:t>do výběrového řízení se přihlásilo 8 dodavatelů</a:t>
            </a:r>
          </a:p>
          <a:p>
            <a:pPr algn="just">
              <a:buFontTx/>
              <a:buChar char="-"/>
            </a:pPr>
            <a:r>
              <a:rPr lang="cs-CZ" dirty="0"/>
              <a:t>soutěžený objem 2.524 </a:t>
            </a:r>
            <a:r>
              <a:rPr lang="cs-CZ" dirty="0" err="1"/>
              <a:t>MWh</a:t>
            </a:r>
            <a:r>
              <a:rPr lang="cs-CZ" dirty="0"/>
              <a:t>, 14 odběrných míst</a:t>
            </a:r>
          </a:p>
          <a:p>
            <a:pPr algn="just">
              <a:buFontTx/>
              <a:buChar char="-"/>
            </a:pPr>
            <a:r>
              <a:rPr lang="cs-CZ" dirty="0"/>
              <a:t>výběrové řízení probíhalo formou elektronické aukce</a:t>
            </a:r>
          </a:p>
          <a:p>
            <a:pPr algn="just">
              <a:buFontTx/>
              <a:buChar char="-"/>
            </a:pPr>
            <a:r>
              <a:rPr lang="cs-CZ" dirty="0"/>
              <a:t>vítězný dodavatel: </a:t>
            </a:r>
            <a:r>
              <a:rPr lang="cs-CZ" dirty="0" err="1"/>
              <a:t>Conte</a:t>
            </a:r>
            <a:r>
              <a:rPr lang="cs-CZ" dirty="0"/>
              <a:t>, spol. s r. o.</a:t>
            </a:r>
          </a:p>
          <a:p>
            <a:pPr algn="just">
              <a:buFontTx/>
              <a:buChar char="-"/>
            </a:pPr>
            <a:r>
              <a:rPr lang="cs-CZ" dirty="0"/>
              <a:t>cena 395 Kč/</a:t>
            </a:r>
            <a:r>
              <a:rPr lang="cs-CZ" dirty="0" err="1"/>
              <a:t>MWh</a:t>
            </a:r>
            <a:r>
              <a:rPr lang="cs-CZ" dirty="0"/>
              <a:t> + 20 Kč stálý měsíční plat</a:t>
            </a:r>
          </a:p>
          <a:p>
            <a:pPr algn="just">
              <a:buFontTx/>
              <a:buChar char="-"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82175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555526"/>
          <a:ext cx="8229600" cy="40386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292104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400" b="1" dirty="0" smtClean="0"/>
              <a:t/>
            </a:r>
            <a:br>
              <a:rPr lang="cs-CZ" sz="2400" b="1" dirty="0" smtClean="0"/>
            </a:br>
            <a:r>
              <a:rPr lang="cs-CZ" sz="2400" b="1" dirty="0" smtClean="0"/>
              <a:t/>
            </a:r>
            <a:br>
              <a:rPr lang="cs-CZ" sz="2400" b="1" dirty="0" smtClean="0"/>
            </a:br>
            <a:r>
              <a:rPr lang="cs-CZ" sz="2400" b="1" dirty="0" smtClean="0"/>
              <a:t/>
            </a:r>
            <a:br>
              <a:rPr lang="cs-CZ" sz="2400" b="1" dirty="0" smtClean="0"/>
            </a:br>
            <a:r>
              <a:rPr lang="cs-CZ" sz="2200" b="1" dirty="0" smtClean="0"/>
              <a:t>Výběrové </a:t>
            </a:r>
            <a:r>
              <a:rPr lang="cs-CZ" sz="2200" b="1" dirty="0"/>
              <a:t>řízení na dodavatele elektrické energie pro období 9/2020 </a:t>
            </a:r>
            <a:r>
              <a:rPr lang="cs-CZ" sz="2200" b="1" dirty="0" smtClean="0"/>
              <a:t>- </a:t>
            </a:r>
            <a:r>
              <a:rPr lang="cs-CZ" sz="2200" b="1" dirty="0"/>
              <a:t>12/2021</a:t>
            </a:r>
            <a:r>
              <a:rPr lang="cs-CZ" sz="2400" b="1" dirty="0"/>
              <a:t/>
            </a:r>
            <a:br>
              <a:rPr lang="cs-CZ" sz="2400" b="1" dirty="0"/>
            </a:b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Tx/>
              <a:buChar char="-"/>
            </a:pPr>
            <a:endParaRPr lang="cs-CZ" sz="2200" dirty="0" smtClean="0"/>
          </a:p>
          <a:p>
            <a:pPr algn="just">
              <a:buFontTx/>
              <a:buChar char="-"/>
            </a:pPr>
            <a:r>
              <a:rPr lang="cs-CZ" sz="2200" dirty="0" smtClean="0"/>
              <a:t>zveřejněno </a:t>
            </a:r>
            <a:r>
              <a:rPr lang="cs-CZ" sz="2200" dirty="0"/>
              <a:t>na profilu zadavatele</a:t>
            </a:r>
          </a:p>
          <a:p>
            <a:pPr algn="just">
              <a:buFontTx/>
              <a:buChar char="-"/>
            </a:pPr>
            <a:r>
              <a:rPr lang="cs-CZ" sz="2200" dirty="0"/>
              <a:t>do výběrového řízení se přihlásilo </a:t>
            </a:r>
            <a:r>
              <a:rPr lang="cs-CZ" sz="2200" dirty="0" smtClean="0"/>
              <a:t>9 </a:t>
            </a:r>
            <a:r>
              <a:rPr lang="cs-CZ" sz="2200" dirty="0"/>
              <a:t>dodavatelů</a:t>
            </a:r>
          </a:p>
          <a:p>
            <a:pPr algn="just">
              <a:buFontTx/>
              <a:buChar char="-"/>
            </a:pPr>
            <a:r>
              <a:rPr lang="cs-CZ" sz="2200" dirty="0"/>
              <a:t>soutěžený objem </a:t>
            </a:r>
            <a:r>
              <a:rPr lang="cs-CZ" sz="2200" dirty="0" smtClean="0"/>
              <a:t>1.325 </a:t>
            </a:r>
            <a:r>
              <a:rPr lang="cs-CZ" sz="2200" dirty="0" err="1"/>
              <a:t>MWh</a:t>
            </a:r>
            <a:r>
              <a:rPr lang="cs-CZ" sz="2200" dirty="0"/>
              <a:t>, </a:t>
            </a:r>
            <a:r>
              <a:rPr lang="cs-CZ" sz="2200" dirty="0" smtClean="0"/>
              <a:t>65 </a:t>
            </a:r>
            <a:r>
              <a:rPr lang="cs-CZ" sz="2200" dirty="0"/>
              <a:t>odběrných míst</a:t>
            </a:r>
          </a:p>
          <a:p>
            <a:pPr algn="just">
              <a:buFontTx/>
              <a:buChar char="-"/>
            </a:pPr>
            <a:r>
              <a:rPr lang="cs-CZ" sz="2200" dirty="0"/>
              <a:t>výběrové řízení probíhalo formou elektronické aukce</a:t>
            </a:r>
          </a:p>
          <a:p>
            <a:pPr algn="just">
              <a:buFontTx/>
              <a:buChar char="-"/>
            </a:pPr>
            <a:r>
              <a:rPr lang="cs-CZ" sz="2200" dirty="0"/>
              <a:t>vítězný dodavatel: </a:t>
            </a:r>
            <a:r>
              <a:rPr lang="cs-CZ" sz="2200" dirty="0" err="1" smtClean="0"/>
              <a:t>Microenergy</a:t>
            </a:r>
            <a:r>
              <a:rPr lang="cs-CZ" sz="2200" dirty="0" smtClean="0"/>
              <a:t> s.r.o.</a:t>
            </a:r>
            <a:endParaRPr lang="cs-CZ" sz="2200" dirty="0"/>
          </a:p>
          <a:p>
            <a:pPr algn="just">
              <a:buFontTx/>
              <a:buChar char="-"/>
            </a:pPr>
            <a:r>
              <a:rPr lang="cs-CZ" sz="2200" dirty="0"/>
              <a:t>cena </a:t>
            </a:r>
            <a:r>
              <a:rPr lang="cs-CZ" sz="2200" dirty="0" smtClean="0"/>
              <a:t>1.227 </a:t>
            </a:r>
            <a:r>
              <a:rPr lang="cs-CZ" sz="2200" dirty="0"/>
              <a:t>Kč/</a:t>
            </a:r>
            <a:r>
              <a:rPr lang="cs-CZ" sz="2200" dirty="0" err="1"/>
              <a:t>MWh</a:t>
            </a:r>
            <a:r>
              <a:rPr lang="cs-CZ" sz="2200" dirty="0"/>
              <a:t> </a:t>
            </a:r>
            <a:r>
              <a:rPr lang="cs-CZ" sz="2200" dirty="0" smtClean="0"/>
              <a:t>a 1.050 Kč/</a:t>
            </a:r>
            <a:r>
              <a:rPr lang="cs-CZ" sz="2200" dirty="0" err="1" smtClean="0"/>
              <a:t>MWh</a:t>
            </a:r>
            <a:r>
              <a:rPr lang="cs-CZ" sz="2200" dirty="0" smtClean="0"/>
              <a:t> u veřejného osvětlení + 49 Kč </a:t>
            </a:r>
            <a:r>
              <a:rPr lang="cs-CZ" sz="2200" dirty="0"/>
              <a:t>stálý měsíční plat</a:t>
            </a:r>
          </a:p>
        </p:txBody>
      </p:sp>
    </p:spTree>
    <p:extLst>
      <p:ext uri="{BB962C8B-B14F-4D97-AF65-F5344CB8AC3E}">
        <p14:creationId xmlns:p14="http://schemas.microsoft.com/office/powerpoint/2010/main" val="41093841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555526"/>
          <a:ext cx="8229600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120920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600" b="1" dirty="0" smtClean="0"/>
              <a:t>Prodej bytové jednotky B. Němcové 366/9</a:t>
            </a:r>
            <a:endParaRPr lang="cs-CZ" sz="2600" b="1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640" y="1595871"/>
            <a:ext cx="3395749" cy="2602633"/>
          </a:xfrm>
        </p:spPr>
      </p:pic>
      <p:sp>
        <p:nvSpPr>
          <p:cNvPr id="11" name="Zástupný symbol pro obsah 10"/>
          <p:cNvSpPr>
            <a:spLocks noGrp="1"/>
          </p:cNvSpPr>
          <p:nvPr>
            <p:ph sz="half" idx="2"/>
          </p:nvPr>
        </p:nvSpPr>
        <p:spPr>
          <a:xfrm>
            <a:off x="3347864" y="1200151"/>
            <a:ext cx="5338936" cy="339447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sz="2200" dirty="0" smtClean="0"/>
              <a:t>bytová </a:t>
            </a:r>
            <a:r>
              <a:rPr lang="cs-CZ" sz="2200" dirty="0"/>
              <a:t>jednotka je o velikosti </a:t>
            </a:r>
            <a:r>
              <a:rPr lang="cs-CZ" sz="2200" dirty="0" smtClean="0"/>
              <a:t>1+3, umístěná </a:t>
            </a:r>
            <a:r>
              <a:rPr lang="cs-CZ" sz="2200" dirty="0"/>
              <a:t>ve 3. nadzemním podlaží jako půdní vestavba, celková plocha s příslušenstvím je 79,04 </a:t>
            </a:r>
            <a:r>
              <a:rPr lang="cs-CZ" sz="2200" dirty="0" smtClean="0"/>
              <a:t>m</a:t>
            </a:r>
            <a:r>
              <a:rPr lang="cs-CZ" sz="2200" baseline="30000" dirty="0" smtClean="0"/>
              <a:t>2</a:t>
            </a:r>
            <a:endParaRPr lang="cs-CZ" sz="2200" dirty="0" smtClean="0"/>
          </a:p>
          <a:p>
            <a:pPr algn="just"/>
            <a:r>
              <a:rPr lang="cs-CZ" sz="2200" dirty="0"/>
              <a:t>nejnižší nabídková kupní cena je stanovena ve výši 1.480.000 </a:t>
            </a:r>
            <a:r>
              <a:rPr lang="cs-CZ" sz="2200" dirty="0" smtClean="0"/>
              <a:t>Kč</a:t>
            </a:r>
          </a:p>
          <a:p>
            <a:pPr algn="just"/>
            <a:r>
              <a:rPr lang="cs-CZ" sz="2200" dirty="0"/>
              <a:t>t</a:t>
            </a:r>
            <a:r>
              <a:rPr lang="cs-CZ" sz="2200" dirty="0" smtClean="0"/>
              <a:t>ermín pro podání nabídek do 19.10.2020 </a:t>
            </a:r>
            <a:r>
              <a:rPr lang="cs-CZ" sz="2200" dirty="0"/>
              <a:t>do 12.00 </a:t>
            </a:r>
            <a:r>
              <a:rPr lang="cs-CZ" sz="2200" dirty="0" smtClean="0"/>
              <a:t>hodin</a:t>
            </a:r>
          </a:p>
          <a:p>
            <a:pPr algn="just"/>
            <a:r>
              <a:rPr lang="cs-CZ" sz="2200" dirty="0" smtClean="0"/>
              <a:t>termín prohlídek po telefonické domluvě na odboru správy majetku a bytového fondu</a:t>
            </a:r>
          </a:p>
          <a:p>
            <a:pPr marL="0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07351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komunikace a cestovního ruchu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Mgr. Vojtěch Marvan</a:t>
            </a:r>
            <a:br>
              <a:rPr lang="cs-CZ" sz="3200" b="1" dirty="0"/>
            </a:br>
            <a:r>
              <a:rPr lang="cs-CZ" sz="3200" dirty="0"/>
              <a:t>radní pro komunikaci a cestovní ruch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36028209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83734"/>
            <a:ext cx="8229600" cy="857250"/>
          </a:xfrm>
        </p:spPr>
        <p:txBody>
          <a:bodyPr>
            <a:normAutofit/>
          </a:bodyPr>
          <a:lstStyle/>
          <a:p>
            <a:r>
              <a:rPr lang="cs-CZ" sz="2800" b="1" dirty="0" smtClean="0"/>
              <a:t>Společně pro Klášterec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75606"/>
            <a:ext cx="8229600" cy="2880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/>
              <a:t>Do 30.09.2020 podání návrhů</a:t>
            </a:r>
          </a:p>
          <a:p>
            <a:pPr>
              <a:buFontTx/>
              <a:buChar char="-"/>
            </a:pPr>
            <a:r>
              <a:rPr lang="cs-CZ" sz="2000" dirty="0" smtClean="0"/>
              <a:t>Posouzení došlých návrhů</a:t>
            </a:r>
          </a:p>
          <a:p>
            <a:pPr>
              <a:buFontTx/>
              <a:buChar char="-"/>
            </a:pPr>
            <a:r>
              <a:rPr lang="cs-CZ" sz="2000" dirty="0" smtClean="0"/>
              <a:t>Představení v říjnových</a:t>
            </a:r>
            <a:br>
              <a:rPr lang="cs-CZ" sz="2000" dirty="0" smtClean="0"/>
            </a:br>
            <a:r>
              <a:rPr lang="cs-CZ" sz="2000" dirty="0" smtClean="0"/>
              <a:t>a listopadových novinách</a:t>
            </a:r>
          </a:p>
          <a:p>
            <a:pPr>
              <a:buFontTx/>
              <a:buChar char="-"/>
            </a:pPr>
            <a:r>
              <a:rPr lang="cs-CZ" sz="2000" dirty="0" smtClean="0"/>
              <a:t>Veřejná prezentace v kině</a:t>
            </a:r>
          </a:p>
          <a:p>
            <a:pPr>
              <a:buFontTx/>
              <a:buChar char="-"/>
            </a:pPr>
            <a:r>
              <a:rPr lang="cs-CZ" sz="2000" dirty="0" smtClean="0"/>
              <a:t>Hlasování 01.-15.12.2020</a:t>
            </a:r>
            <a:endParaRPr lang="cs-CZ" sz="2000" dirty="0"/>
          </a:p>
          <a:p>
            <a:pPr marL="0" indent="0">
              <a:buNone/>
            </a:pPr>
            <a:endParaRPr lang="cs-CZ" sz="2400" dirty="0" smtClean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707654"/>
            <a:ext cx="384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7973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83734"/>
            <a:ext cx="8229600" cy="857250"/>
          </a:xfrm>
        </p:spPr>
        <p:txBody>
          <a:bodyPr>
            <a:normAutofit/>
          </a:bodyPr>
          <a:lstStyle/>
          <a:p>
            <a:r>
              <a:rPr lang="cs-CZ" sz="2800" b="1" dirty="0" smtClean="0"/>
              <a:t>Klášterecké noviny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75606"/>
            <a:ext cx="8229600" cy="2880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/>
              <a:t>Nyní vychází zářijové číslo</a:t>
            </a:r>
          </a:p>
          <a:p>
            <a:pPr>
              <a:buFontTx/>
              <a:buChar char="-"/>
            </a:pPr>
            <a:r>
              <a:rPr lang="cs-CZ" sz="2000" dirty="0" smtClean="0"/>
              <a:t>Rozhovor s nadějnou hokejistkou</a:t>
            </a:r>
            <a:br>
              <a:rPr lang="cs-CZ" sz="2000" dirty="0" smtClean="0"/>
            </a:br>
            <a:r>
              <a:rPr lang="cs-CZ" sz="2000" dirty="0" smtClean="0"/>
              <a:t>Lucií Gruntovou, fotogalerie</a:t>
            </a:r>
            <a:br>
              <a:rPr lang="cs-CZ" sz="2000" dirty="0" smtClean="0"/>
            </a:br>
            <a:r>
              <a:rPr lang="cs-CZ" sz="2000" dirty="0" smtClean="0"/>
              <a:t>z </a:t>
            </a:r>
            <a:r>
              <a:rPr lang="cs-CZ" sz="2000" dirty="0" err="1" smtClean="0"/>
              <a:t>Koronád</a:t>
            </a:r>
            <a:r>
              <a:rPr lang="cs-CZ" sz="2000" dirty="0" smtClean="0"/>
              <a:t>, informace k volbám</a:t>
            </a:r>
          </a:p>
          <a:p>
            <a:pPr>
              <a:buFontTx/>
              <a:buChar char="-"/>
            </a:pPr>
            <a:r>
              <a:rPr lang="cs-CZ" sz="2000" dirty="0" smtClean="0"/>
              <a:t>V říjnu rozhovor s majitelem</a:t>
            </a:r>
            <a:br>
              <a:rPr lang="cs-CZ" sz="2000" dirty="0" smtClean="0"/>
            </a:br>
            <a:r>
              <a:rPr lang="cs-CZ" sz="2000" dirty="0" smtClean="0"/>
              <a:t>hradu Lestkov, novinky z městské</a:t>
            </a:r>
            <a:br>
              <a:rPr lang="cs-CZ" sz="2000" dirty="0" smtClean="0"/>
            </a:br>
            <a:r>
              <a:rPr lang="cs-CZ" sz="2000" dirty="0" smtClean="0"/>
              <a:t>policie, představení projektů</a:t>
            </a:r>
            <a:br>
              <a:rPr lang="cs-CZ" sz="2000" dirty="0" smtClean="0"/>
            </a:br>
            <a:r>
              <a:rPr lang="cs-CZ" sz="2000" dirty="0" smtClean="0"/>
              <a:t>Společně pro Klášterec</a:t>
            </a:r>
            <a:endParaRPr lang="cs-CZ" sz="2000" dirty="0"/>
          </a:p>
          <a:p>
            <a:pPr marL="0" indent="0">
              <a:buNone/>
            </a:pPr>
            <a:endParaRPr lang="cs-CZ" sz="2400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27165" t="9140" r="40207" b="10851"/>
          <a:stretch/>
        </p:blipFill>
        <p:spPr>
          <a:xfrm>
            <a:off x="5508104" y="1325811"/>
            <a:ext cx="2469096" cy="340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1224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83734"/>
            <a:ext cx="8229600" cy="857250"/>
          </a:xfrm>
        </p:spPr>
        <p:txBody>
          <a:bodyPr>
            <a:normAutofit/>
          </a:bodyPr>
          <a:lstStyle/>
          <a:p>
            <a:r>
              <a:rPr lang="cs-CZ" sz="2800" b="1" dirty="0" smtClean="0"/>
              <a:t>Veřejná sbírka pro Františka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75606"/>
            <a:ext cx="8229600" cy="2880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/>
              <a:t>Od června do 20.11.2020</a:t>
            </a:r>
          </a:p>
          <a:p>
            <a:pPr>
              <a:buFontTx/>
              <a:buChar char="-"/>
            </a:pPr>
            <a:r>
              <a:rPr lang="cs-CZ" sz="2000" dirty="0"/>
              <a:t>02.08.2020 Den pro Františka</a:t>
            </a:r>
          </a:p>
          <a:p>
            <a:pPr>
              <a:buFontTx/>
              <a:buChar char="-"/>
            </a:pPr>
            <a:r>
              <a:rPr lang="cs-CZ" sz="2000" dirty="0" smtClean="0"/>
              <a:t>Akce ve spolupráci zámku,</a:t>
            </a:r>
            <a:br>
              <a:rPr lang="cs-CZ" sz="2000" dirty="0" smtClean="0"/>
            </a:br>
            <a:r>
              <a:rPr lang="cs-CZ" sz="2000" dirty="0" smtClean="0"/>
              <a:t>města a Hnedle vedle</a:t>
            </a:r>
          </a:p>
          <a:p>
            <a:pPr>
              <a:buFontTx/>
              <a:buChar char="-"/>
            </a:pPr>
            <a:r>
              <a:rPr lang="cs-CZ" sz="2000" dirty="0" smtClean="0"/>
              <a:t>Již více než 150.000 Kč</a:t>
            </a:r>
            <a:endParaRPr lang="cs-CZ" sz="2000" dirty="0"/>
          </a:p>
          <a:p>
            <a:pPr marL="0" indent="0">
              <a:buNone/>
            </a:pPr>
            <a:endParaRPr lang="cs-CZ" sz="2400" dirty="0" smtClean="0"/>
          </a:p>
        </p:txBody>
      </p:sp>
      <p:pic>
        <p:nvPicPr>
          <p:cNvPr id="6146" name="Picture 2" descr="Den pro Františka: Klášterec staví na nohy tříletého kloučka - Chomutovský  dení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3" r="7306"/>
          <a:stretch/>
        </p:blipFill>
        <p:spPr bwMode="auto">
          <a:xfrm>
            <a:off x="4427984" y="2132856"/>
            <a:ext cx="4079626" cy="265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3050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600" b="1" dirty="0" smtClean="0"/>
              <a:t>Zvýšení bezpečnosti přechodu v ul. Školní</a:t>
            </a:r>
            <a:endParaRPr lang="cs-CZ" sz="26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7" b="26948"/>
          <a:stretch/>
        </p:blipFill>
        <p:spPr>
          <a:xfrm>
            <a:off x="755576" y="1072738"/>
            <a:ext cx="7668852" cy="3726719"/>
          </a:xfrm>
        </p:spPr>
      </p:pic>
    </p:spTree>
    <p:extLst>
      <p:ext uri="{BB962C8B-B14F-4D97-AF65-F5344CB8AC3E}">
        <p14:creationId xmlns:p14="http://schemas.microsoft.com/office/powerpoint/2010/main" val="32800104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83734"/>
            <a:ext cx="8229600" cy="857250"/>
          </a:xfrm>
        </p:spPr>
        <p:txBody>
          <a:bodyPr>
            <a:normAutofit/>
          </a:bodyPr>
          <a:lstStyle/>
          <a:p>
            <a:r>
              <a:rPr lang="cs-CZ" sz="2800" b="1" dirty="0" smtClean="0"/>
              <a:t>Dar od ZF </a:t>
            </a:r>
            <a:r>
              <a:rPr lang="cs-CZ" sz="2800" b="1" dirty="0" err="1" smtClean="0"/>
              <a:t>Electronics</a:t>
            </a:r>
            <a:r>
              <a:rPr lang="cs-CZ" sz="2800" b="1" dirty="0" smtClean="0"/>
              <a:t>, s.r.o.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75606"/>
            <a:ext cx="8229600" cy="2880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/>
              <a:t>10 bezdotykových stojanů na dezinfekci</a:t>
            </a:r>
            <a:endParaRPr lang="cs-CZ" sz="2000" dirty="0"/>
          </a:p>
          <a:p>
            <a:pPr marL="0" indent="0">
              <a:buNone/>
            </a:pPr>
            <a:endParaRPr lang="cs-CZ" sz="2400" dirty="0" smtClean="0"/>
          </a:p>
        </p:txBody>
      </p:sp>
      <p:pic>
        <p:nvPicPr>
          <p:cNvPr id="9218" name="Picture 2" descr="https://www.klasterec.cz/evt_image.php?img=553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280" y="1809467"/>
            <a:ext cx="216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www.klasterec.cz/evt_image.php?img=553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09467"/>
            <a:ext cx="216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27872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83734"/>
            <a:ext cx="8229600" cy="857250"/>
          </a:xfrm>
        </p:spPr>
        <p:txBody>
          <a:bodyPr>
            <a:normAutofit/>
          </a:bodyPr>
          <a:lstStyle/>
          <a:p>
            <a:r>
              <a:rPr lang="cs-CZ" sz="2800" b="1" dirty="0" smtClean="0"/>
              <a:t>Dny evropského dědictví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75606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/>
              <a:t>Ve dnech 19. a 20.09.2020</a:t>
            </a:r>
          </a:p>
          <a:p>
            <a:pPr>
              <a:buFontTx/>
              <a:buChar char="-"/>
            </a:pPr>
            <a:r>
              <a:rPr lang="cs-CZ" sz="2000" dirty="0" smtClean="0"/>
              <a:t>Komentované prohlídky</a:t>
            </a:r>
            <a:br>
              <a:rPr lang="cs-CZ" sz="2000" dirty="0" smtClean="0"/>
            </a:br>
            <a:r>
              <a:rPr lang="cs-CZ" sz="2000" dirty="0" smtClean="0"/>
              <a:t>Sedmi bolestí Panny</a:t>
            </a:r>
            <a:br>
              <a:rPr lang="cs-CZ" sz="2000" dirty="0" smtClean="0"/>
            </a:br>
            <a:r>
              <a:rPr lang="cs-CZ" sz="2000" dirty="0" smtClean="0"/>
              <a:t>Marie</a:t>
            </a:r>
          </a:p>
          <a:p>
            <a:pPr>
              <a:buFontTx/>
              <a:buChar char="-"/>
            </a:pPr>
            <a:r>
              <a:rPr lang="cs-CZ" sz="2000" dirty="0" smtClean="0"/>
              <a:t>Komentované prohlídky</a:t>
            </a:r>
            <a:br>
              <a:rPr lang="cs-CZ" sz="2000" dirty="0" smtClean="0"/>
            </a:br>
            <a:r>
              <a:rPr lang="cs-CZ" sz="2000" dirty="0" smtClean="0"/>
              <a:t>hradu </a:t>
            </a:r>
            <a:r>
              <a:rPr lang="cs-CZ" sz="2000" dirty="0" err="1" smtClean="0"/>
              <a:t>Šumburk</a:t>
            </a:r>
            <a:endParaRPr lang="cs-CZ" sz="2000" dirty="0" smtClean="0"/>
          </a:p>
        </p:txBody>
      </p:sp>
      <p:pic>
        <p:nvPicPr>
          <p:cNvPr id="5122" name="Picture 2" descr="https://scontent.fprg3-1.fna.fbcdn.net/v/t1.0-9/119859347_2648680785370406_3392687372472845584_o.jpg?_nc_cat=111&amp;_nc_sid=730e14&amp;_nc_ohc=5QQz14fhm3kAX_bANCI&amp;_nc_ht=scontent.fprg3-1.fna&amp;oh=803b44acb24f24a6d5bb0f9681878932&amp;oe=5F8F8B1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774456"/>
            <a:ext cx="2246985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content.fprg3-1.fna.fbcdn.net/v/t1.0-9/119826257_2648681098703708_8820908867421263869_n.jpg?_nc_cat=101&amp;_nc_sid=730e14&amp;_nc_ohc=dXqPx33M8qQAX-0B5vt&amp;_nc_ht=scontent.fprg3-1.fna&amp;oh=c123d8e87f4a959f00b0c21ba61e097f&amp;oe=5F8EBD8A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7"/>
          <a:stretch/>
        </p:blipFill>
        <p:spPr bwMode="auto">
          <a:xfrm>
            <a:off x="6461965" y="1761880"/>
            <a:ext cx="2201935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03041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83734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cs-CZ" sz="2800" b="1" dirty="0" smtClean="0"/>
              <a:t>350. narozeniny kostela Nejsvětější Trojice na farní zahradě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75606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/>
              <a:t>21. září 1670 – vysvěcení kostela</a:t>
            </a:r>
          </a:p>
          <a:p>
            <a:pPr>
              <a:buFontTx/>
              <a:buChar char="-"/>
            </a:pPr>
            <a:r>
              <a:rPr lang="cs-CZ" sz="2000" dirty="0" smtClean="0"/>
              <a:t>Mše svatá, koncert Adély Kodytkové, Ireny Budweiserové a Jakuba Racka, prohlídky kostela a hrobky </a:t>
            </a:r>
            <a:r>
              <a:rPr lang="cs-CZ" sz="2000" dirty="0" err="1" smtClean="0"/>
              <a:t>Thunů</a:t>
            </a:r>
            <a:endParaRPr lang="cs-CZ" sz="2000" dirty="0" smtClean="0"/>
          </a:p>
          <a:p>
            <a:pPr>
              <a:buFontTx/>
              <a:buChar char="-"/>
            </a:pPr>
            <a:r>
              <a:rPr lang="cs-CZ" sz="2000" dirty="0" smtClean="0"/>
              <a:t>Tvůrčí dílny pro děti, foto koutek, pohoštění, krájení dortu</a:t>
            </a:r>
            <a:endParaRPr lang="cs-CZ" sz="2400" dirty="0" smtClean="0"/>
          </a:p>
          <a:p>
            <a:endParaRPr lang="cs-CZ" sz="2400" dirty="0"/>
          </a:p>
          <a:p>
            <a:pPr marL="0" indent="0">
              <a:buNone/>
            </a:pPr>
            <a:endParaRPr lang="cs-CZ" sz="2400" dirty="0" smtClean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722415"/>
            <a:ext cx="3240791" cy="216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535" y="2722415"/>
            <a:ext cx="3240791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6214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83734"/>
            <a:ext cx="8229600" cy="857250"/>
          </a:xfrm>
        </p:spPr>
        <p:txBody>
          <a:bodyPr>
            <a:normAutofit/>
          </a:bodyPr>
          <a:lstStyle/>
          <a:p>
            <a:r>
              <a:rPr lang="cs-CZ" sz="2800" b="1" dirty="0" smtClean="0"/>
              <a:t>Turistické informační centrum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75606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/>
              <a:t>Nárůst počtu českých návštěvníků o 1.500</a:t>
            </a:r>
          </a:p>
          <a:p>
            <a:pPr>
              <a:buFontTx/>
              <a:buChar char="-"/>
            </a:pPr>
            <a:r>
              <a:rPr lang="cs-CZ" sz="2000" dirty="0" smtClean="0"/>
              <a:t>Domácí cestovní ruch</a:t>
            </a:r>
          </a:p>
          <a:p>
            <a:pPr>
              <a:buFontTx/>
              <a:buChar char="-"/>
            </a:pPr>
            <a:r>
              <a:rPr lang="cs-CZ" sz="2000" dirty="0" smtClean="0"/>
              <a:t>Pokles zahraničních</a:t>
            </a:r>
            <a:br>
              <a:rPr lang="cs-CZ" sz="2000" dirty="0" smtClean="0"/>
            </a:br>
            <a:r>
              <a:rPr lang="cs-CZ" sz="2000" dirty="0" smtClean="0"/>
              <a:t>turistů</a:t>
            </a:r>
          </a:p>
          <a:p>
            <a:pPr>
              <a:buFontTx/>
              <a:buChar char="-"/>
            </a:pPr>
            <a:r>
              <a:rPr lang="cs-CZ" sz="2000" dirty="0" smtClean="0"/>
              <a:t>Ubytovací kapacity</a:t>
            </a:r>
            <a:br>
              <a:rPr lang="cs-CZ" sz="2000" dirty="0" smtClean="0"/>
            </a:br>
            <a:r>
              <a:rPr lang="cs-CZ" sz="2000" dirty="0" smtClean="0"/>
              <a:t>= stejná vytíženost</a:t>
            </a:r>
          </a:p>
          <a:p>
            <a:pPr>
              <a:buFontTx/>
              <a:buChar char="-"/>
            </a:pPr>
            <a:r>
              <a:rPr lang="cs-CZ" sz="2000" dirty="0" smtClean="0"/>
              <a:t>Holky z porcelánu</a:t>
            </a:r>
            <a:br>
              <a:rPr lang="cs-CZ" sz="2000" dirty="0" smtClean="0"/>
            </a:br>
            <a:r>
              <a:rPr lang="cs-CZ" sz="2000" dirty="0" smtClean="0"/>
              <a:t>hodnotí sezónu dobře,</a:t>
            </a:r>
            <a:br>
              <a:rPr lang="cs-CZ" sz="2000" dirty="0" smtClean="0"/>
            </a:br>
            <a:r>
              <a:rPr lang="cs-CZ" sz="2000" dirty="0" smtClean="0"/>
              <a:t>vyrovnání ztráty</a:t>
            </a:r>
          </a:p>
        </p:txBody>
      </p:sp>
      <p:pic>
        <p:nvPicPr>
          <p:cNvPr id="2050" name="Picture 2" descr="Na Ohři červenec zámek Klášterec nad Ohří | Mimibazar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784" y="1779662"/>
            <a:ext cx="3585599" cy="268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09742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83734"/>
            <a:ext cx="8229600" cy="857250"/>
          </a:xfrm>
        </p:spPr>
        <p:txBody>
          <a:bodyPr>
            <a:normAutofit/>
          </a:bodyPr>
          <a:lstStyle/>
          <a:p>
            <a:r>
              <a:rPr lang="cs-CZ" sz="2800" b="1" dirty="0" smtClean="0"/>
              <a:t>Turistické informační centrum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75606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err="1" smtClean="0"/>
              <a:t>Mystery</a:t>
            </a:r>
            <a:r>
              <a:rPr lang="cs-CZ" sz="2000" b="1" dirty="0" smtClean="0"/>
              <a:t> </a:t>
            </a:r>
            <a:r>
              <a:rPr lang="cs-CZ" sz="2000" b="1" dirty="0"/>
              <a:t>shopping – </a:t>
            </a:r>
            <a:r>
              <a:rPr lang="cs-CZ" sz="2000" b="1" dirty="0" smtClean="0"/>
              <a:t>skvělé hodnocení </a:t>
            </a:r>
            <a:r>
              <a:rPr lang="cs-CZ" sz="2000" b="1" dirty="0"/>
              <a:t>97,62 </a:t>
            </a:r>
            <a:r>
              <a:rPr lang="cs-CZ" sz="2000" b="1" dirty="0" smtClean="0"/>
              <a:t>% na škále 0 až 100 %</a:t>
            </a:r>
          </a:p>
          <a:p>
            <a:pPr>
              <a:buFontTx/>
              <a:buChar char="-"/>
            </a:pPr>
            <a:r>
              <a:rPr lang="cs-CZ" sz="2000" dirty="0"/>
              <a:t>Profesionální a aktivní</a:t>
            </a:r>
            <a:br>
              <a:rPr lang="cs-CZ" sz="2000" dirty="0"/>
            </a:br>
            <a:r>
              <a:rPr lang="cs-CZ" sz="2000" dirty="0"/>
              <a:t>přístup </a:t>
            </a:r>
            <a:r>
              <a:rPr lang="cs-CZ" sz="2000" dirty="0" smtClean="0"/>
              <a:t>personálu</a:t>
            </a:r>
          </a:p>
          <a:p>
            <a:pPr>
              <a:buFontTx/>
              <a:buChar char="-"/>
            </a:pPr>
            <a:r>
              <a:rPr lang="cs-CZ" sz="2000" dirty="0" smtClean="0"/>
              <a:t>Interiér a exteriér IC</a:t>
            </a:r>
          </a:p>
          <a:p>
            <a:pPr>
              <a:buFontTx/>
              <a:buChar char="-"/>
            </a:pPr>
            <a:r>
              <a:rPr lang="cs-CZ" sz="2000" dirty="0" smtClean="0"/>
              <a:t>První dojem</a:t>
            </a:r>
          </a:p>
          <a:p>
            <a:pPr>
              <a:buFontTx/>
              <a:buChar char="-"/>
            </a:pPr>
            <a:r>
              <a:rPr lang="cs-CZ" sz="2000" dirty="0" smtClean="0"/>
              <a:t>Chybějící stojan na kola</a:t>
            </a:r>
            <a:br>
              <a:rPr lang="cs-CZ" sz="2000" dirty="0" smtClean="0"/>
            </a:br>
            <a:r>
              <a:rPr lang="cs-CZ" sz="2000" dirty="0" smtClean="0"/>
              <a:t>(technicky nemožné,</a:t>
            </a:r>
            <a:br>
              <a:rPr lang="cs-CZ" sz="2000" dirty="0" smtClean="0"/>
            </a:br>
            <a:r>
              <a:rPr lang="cs-CZ" sz="2000" dirty="0" smtClean="0"/>
              <a:t>za rohem u radnice je)</a:t>
            </a:r>
          </a:p>
        </p:txBody>
      </p:sp>
      <p:pic>
        <p:nvPicPr>
          <p:cNvPr id="4" name="Picture 2" descr="Oficiální stránky města Klášterec nad Ohří - Informační centr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923678"/>
            <a:ext cx="4032448" cy="268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07294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83734"/>
            <a:ext cx="8229600" cy="857250"/>
          </a:xfrm>
        </p:spPr>
        <p:txBody>
          <a:bodyPr>
            <a:normAutofit/>
          </a:bodyPr>
          <a:lstStyle/>
          <a:p>
            <a:r>
              <a:rPr lang="cs-CZ" sz="2800" b="1" dirty="0" smtClean="0"/>
              <a:t>Galerie Kryt – V jiném světle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75606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/>
              <a:t>Červenec a srpen, výstava fotografií známých osobností od české fotografky Lenky Hatašové</a:t>
            </a:r>
          </a:p>
          <a:p>
            <a:pPr marL="0" indent="0">
              <a:buNone/>
            </a:pPr>
            <a:endParaRPr lang="cs-CZ" sz="2400" dirty="0" smtClean="0"/>
          </a:p>
        </p:txBody>
      </p:sp>
      <p:pic>
        <p:nvPicPr>
          <p:cNvPr id="7170" name="Picture 2" descr="https://scontent.fprg3-1.fna.fbcdn.net/v/t1.0-9/109708585_3290331834357663_8267367183706321911_o.jpg?_nc_cat=108&amp;_nc_sid=e3f864&amp;_nc_ohc=OC05NrzCazwAX8AHBgc&amp;_nc_ht=scontent.fprg3-1.fna&amp;oh=3ec57fee2512a3e7c648c6c37f909762&amp;oe=5F914CC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000" y="1995686"/>
            <a:ext cx="576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2362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83734"/>
            <a:ext cx="8229600" cy="857250"/>
          </a:xfrm>
        </p:spPr>
        <p:txBody>
          <a:bodyPr>
            <a:normAutofit/>
          </a:bodyPr>
          <a:lstStyle/>
          <a:p>
            <a:r>
              <a:rPr lang="cs-CZ" sz="2800" b="1" dirty="0" smtClean="0"/>
              <a:t>Galerie Kryt - Pohlazení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75606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/>
              <a:t>Do 30.10.2020 – sochy od světově uznávané nevidomé sochařky Marianny Jánošíkové Machalové</a:t>
            </a:r>
          </a:p>
          <a:p>
            <a:pPr marL="0" indent="0">
              <a:buNone/>
            </a:pPr>
            <a:endParaRPr lang="cs-CZ" sz="2400" dirty="0" smtClean="0"/>
          </a:p>
        </p:txBody>
      </p:sp>
      <p:pic>
        <p:nvPicPr>
          <p:cNvPr id="1026" name="Picture 2" descr="https://scontent.fprg3-1.fna.fbcdn.net/v/t1.0-9/119009176_3449129698477875_6868357540121903162_n.jpg?_nc_cat=105&amp;_nc_sid=e3f864&amp;_nc_ohc=oOFLjJbq2AMAX9soRWv&amp;_nc_ht=scontent.fprg3-1.fna&amp;oh=a228a1ba506b94ac7ac7e08ad41d3e2c&amp;oe=5F8C9BC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1" t="17237" b="18714"/>
          <a:stretch/>
        </p:blipFill>
        <p:spPr bwMode="auto">
          <a:xfrm>
            <a:off x="1835696" y="1995686"/>
            <a:ext cx="5354958" cy="2849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4511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83734"/>
            <a:ext cx="8229600" cy="857250"/>
          </a:xfrm>
        </p:spPr>
        <p:txBody>
          <a:bodyPr>
            <a:normAutofit/>
          </a:bodyPr>
          <a:lstStyle/>
          <a:p>
            <a:r>
              <a:rPr lang="cs-CZ" sz="2800" b="1" dirty="0" smtClean="0"/>
              <a:t>Galerie Kryt – Unie ROSKA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75606"/>
            <a:ext cx="8229600" cy="2880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/>
              <a:t>Od 06.11.2020 – benefiční výstava děl známých umělců, výtěžek z prodeje nově</a:t>
            </a:r>
            <a:br>
              <a:rPr lang="cs-CZ" sz="2000" b="1" dirty="0" smtClean="0"/>
            </a:br>
            <a:r>
              <a:rPr lang="cs-CZ" sz="2000" b="1" dirty="0" smtClean="0"/>
              <a:t>vzniklé pobočce ROSKY v CV</a:t>
            </a:r>
          </a:p>
          <a:p>
            <a:pPr marL="0" indent="0">
              <a:buNone/>
            </a:pPr>
            <a:r>
              <a:rPr lang="cs-CZ" sz="2000" dirty="0" smtClean="0"/>
              <a:t>-</a:t>
            </a:r>
            <a:r>
              <a:rPr lang="cs-CZ" sz="2000" b="1" dirty="0" smtClean="0"/>
              <a:t> </a:t>
            </a:r>
            <a:r>
              <a:rPr lang="cs-CZ" sz="2000" dirty="0"/>
              <a:t>Rekondiční </a:t>
            </a:r>
            <a:r>
              <a:rPr lang="cs-CZ" sz="2000" dirty="0" smtClean="0"/>
              <a:t>pobyty, cvičení</a:t>
            </a:r>
            <a:br>
              <a:rPr lang="cs-CZ" sz="2000" dirty="0" smtClean="0"/>
            </a:br>
            <a:r>
              <a:rPr lang="cs-CZ" sz="2000" dirty="0" smtClean="0"/>
              <a:t>pro pacienty s roztroušenou</a:t>
            </a:r>
            <a:br>
              <a:rPr lang="cs-CZ" sz="2000" dirty="0" smtClean="0"/>
            </a:br>
            <a:r>
              <a:rPr lang="cs-CZ" sz="2000" dirty="0" smtClean="0"/>
              <a:t>sklerózou</a:t>
            </a:r>
            <a:endParaRPr lang="cs-CZ" sz="2000" dirty="0"/>
          </a:p>
          <a:p>
            <a:pPr marL="0" indent="0">
              <a:buNone/>
            </a:pPr>
            <a:endParaRPr lang="cs-CZ" sz="2400" dirty="0" smtClean="0"/>
          </a:p>
        </p:txBody>
      </p:sp>
      <p:pic>
        <p:nvPicPr>
          <p:cNvPr id="4100" name="Picture 4" descr="Popis není dostupný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707654"/>
            <a:ext cx="2141824" cy="303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43281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83734"/>
            <a:ext cx="8229600" cy="857250"/>
          </a:xfrm>
        </p:spPr>
        <p:txBody>
          <a:bodyPr>
            <a:normAutofit/>
          </a:bodyPr>
          <a:lstStyle/>
          <a:p>
            <a:r>
              <a:rPr lang="cs-CZ" sz="2800" b="1" dirty="0" smtClean="0"/>
              <a:t>Křest nové publikace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75606"/>
            <a:ext cx="8229600" cy="2880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/>
              <a:t>30.10.2020 – křest knihy </a:t>
            </a:r>
            <a:r>
              <a:rPr lang="cs-CZ" sz="2000" b="1" dirty="0"/>
              <a:t>v rámci publikačního plánu </a:t>
            </a:r>
            <a:r>
              <a:rPr lang="cs-CZ" sz="2000" b="1" dirty="0" smtClean="0"/>
              <a:t>města, letos o historii kláštereckého divadla</a:t>
            </a:r>
          </a:p>
          <a:p>
            <a:pPr>
              <a:buFontTx/>
              <a:buChar char="-"/>
            </a:pPr>
            <a:r>
              <a:rPr lang="cs-CZ" sz="2000" dirty="0" smtClean="0"/>
              <a:t>Autor </a:t>
            </a:r>
            <a:r>
              <a:rPr lang="cs-CZ" sz="2000" dirty="0"/>
              <a:t>Jan </a:t>
            </a:r>
            <a:r>
              <a:rPr lang="cs-CZ" sz="2000" dirty="0" smtClean="0"/>
              <a:t>Milota</a:t>
            </a:r>
          </a:p>
          <a:p>
            <a:pPr>
              <a:buFontTx/>
              <a:buChar char="-"/>
            </a:pPr>
            <a:r>
              <a:rPr lang="cs-CZ" sz="2000" dirty="0" smtClean="0"/>
              <a:t>V rámci Kláštereckých</a:t>
            </a:r>
            <a:br>
              <a:rPr lang="cs-CZ" sz="2000" dirty="0" smtClean="0"/>
            </a:br>
            <a:r>
              <a:rPr lang="cs-CZ" sz="2000" dirty="0" smtClean="0"/>
              <a:t>divadelních žní</a:t>
            </a:r>
          </a:p>
          <a:p>
            <a:pPr>
              <a:buFontTx/>
              <a:buChar char="-"/>
            </a:pPr>
            <a:r>
              <a:rPr lang="cs-CZ" sz="2000" dirty="0" smtClean="0"/>
              <a:t>50. výročí DS Klas</a:t>
            </a:r>
            <a:br>
              <a:rPr lang="cs-CZ" sz="2000" dirty="0" smtClean="0"/>
            </a:br>
            <a:endParaRPr lang="cs-CZ" sz="2000" dirty="0"/>
          </a:p>
          <a:p>
            <a:pPr marL="0" indent="0">
              <a:buNone/>
            </a:pPr>
            <a:endParaRPr lang="cs-CZ" sz="2400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20252" t="16001" r="20116" b="11990"/>
          <a:stretch/>
        </p:blipFill>
        <p:spPr>
          <a:xfrm>
            <a:off x="4355976" y="2132856"/>
            <a:ext cx="3816424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9745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sociálních věcí, školství a sportu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PhDr. Jiřina Malastová</a:t>
            </a:r>
            <a:br>
              <a:rPr lang="cs-CZ" sz="3200" b="1" dirty="0"/>
            </a:br>
            <a:r>
              <a:rPr lang="cs-CZ" sz="3200" dirty="0"/>
              <a:t>radní pro školství</a:t>
            </a:r>
          </a:p>
        </p:txBody>
      </p:sp>
    </p:spTree>
    <p:extLst>
      <p:ext uri="{BB962C8B-B14F-4D97-AF65-F5344CB8AC3E}">
        <p14:creationId xmlns:p14="http://schemas.microsoft.com/office/powerpoint/2010/main" val="2118788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ŠKOLSKÁ ZAŘÍZENÍ 2020</a:t>
            </a:r>
            <a:endParaRPr lang="cs-CZ" sz="2800" b="1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51"/>
          <a:stretch/>
        </p:blipFill>
        <p:spPr>
          <a:xfrm>
            <a:off x="639280" y="1063228"/>
            <a:ext cx="5084848" cy="3514230"/>
          </a:xfr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9"/>
          <a:stretch/>
        </p:blipFill>
        <p:spPr>
          <a:xfrm>
            <a:off x="5794621" y="1063228"/>
            <a:ext cx="2571719" cy="1508522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3" t="-3528" r="233" b="-2342"/>
          <a:stretch/>
        </p:blipFill>
        <p:spPr>
          <a:xfrm>
            <a:off x="5794621" y="2571750"/>
            <a:ext cx="2571720" cy="204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5940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Zahájení školního roku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 smtClean="0"/>
              <a:t>Mateřská škola</a:t>
            </a:r>
          </a:p>
          <a:p>
            <a:pPr>
              <a:buFontTx/>
              <a:buChar char="-"/>
            </a:pPr>
            <a:r>
              <a:rPr lang="cs-CZ" sz="2000" dirty="0" smtClean="0"/>
              <a:t>přivítáno 152 </a:t>
            </a:r>
            <a:r>
              <a:rPr lang="cs-CZ" sz="2000" dirty="0"/>
              <a:t>dětí s povinným předškolním </a:t>
            </a:r>
            <a:r>
              <a:rPr lang="cs-CZ" sz="2000" dirty="0" smtClean="0"/>
              <a:t>vzděláváním</a:t>
            </a:r>
          </a:p>
          <a:p>
            <a:pPr>
              <a:buFontTx/>
              <a:buChar char="-"/>
            </a:pPr>
            <a:r>
              <a:rPr lang="cs-CZ" sz="2000" dirty="0" smtClean="0"/>
              <a:t>darem pracovní sešit a omalovánky</a:t>
            </a:r>
            <a:endParaRPr lang="cs-CZ" sz="2400" dirty="0" smtClean="0"/>
          </a:p>
          <a:p>
            <a:endParaRPr lang="cs-CZ" sz="2400" dirty="0"/>
          </a:p>
          <a:p>
            <a:pPr marL="0" indent="0">
              <a:buNone/>
            </a:pPr>
            <a:endParaRPr lang="cs-CZ" sz="2400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" t="-203" r="22500" b="30001"/>
          <a:stretch/>
        </p:blipFill>
        <p:spPr>
          <a:xfrm>
            <a:off x="6516216" y="2355726"/>
            <a:ext cx="1360967" cy="22477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5856" y="3086877"/>
            <a:ext cx="2690313" cy="151216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78" b="8842"/>
          <a:stretch/>
        </p:blipFill>
        <p:spPr>
          <a:xfrm>
            <a:off x="1259632" y="2578399"/>
            <a:ext cx="1507868" cy="201622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36346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Zahájení školního roku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5266928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 smtClean="0"/>
              <a:t>Základní školy</a:t>
            </a:r>
          </a:p>
          <a:p>
            <a:pPr>
              <a:buFontTx/>
              <a:buChar char="-"/>
            </a:pPr>
            <a:r>
              <a:rPr lang="cs-CZ" sz="2000" dirty="0" smtClean="0"/>
              <a:t>do prvních tříd nastoupilo  155 žáků</a:t>
            </a:r>
          </a:p>
          <a:p>
            <a:pPr>
              <a:buFontTx/>
              <a:buChar char="-"/>
            </a:pPr>
            <a:r>
              <a:rPr lang="cs-CZ" sz="2000" dirty="0" smtClean="0"/>
              <a:t>darem kufřík na výtvarné pomůcky</a:t>
            </a:r>
            <a:endParaRPr lang="cs-CZ" sz="2400" dirty="0" smtClean="0"/>
          </a:p>
          <a:p>
            <a:endParaRPr lang="cs-CZ" sz="2400" dirty="0"/>
          </a:p>
          <a:p>
            <a:pPr marL="0" indent="0">
              <a:buNone/>
            </a:pPr>
            <a:endParaRPr lang="cs-CZ" sz="2400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807" y="1107456"/>
            <a:ext cx="2684897" cy="35798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571750"/>
            <a:ext cx="2640163" cy="198012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166075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Poznáváme společně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sz="2000" dirty="0" smtClean="0"/>
              <a:t>zahájení 5.9. v renesančním sále</a:t>
            </a:r>
          </a:p>
          <a:p>
            <a:pPr>
              <a:buFontTx/>
              <a:buChar char="-"/>
            </a:pPr>
            <a:r>
              <a:rPr lang="cs-CZ" sz="2000" dirty="0" smtClean="0"/>
              <a:t>přihlášku podalo 82 seniorů</a:t>
            </a:r>
          </a:p>
          <a:p>
            <a:pPr>
              <a:buFontTx/>
              <a:buChar char="-"/>
            </a:pPr>
            <a:r>
              <a:rPr lang="cs-CZ" sz="2000" dirty="0" smtClean="0"/>
              <a:t>otevřeno 13 kurzů</a:t>
            </a:r>
          </a:p>
          <a:p>
            <a:pPr>
              <a:buFontTx/>
              <a:buChar char="-"/>
            </a:pPr>
            <a:r>
              <a:rPr lang="cs-CZ" sz="2000" dirty="0"/>
              <a:t>ø počet přihlášených kurzů:  3,5/osoba</a:t>
            </a:r>
          </a:p>
          <a:p>
            <a:pPr>
              <a:buFontTx/>
              <a:buChar char="-"/>
            </a:pPr>
            <a:endParaRPr lang="cs-CZ" sz="2400" dirty="0" smtClean="0"/>
          </a:p>
          <a:p>
            <a:endParaRPr lang="cs-CZ" sz="2400" dirty="0"/>
          </a:p>
          <a:p>
            <a:pPr marL="0" indent="0">
              <a:buNone/>
            </a:pPr>
            <a:endParaRPr lang="cs-CZ" sz="2400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77510">
            <a:off x="1789933" y="2873045"/>
            <a:ext cx="1460761" cy="194768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91" b="13571"/>
          <a:stretch/>
        </p:blipFill>
        <p:spPr>
          <a:xfrm>
            <a:off x="6271933" y="1655112"/>
            <a:ext cx="2414867" cy="24482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2973">
            <a:off x="4329941" y="2888249"/>
            <a:ext cx="1447260" cy="19296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007536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Hurá už je tu škola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sz="2000" dirty="0" smtClean="0"/>
              <a:t>zábavné odpoledne 6.9. v letním kině</a:t>
            </a:r>
          </a:p>
          <a:p>
            <a:pPr>
              <a:buFontTx/>
              <a:buChar char="-"/>
            </a:pPr>
            <a:r>
              <a:rPr lang="cs-CZ" sz="2000" dirty="0" smtClean="0"/>
              <a:t>prezentace sportovních klubů</a:t>
            </a:r>
          </a:p>
          <a:p>
            <a:pPr>
              <a:buFontTx/>
              <a:buChar char="-"/>
            </a:pPr>
            <a:endParaRPr lang="cs-CZ" sz="2400" dirty="0" smtClean="0"/>
          </a:p>
          <a:p>
            <a:endParaRPr lang="cs-CZ" sz="2400" dirty="0"/>
          </a:p>
          <a:p>
            <a:pPr marL="0" indent="0">
              <a:buNone/>
            </a:pPr>
            <a:endParaRPr lang="cs-CZ" sz="2400" dirty="0" smtClean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81" b="14036"/>
          <a:stretch/>
        </p:blipFill>
        <p:spPr>
          <a:xfrm>
            <a:off x="6404399" y="987574"/>
            <a:ext cx="2198843" cy="21602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68" r="3121"/>
          <a:stretch/>
        </p:blipFill>
        <p:spPr>
          <a:xfrm>
            <a:off x="539550" y="2067694"/>
            <a:ext cx="2234847" cy="246779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03" r="6941" b="6145"/>
          <a:stretch/>
        </p:blipFill>
        <p:spPr>
          <a:xfrm>
            <a:off x="2996265" y="2130107"/>
            <a:ext cx="2210352" cy="24053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8" t="18561" r="2405" b="7197"/>
          <a:stretch/>
        </p:blipFill>
        <p:spPr>
          <a:xfrm>
            <a:off x="5428485" y="2519267"/>
            <a:ext cx="1951828" cy="201622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916433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11509"/>
            <a:ext cx="8229600" cy="651719"/>
          </a:xfrm>
        </p:spPr>
        <p:txBody>
          <a:bodyPr>
            <a:normAutofit/>
          </a:bodyPr>
          <a:lstStyle/>
          <a:p>
            <a:r>
              <a:rPr lang="cs-CZ" sz="2800" b="1" dirty="0" smtClean="0"/>
              <a:t>Mateřská škola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000" dirty="0" smtClean="0"/>
              <a:t>7. ročník výtvarné výstavy </a:t>
            </a:r>
            <a:r>
              <a:rPr lang="cs-CZ" sz="2000" dirty="0"/>
              <a:t>mateřských škol </a:t>
            </a:r>
            <a:endParaRPr lang="cs-CZ" sz="2000" dirty="0" smtClean="0"/>
          </a:p>
          <a:p>
            <a:pPr marL="0" indent="0" algn="ctr">
              <a:buNone/>
            </a:pPr>
            <a:r>
              <a:rPr lang="cs-CZ" sz="2000" b="1" dirty="0" smtClean="0"/>
              <a:t>Jak </a:t>
            </a:r>
            <a:r>
              <a:rPr lang="cs-CZ" sz="2000" b="1" dirty="0"/>
              <a:t>to vidí děti – </a:t>
            </a:r>
            <a:r>
              <a:rPr lang="cs-CZ" sz="2000" b="1" dirty="0" smtClean="0"/>
              <a:t>téma </a:t>
            </a:r>
            <a:r>
              <a:rPr lang="cs-CZ" sz="2000" b="1" dirty="0"/>
              <a:t>Malované písničky </a:t>
            </a:r>
            <a:endParaRPr lang="cs-CZ" sz="2000" b="1" dirty="0" smtClean="0"/>
          </a:p>
          <a:p>
            <a:pPr marL="0" indent="0" algn="ctr">
              <a:buNone/>
            </a:pPr>
            <a:r>
              <a:rPr lang="cs-CZ" sz="2000" dirty="0" smtClean="0"/>
              <a:t>prostory </a:t>
            </a:r>
            <a:r>
              <a:rPr lang="cs-CZ" sz="2000" dirty="0"/>
              <a:t>kláštereckého zámku </a:t>
            </a:r>
            <a:r>
              <a:rPr lang="cs-CZ" sz="2000" dirty="0" smtClean="0"/>
              <a:t>v měsíci září </a:t>
            </a:r>
            <a:r>
              <a:rPr lang="cs-CZ" sz="2000" dirty="0"/>
              <a:t>a </a:t>
            </a:r>
            <a:r>
              <a:rPr lang="cs-CZ" sz="2000" dirty="0" smtClean="0"/>
              <a:t>říjen</a:t>
            </a:r>
            <a:endParaRPr lang="cs-CZ" sz="20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 smtClean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800000">
            <a:off x="2964445" y="2499742"/>
            <a:ext cx="3215109" cy="2411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703198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Základní škola Krátká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147248" cy="33944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000" dirty="0" smtClean="0"/>
              <a:t>předávání certifikátů Cambridge </a:t>
            </a:r>
            <a:r>
              <a:rPr lang="cs-CZ" sz="2000" dirty="0" err="1" smtClean="0"/>
              <a:t>English</a:t>
            </a:r>
            <a:endParaRPr lang="cs-CZ" sz="1400" dirty="0" smtClean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504" y="2076879"/>
            <a:ext cx="3356992" cy="25177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347319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Nadaní žáci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147248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8. září proběhlo </a:t>
            </a:r>
            <a:r>
              <a:rPr lang="cs-CZ" sz="2000" dirty="0"/>
              <a:t>na </a:t>
            </a:r>
            <a:r>
              <a:rPr lang="cs-CZ" sz="2000" dirty="0" smtClean="0"/>
              <a:t>ZŠ Krátká </a:t>
            </a:r>
            <a:r>
              <a:rPr lang="cs-CZ" sz="2000" dirty="0"/>
              <a:t>setkání Krajské koordinační skupiny pro podporu </a:t>
            </a:r>
            <a:r>
              <a:rPr lang="cs-CZ" sz="2000" dirty="0" smtClean="0"/>
              <a:t>nadání, jejíž členem je Mgr</a:t>
            </a:r>
            <a:r>
              <a:rPr lang="cs-CZ" sz="2000" dirty="0"/>
              <a:t>. </a:t>
            </a:r>
            <a:r>
              <a:rPr lang="cs-CZ" sz="2000" dirty="0" smtClean="0"/>
              <a:t>Gabriela Jedličková, která je zároveň zapojena i v </a:t>
            </a:r>
            <a:r>
              <a:rPr lang="cs-CZ" sz="2000" dirty="0"/>
              <a:t>projektu „Podpora úspěšnosti ve </a:t>
            </a:r>
            <a:r>
              <a:rPr lang="cs-CZ" sz="2000" dirty="0" smtClean="0"/>
              <a:t>vzdělávání v </a:t>
            </a:r>
            <a:r>
              <a:rPr lang="cs-CZ" sz="2000" dirty="0"/>
              <a:t>Ústeckém kraji</a:t>
            </a:r>
            <a:r>
              <a:rPr lang="cs-CZ" sz="2000" dirty="0" smtClean="0"/>
              <a:t>“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dirty="0" smtClean="0"/>
              <a:t>ZŠ Krátká je brána jako leader </a:t>
            </a:r>
            <a:r>
              <a:rPr lang="cs-CZ" sz="2000" dirty="0"/>
              <a:t>a příklad dobré (inspirativní) </a:t>
            </a:r>
            <a:r>
              <a:rPr lang="cs-CZ" sz="2000" dirty="0" smtClean="0"/>
              <a:t>praxe.</a:t>
            </a:r>
            <a:endParaRPr lang="cs-CZ" sz="2000" dirty="0"/>
          </a:p>
          <a:p>
            <a:pPr marL="0" indent="0" algn="ctr">
              <a:buNone/>
            </a:pPr>
            <a:endParaRPr lang="cs-CZ" sz="1400" dirty="0" smtClean="0"/>
          </a:p>
        </p:txBody>
      </p:sp>
    </p:spTree>
    <p:extLst>
      <p:ext uri="{BB962C8B-B14F-4D97-AF65-F5344CB8AC3E}">
        <p14:creationId xmlns:p14="http://schemas.microsoft.com/office/powerpoint/2010/main" val="18954321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Městský ústav sociálních služeb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147248" cy="339447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Autonomní systém měření teploty </a:t>
            </a:r>
          </a:p>
          <a:p>
            <a:pPr marL="0" indent="0">
              <a:buNone/>
            </a:pPr>
            <a:r>
              <a:rPr lang="cs-CZ" sz="1400" dirty="0" smtClean="0"/>
              <a:t>zvukově </a:t>
            </a:r>
            <a:r>
              <a:rPr lang="cs-CZ" sz="1400" dirty="0"/>
              <a:t>upozorní na osobu se zvýšenou teplotou a odešle okamžitý </a:t>
            </a:r>
            <a:r>
              <a:rPr lang="cs-CZ" sz="1400" dirty="0" smtClean="0"/>
              <a:t>e-mail </a:t>
            </a:r>
            <a:r>
              <a:rPr lang="cs-CZ" sz="1400" dirty="0"/>
              <a:t>s </a:t>
            </a:r>
            <a:r>
              <a:rPr lang="cs-CZ" sz="1400" dirty="0" smtClean="0"/>
              <a:t>upozorněním </a:t>
            </a:r>
            <a:r>
              <a:rPr lang="cs-CZ" sz="1400" dirty="0"/>
              <a:t>odpovědné osobě (ředitelce nebo zástupkyni</a:t>
            </a:r>
            <a:r>
              <a:rPr lang="cs-CZ" sz="1400" dirty="0" smtClean="0"/>
              <a:t>)</a:t>
            </a:r>
          </a:p>
          <a:p>
            <a:pPr marL="0" indent="0">
              <a:buNone/>
            </a:pPr>
            <a:endParaRPr lang="cs-CZ" sz="1400" dirty="0"/>
          </a:p>
          <a:p>
            <a:r>
              <a:rPr lang="cs-CZ" sz="2000" dirty="0"/>
              <a:t>Od 18.9. zákaz návštěv v domově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/>
          <a:srcRect l="24800" r="24801"/>
          <a:stretch/>
        </p:blipFill>
        <p:spPr>
          <a:xfrm>
            <a:off x="6156176" y="1898485"/>
            <a:ext cx="1358835" cy="269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4809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Městský ústav sociálních služeb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147248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/>
              <a:t>Instalace sochy, která znázorňuje logo MÚSS ve tvaru krmítka od výtvarníka Pavla Lakomého</a:t>
            </a:r>
            <a:endParaRPr lang="cs-CZ" sz="1400" dirty="0" smtClean="0"/>
          </a:p>
        </p:txBody>
      </p:sp>
      <p:pic>
        <p:nvPicPr>
          <p:cNvPr id="4" name="Obrázek 3" descr="P1110044.JPG"/>
          <p:cNvPicPr>
            <a:picLocks noChangeAspect="1"/>
          </p:cNvPicPr>
          <p:nvPr/>
        </p:nvPicPr>
        <p:blipFill>
          <a:blip r:embed="rId2" cstate="print"/>
          <a:srcRect l="14828" t="3123" b="12517"/>
          <a:stretch>
            <a:fillRect/>
          </a:stretch>
        </p:blipFill>
        <p:spPr>
          <a:xfrm rot="5400000">
            <a:off x="5074698" y="2069052"/>
            <a:ext cx="2807867" cy="208507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Obrázek 5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5736" y="2541101"/>
            <a:ext cx="1838005" cy="1950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97416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Městský ústav sociálních služeb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147248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 smtClean="0"/>
              <a:t>V průběhu prázdnin proběhlo několik venkovních aktivit pro zpestření života seniorů v domově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4973" y="1707654"/>
            <a:ext cx="3178592" cy="146681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757" y="1995686"/>
            <a:ext cx="2664296" cy="19966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5936" y="3094133"/>
            <a:ext cx="2241796" cy="16789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05333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/>
              <a:t>MŠ Souběžná - </a:t>
            </a:r>
            <a:r>
              <a:rPr lang="cs-CZ" sz="2800" b="1" dirty="0" err="1" smtClean="0"/>
              <a:t>miniaréna</a:t>
            </a:r>
            <a:endParaRPr lang="cs-CZ" sz="2800" b="1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57498"/>
            <a:ext cx="6275040" cy="3529710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8" r="9472"/>
          <a:stretch/>
        </p:blipFill>
        <p:spPr>
          <a:xfrm rot="5400000">
            <a:off x="6466648" y="1441953"/>
            <a:ext cx="2604605" cy="183569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102" y="3723878"/>
            <a:ext cx="1835696" cy="103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56075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Proběhlé akce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147248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endParaRPr lang="cs-CZ" sz="1200" dirty="0" smtClean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863" y="1066902"/>
            <a:ext cx="2606228" cy="184090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8125" y="1179105"/>
            <a:ext cx="2405094" cy="341551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5871">
            <a:off x="828387" y="2366251"/>
            <a:ext cx="2718488" cy="227446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2598">
            <a:off x="3746845" y="1598473"/>
            <a:ext cx="2039815" cy="288516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9128774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9512" y="1239602"/>
            <a:ext cx="8784976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místního hospodářství, </a:t>
            </a:r>
            <a:br>
              <a:rPr lang="cs-CZ" sz="4000" b="1" dirty="0"/>
            </a:br>
            <a:r>
              <a:rPr lang="cs-CZ" sz="4000" b="1" dirty="0"/>
              <a:t>dopravy a životního prostředí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Ing. Jiří Jaroš</a:t>
            </a:r>
            <a:br>
              <a:rPr lang="cs-CZ" sz="3200" b="1" dirty="0"/>
            </a:br>
            <a:r>
              <a:rPr lang="cs-CZ" sz="3200" dirty="0"/>
              <a:t>radní pro místní hospodářství</a:t>
            </a:r>
          </a:p>
        </p:txBody>
      </p:sp>
    </p:spTree>
    <p:extLst>
      <p:ext uri="{BB962C8B-B14F-4D97-AF65-F5344CB8AC3E}">
        <p14:creationId xmlns:p14="http://schemas.microsoft.com/office/powerpoint/2010/main" val="285751407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Dětské hřiště v Klášterecké Jeseni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063228"/>
            <a:ext cx="4104456" cy="3078342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755576" y="4185127"/>
            <a:ext cx="7931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	Dodavatelé: Hřiště pod Květinou s.r.o., Klášterecká Kyselka s.r.o. </a:t>
            </a:r>
          </a:p>
          <a:p>
            <a:r>
              <a:rPr lang="cs-CZ" dirty="0" smtClean="0"/>
              <a:t>	Náklady: 230 000 Kč vč. DPH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671" y="1063228"/>
            <a:ext cx="4123597" cy="3092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45972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Fitness u gymnázia</a:t>
            </a:r>
            <a:endParaRPr lang="cs-CZ" sz="2800" b="1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987574"/>
            <a:ext cx="5981495" cy="3364591"/>
          </a:xfrm>
          <a:prstGeom prst="rect">
            <a:avLst/>
          </a:prstGeom>
        </p:spPr>
      </p:pic>
      <p:sp>
        <p:nvSpPr>
          <p:cNvPr id="14" name="TextovéPole 13"/>
          <p:cNvSpPr txBox="1"/>
          <p:nvPr/>
        </p:nvSpPr>
        <p:spPr>
          <a:xfrm>
            <a:off x="1043608" y="4352165"/>
            <a:ext cx="70240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 </a:t>
            </a:r>
            <a:r>
              <a:rPr lang="cs-CZ" dirty="0" smtClean="0"/>
              <a:t>     Dodavatelé: Bonita Group </a:t>
            </a:r>
            <a:r>
              <a:rPr lang="cs-CZ" dirty="0" err="1" smtClean="0"/>
              <a:t>Service</a:t>
            </a:r>
            <a:r>
              <a:rPr lang="cs-CZ" dirty="0" smtClean="0"/>
              <a:t> s.r.o., Klášterecká Kyselka s.r.o.         </a:t>
            </a:r>
          </a:p>
          <a:p>
            <a:r>
              <a:rPr lang="cs-CZ" dirty="0" smtClean="0"/>
              <a:t>      Náklady</a:t>
            </a:r>
            <a:r>
              <a:rPr lang="cs-CZ" dirty="0"/>
              <a:t>: </a:t>
            </a:r>
            <a:r>
              <a:rPr lang="cs-CZ" dirty="0" smtClean="0"/>
              <a:t>250 000 Kč vč. DPH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553716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83517"/>
            <a:ext cx="8229600" cy="579711"/>
          </a:xfrm>
        </p:spPr>
        <p:txBody>
          <a:bodyPr>
            <a:normAutofit/>
          </a:bodyPr>
          <a:lstStyle/>
          <a:p>
            <a:r>
              <a:rPr lang="cs-CZ" sz="2800" b="1" dirty="0" smtClean="0"/>
              <a:t>Agility hřiště</a:t>
            </a:r>
            <a:endParaRPr lang="cs-CZ" sz="28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1061466"/>
            <a:ext cx="5753261" cy="3166470"/>
          </a:xfrm>
        </p:spPr>
      </p:pic>
      <p:sp>
        <p:nvSpPr>
          <p:cNvPr id="5" name="TextovéPole 4"/>
          <p:cNvSpPr txBox="1"/>
          <p:nvPr/>
        </p:nvSpPr>
        <p:spPr>
          <a:xfrm>
            <a:off x="6004780" y="1061465"/>
            <a:ext cx="3139220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500" b="1" dirty="0" smtClean="0"/>
              <a:t>Překážky</a:t>
            </a:r>
          </a:p>
          <a:p>
            <a:r>
              <a:rPr lang="cs-CZ" sz="1600" dirty="0" smtClean="0"/>
              <a:t>Hřiště pod Květinou s.r.o. </a:t>
            </a:r>
          </a:p>
          <a:p>
            <a:endParaRPr lang="cs-CZ" dirty="0" smtClean="0"/>
          </a:p>
          <a:p>
            <a:r>
              <a:rPr lang="cs-CZ" sz="1500" b="1" dirty="0" smtClean="0"/>
              <a:t>Oplocení</a:t>
            </a:r>
          </a:p>
          <a:p>
            <a:r>
              <a:rPr lang="cs-CZ" sz="1600" dirty="0" smtClean="0"/>
              <a:t>Severočeská stavební Klášterec a.s.</a:t>
            </a:r>
          </a:p>
          <a:p>
            <a:endParaRPr lang="cs-CZ" dirty="0" smtClean="0"/>
          </a:p>
          <a:p>
            <a:r>
              <a:rPr lang="cs-CZ" sz="1500" b="1" dirty="0" smtClean="0"/>
              <a:t>Terénní úpravy</a:t>
            </a:r>
          </a:p>
          <a:p>
            <a:r>
              <a:rPr lang="cs-CZ" sz="1600" dirty="0" smtClean="0"/>
              <a:t>Rudolf </a:t>
            </a:r>
            <a:r>
              <a:rPr lang="cs-CZ" sz="1600" dirty="0" err="1" smtClean="0"/>
              <a:t>Stütz</a:t>
            </a:r>
            <a:r>
              <a:rPr lang="cs-CZ" sz="1600" dirty="0" smtClean="0"/>
              <a:t> </a:t>
            </a:r>
          </a:p>
          <a:p>
            <a:r>
              <a:rPr lang="cs-CZ" sz="1500" b="1" dirty="0" smtClean="0"/>
              <a:t>Mobiliář</a:t>
            </a:r>
          </a:p>
          <a:p>
            <a:r>
              <a:rPr lang="cs-CZ" sz="1600" dirty="0" smtClean="0"/>
              <a:t>Klášterecká Kyselka </a:t>
            </a:r>
          </a:p>
          <a:p>
            <a:endParaRPr lang="cs-CZ" sz="1600" dirty="0"/>
          </a:p>
          <a:p>
            <a:r>
              <a:rPr lang="cs-CZ" sz="1500" b="1" dirty="0" smtClean="0"/>
              <a:t>Náklady</a:t>
            </a:r>
          </a:p>
          <a:p>
            <a:r>
              <a:rPr lang="cs-CZ" sz="1600" dirty="0" smtClean="0"/>
              <a:t>250 000 Kč vč. DPH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2886270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994172"/>
          </a:xfrm>
        </p:spPr>
        <p:txBody>
          <a:bodyPr>
            <a:normAutofit/>
          </a:bodyPr>
          <a:lstStyle/>
          <a:p>
            <a:r>
              <a:rPr lang="cs-CZ" sz="2800" b="1" dirty="0" smtClean="0"/>
              <a:t>Placené parkování v ul. Dlouhá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81987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sz="1500" dirty="0" smtClean="0"/>
          </a:p>
          <a:p>
            <a:pPr marL="0" indent="0">
              <a:buNone/>
            </a:pPr>
            <a:endParaRPr lang="cs-CZ" sz="1500" dirty="0"/>
          </a:p>
          <a:p>
            <a:pPr marL="0" indent="0">
              <a:buNone/>
            </a:pPr>
            <a:endParaRPr lang="cs-CZ" sz="1500" dirty="0" smtClean="0"/>
          </a:p>
          <a:p>
            <a:pPr marL="0" indent="0">
              <a:buNone/>
            </a:pPr>
            <a:r>
              <a:rPr lang="cs-CZ" sz="1500" dirty="0"/>
              <a:t> </a:t>
            </a:r>
            <a:r>
              <a:rPr lang="cs-CZ" sz="1500" dirty="0" smtClean="0"/>
              <a:t>           Dodavatelé: Green Center s.r.o., </a:t>
            </a:r>
          </a:p>
          <a:p>
            <a:pPr marL="0" indent="0">
              <a:buNone/>
            </a:pPr>
            <a:r>
              <a:rPr lang="cs-CZ" sz="1500" dirty="0" smtClean="0"/>
              <a:t>	  </a:t>
            </a:r>
            <a:r>
              <a:rPr lang="cs-CZ" sz="1500" dirty="0"/>
              <a:t> </a:t>
            </a:r>
            <a:r>
              <a:rPr lang="cs-CZ" sz="1500" dirty="0" smtClean="0"/>
              <a:t>            Hanzl Elektromontáže s.r.o., </a:t>
            </a:r>
          </a:p>
          <a:p>
            <a:pPr marL="0" indent="0">
              <a:buNone/>
            </a:pPr>
            <a:r>
              <a:rPr lang="cs-CZ" sz="1500" dirty="0" smtClean="0"/>
              <a:t>	               Klášterecká Kyselka s.r.o.</a:t>
            </a:r>
          </a:p>
          <a:p>
            <a:pPr marL="0" indent="0">
              <a:buNone/>
            </a:pPr>
            <a:r>
              <a:rPr lang="cs-CZ" sz="1500" dirty="0" smtClean="0"/>
              <a:t> </a:t>
            </a:r>
          </a:p>
          <a:p>
            <a:pPr marL="0" indent="0">
              <a:buNone/>
            </a:pPr>
            <a:r>
              <a:rPr lang="cs-CZ" sz="1500" dirty="0"/>
              <a:t> </a:t>
            </a:r>
            <a:r>
              <a:rPr lang="cs-CZ" sz="1500" dirty="0" smtClean="0"/>
              <a:t>           Náklady:      300 000 Kč vč. DPH</a:t>
            </a:r>
            <a:endParaRPr lang="cs-CZ" sz="15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27" y="1059582"/>
            <a:ext cx="3573016" cy="267976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059582"/>
            <a:ext cx="3101279" cy="394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9229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08111"/>
          </a:xfrm>
        </p:spPr>
        <p:txBody>
          <a:bodyPr>
            <a:normAutofit/>
          </a:bodyPr>
          <a:lstStyle/>
          <a:p>
            <a:r>
              <a:rPr lang="cs-CZ" sz="2800" b="1" dirty="0" smtClean="0"/>
              <a:t>Výměna svítidel </a:t>
            </a:r>
            <a:r>
              <a:rPr lang="cs-CZ" sz="2800" b="1" dirty="0" err="1" smtClean="0"/>
              <a:t>Petlérská</a:t>
            </a:r>
            <a:endParaRPr lang="cs-CZ" sz="2800" b="1" dirty="0"/>
          </a:p>
        </p:txBody>
      </p:sp>
      <p:sp>
        <p:nvSpPr>
          <p:cNvPr id="4" name="TextovéPole 3"/>
          <p:cNvSpPr txBox="1"/>
          <p:nvPr/>
        </p:nvSpPr>
        <p:spPr>
          <a:xfrm>
            <a:off x="-324544" y="4321951"/>
            <a:ext cx="64883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		Dodavatel: </a:t>
            </a:r>
            <a:r>
              <a:rPr lang="cs-CZ" dirty="0" err="1" smtClean="0"/>
              <a:t>Elektronovy</a:t>
            </a:r>
            <a:r>
              <a:rPr lang="cs-CZ" dirty="0" smtClean="0"/>
              <a:t> </a:t>
            </a:r>
            <a:r>
              <a:rPr lang="cs-CZ" dirty="0" err="1" smtClean="0"/>
              <a:t>Trade</a:t>
            </a:r>
            <a:r>
              <a:rPr lang="cs-CZ" dirty="0" smtClean="0"/>
              <a:t> s.r.o.                       </a:t>
            </a:r>
          </a:p>
          <a:p>
            <a:r>
              <a:rPr lang="cs-CZ" dirty="0"/>
              <a:t>	</a:t>
            </a:r>
            <a:r>
              <a:rPr lang="cs-CZ" dirty="0" smtClean="0"/>
              <a:t>	Náklady: 230 000 Kč vč. DPH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21041"/>
            <a:ext cx="4392489" cy="329436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530" y="1021040"/>
            <a:ext cx="2470776" cy="3294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79676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1141635"/>
          </a:xfrm>
        </p:spPr>
        <p:txBody>
          <a:bodyPr>
            <a:normAutofit/>
          </a:bodyPr>
          <a:lstStyle/>
          <a:p>
            <a:r>
              <a:rPr lang="cs-CZ" sz="2800" b="1" dirty="0" smtClean="0"/>
              <a:t>Kontejnerové stání v </a:t>
            </a:r>
            <a:r>
              <a:rPr lang="cs-CZ" sz="2800" b="1" dirty="0" err="1" smtClean="0"/>
              <a:t>Ciboušově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5728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		Dodavatel: Klášterecká Kyselka </a:t>
            </a:r>
            <a:r>
              <a:rPr lang="cs-CZ" sz="2000" dirty="0" err="1" smtClean="0"/>
              <a:t>s.r.o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		Náklady: 25 000 Kč vč. DPH </a:t>
            </a: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180369"/>
            <a:ext cx="3874983" cy="290623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80370"/>
            <a:ext cx="3874983" cy="2906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566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err="1" smtClean="0"/>
              <a:t>Sala</a:t>
            </a:r>
            <a:r>
              <a:rPr lang="cs-CZ" sz="2800" b="1" dirty="0" smtClean="0"/>
              <a:t> </a:t>
            </a:r>
            <a:r>
              <a:rPr lang="cs-CZ" sz="2800" b="1" dirty="0" err="1" smtClean="0"/>
              <a:t>terrena</a:t>
            </a:r>
            <a:r>
              <a:rPr lang="cs-CZ" sz="2800" b="1" dirty="0" smtClean="0"/>
              <a:t> - oprava korunní římsy</a:t>
            </a:r>
            <a:endParaRPr lang="cs-CZ" sz="28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1" b="5961"/>
          <a:stretch/>
        </p:blipFill>
        <p:spPr>
          <a:xfrm>
            <a:off x="755576" y="1063228"/>
            <a:ext cx="7739660" cy="3693444"/>
          </a:xfrm>
        </p:spPr>
      </p:pic>
    </p:spTree>
    <p:extLst>
      <p:ext uri="{BB962C8B-B14F-4D97-AF65-F5344CB8AC3E}">
        <p14:creationId xmlns:p14="http://schemas.microsoft.com/office/powerpoint/2010/main" val="3760493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Rekonstrukce parkové zdi - ul. Vodní</a:t>
            </a:r>
            <a:endParaRPr lang="cs-CZ" sz="2800" b="1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87"/>
          <a:stretch/>
        </p:blipFill>
        <p:spPr>
          <a:xfrm>
            <a:off x="690318" y="1063228"/>
            <a:ext cx="7763363" cy="3668762"/>
          </a:xfrm>
        </p:spPr>
      </p:pic>
    </p:spTree>
    <p:extLst>
      <p:ext uri="{BB962C8B-B14F-4D97-AF65-F5344CB8AC3E}">
        <p14:creationId xmlns:p14="http://schemas.microsoft.com/office/powerpoint/2010/main" val="715934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Hala I.P. Verne – rekonstrukce střechy</a:t>
            </a:r>
            <a:endParaRPr lang="cs-CZ" sz="2800" b="1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2" b="25318"/>
          <a:stretch/>
        </p:blipFill>
        <p:spPr>
          <a:xfrm>
            <a:off x="683568" y="1063229"/>
            <a:ext cx="7867824" cy="3698016"/>
          </a:xfrm>
        </p:spPr>
      </p:pic>
    </p:spTree>
    <p:extLst>
      <p:ext uri="{BB962C8B-B14F-4D97-AF65-F5344CB8AC3E}">
        <p14:creationId xmlns:p14="http://schemas.microsoft.com/office/powerpoint/2010/main" val="1270946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555526"/>
            <a:ext cx="8507288" cy="507702"/>
          </a:xfrm>
        </p:spPr>
        <p:txBody>
          <a:bodyPr>
            <a:noAutofit/>
          </a:bodyPr>
          <a:lstStyle/>
          <a:p>
            <a:r>
              <a:rPr lang="cs-CZ" sz="2600" b="1" dirty="0" smtClean="0"/>
              <a:t>ZŠ </a:t>
            </a:r>
            <a:r>
              <a:rPr lang="cs-CZ" sz="2600" b="1" dirty="0" err="1" smtClean="0"/>
              <a:t>Petlérská</a:t>
            </a:r>
            <a:r>
              <a:rPr lang="cs-CZ" sz="2600" b="1" dirty="0" smtClean="0"/>
              <a:t> - ul. Havlíčkova – výměna oken</a:t>
            </a:r>
            <a:endParaRPr lang="cs-CZ" sz="26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64"/>
          <a:stretch/>
        </p:blipFill>
        <p:spPr>
          <a:xfrm>
            <a:off x="716986" y="1063228"/>
            <a:ext cx="7710028" cy="3698404"/>
          </a:xfrm>
        </p:spPr>
      </p:pic>
    </p:spTree>
    <p:extLst>
      <p:ext uri="{BB962C8B-B14F-4D97-AF65-F5344CB8AC3E}">
        <p14:creationId xmlns:p14="http://schemas.microsoft.com/office/powerpoint/2010/main" val="317762294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940</Words>
  <Application>Microsoft Office PowerPoint</Application>
  <PresentationFormat>Předvádění na obrazovce (16:9)</PresentationFormat>
  <Paragraphs>258</Paragraphs>
  <Slides>57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57</vt:i4>
      </vt:variant>
    </vt:vector>
  </HeadingPairs>
  <TitlesOfParts>
    <vt:vector size="61" baseType="lpstr">
      <vt:lpstr>Arial</vt:lpstr>
      <vt:lpstr>Calibri</vt:lpstr>
      <vt:lpstr>Verdana</vt:lpstr>
      <vt:lpstr>Motiv systému Office</vt:lpstr>
      <vt:lpstr>Odbor výstavby a rozvoje města  Mgr. Vojtěch Marvan radní pro investice </vt:lpstr>
      <vt:lpstr>STADION – výsledkové tabule</vt:lpstr>
      <vt:lpstr>Zvýšení bezpečnosti přechodu v ul. Školní</vt:lpstr>
      <vt:lpstr>ŠKOLSKÁ ZAŘÍZENÍ 2020</vt:lpstr>
      <vt:lpstr>MŠ Souběžná - miniaréna</vt:lpstr>
      <vt:lpstr>Sala terrena - oprava korunní římsy</vt:lpstr>
      <vt:lpstr>Rekonstrukce parkové zdi - ul. Vodní</vt:lpstr>
      <vt:lpstr>Hala I.P. Verne – rekonstrukce střechy</vt:lpstr>
      <vt:lpstr>ZŠ Petlérská - ul. Havlíčkova – výměna oken</vt:lpstr>
      <vt:lpstr>Hrad Šumná – záchranné práce IV. etapa</vt:lpstr>
      <vt:lpstr>Rekonstrukce lávky přes Klášterecký potok</vt:lpstr>
      <vt:lpstr>FK Rašovice – rekonstrukce hřiště</vt:lpstr>
      <vt:lpstr>KULTURNÍ DŮM – modernizace a dostavba</vt:lpstr>
      <vt:lpstr>CYKLOSTEZKA Klášterecký potok</vt:lpstr>
      <vt:lpstr>Dopravní terminál ul. Nádražní</vt:lpstr>
      <vt:lpstr>Odbor finanční  Bc. Pavla Zemančíková radní pro ekonomiku </vt:lpstr>
      <vt:lpstr>Rozbor hospodaření města k 31.08.2020 </vt:lpstr>
      <vt:lpstr>Příjem ze sdílených daní  (porovnání s rokem 2019)</vt:lpstr>
      <vt:lpstr>Příjem ze sdílených daní  (porovnání s rozpočtem 2020)</vt:lpstr>
      <vt:lpstr>Odbor správy majetku a bytového fondu  Bc. Pavla Zemančíková radní pro správu majetku</vt:lpstr>
      <vt:lpstr>  Výběrové řízení na dodavatele zemního plynu pro období 2021 - 2022</vt:lpstr>
      <vt:lpstr>Prezentace aplikace PowerPoint</vt:lpstr>
      <vt:lpstr>   Výběrové řízení na dodavatele elektrické energie pro období 9/2020 - 12/2021 </vt:lpstr>
      <vt:lpstr>Prezentace aplikace PowerPoint</vt:lpstr>
      <vt:lpstr>Prodej bytové jednotky B. Němcové 366/9</vt:lpstr>
      <vt:lpstr>Odbor komunikace a cestovního ruchu  Mgr. Vojtěch Marvan radní pro komunikaci a cestovní ruch</vt:lpstr>
      <vt:lpstr>Společně pro Klášterec</vt:lpstr>
      <vt:lpstr>Klášterecké noviny</vt:lpstr>
      <vt:lpstr>Veřejná sbírka pro Františka</vt:lpstr>
      <vt:lpstr>Dar od ZF Electronics, s.r.o.</vt:lpstr>
      <vt:lpstr>Dny evropského dědictví</vt:lpstr>
      <vt:lpstr>350. narozeniny kostela Nejsvětější Trojice na farní zahradě</vt:lpstr>
      <vt:lpstr>Turistické informační centrum</vt:lpstr>
      <vt:lpstr>Turistické informační centrum</vt:lpstr>
      <vt:lpstr>Galerie Kryt – V jiném světle</vt:lpstr>
      <vt:lpstr>Galerie Kryt - Pohlazení</vt:lpstr>
      <vt:lpstr>Galerie Kryt – Unie ROSKA</vt:lpstr>
      <vt:lpstr>Křest nové publikace</vt:lpstr>
      <vt:lpstr>Odbor sociálních věcí, školství a sportu  PhDr. Jiřina Malastová radní pro školství</vt:lpstr>
      <vt:lpstr>Zahájení školního roku</vt:lpstr>
      <vt:lpstr>Zahájení školního roku</vt:lpstr>
      <vt:lpstr>Poznáváme společně</vt:lpstr>
      <vt:lpstr>Hurá už je tu škola</vt:lpstr>
      <vt:lpstr>Mateřská škola</vt:lpstr>
      <vt:lpstr>Základní škola Krátká</vt:lpstr>
      <vt:lpstr>Nadaní žáci</vt:lpstr>
      <vt:lpstr>Městský ústav sociálních služeb</vt:lpstr>
      <vt:lpstr>Městský ústav sociálních služeb</vt:lpstr>
      <vt:lpstr>Městský ústav sociálních služeb</vt:lpstr>
      <vt:lpstr>Proběhlé akce</vt:lpstr>
      <vt:lpstr>Odbor místního hospodářství,  dopravy a životního prostředí  Ing. Jiří Jaroš radní pro místní hospodářství</vt:lpstr>
      <vt:lpstr>Dětské hřiště v Klášterecké Jeseni</vt:lpstr>
      <vt:lpstr>Fitness u gymnázia</vt:lpstr>
      <vt:lpstr>Agility hřiště</vt:lpstr>
      <vt:lpstr>Placené parkování v ul. Dlouhá</vt:lpstr>
      <vt:lpstr>Výměna svítidel Petlérská</vt:lpstr>
      <vt:lpstr>Kontejnerové stání v Ciboušově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Pavel Endršt</dc:creator>
  <cp:lastModifiedBy>Hodicová Radka, Dr. Ing.</cp:lastModifiedBy>
  <cp:revision>24</cp:revision>
  <cp:lastPrinted>2020-09-21T05:32:27Z</cp:lastPrinted>
  <dcterms:created xsi:type="dcterms:W3CDTF">2018-10-31T08:36:17Z</dcterms:created>
  <dcterms:modified xsi:type="dcterms:W3CDTF">2020-09-23T06:26:42Z</dcterms:modified>
</cp:coreProperties>
</file>