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256" r:id="rId2"/>
    <p:sldId id="257" r:id="rId3"/>
    <p:sldId id="259" r:id="rId4"/>
    <p:sldId id="315" r:id="rId5"/>
    <p:sldId id="263" r:id="rId6"/>
    <p:sldId id="316" r:id="rId7"/>
    <p:sldId id="267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258" r:id="rId16"/>
    <p:sldId id="291" r:id="rId17"/>
    <p:sldId id="292" r:id="rId18"/>
    <p:sldId id="293" r:id="rId19"/>
    <p:sldId id="294" r:id="rId20"/>
    <p:sldId id="295" r:id="rId21"/>
    <p:sldId id="296" r:id="rId22"/>
    <p:sldId id="260" r:id="rId23"/>
    <p:sldId id="274" r:id="rId24"/>
    <p:sldId id="261" r:id="rId25"/>
    <p:sldId id="273" r:id="rId26"/>
    <p:sldId id="272" r:id="rId27"/>
    <p:sldId id="268" r:id="rId28"/>
    <p:sldId id="299" r:id="rId29"/>
    <p:sldId id="262" r:id="rId30"/>
    <p:sldId id="300" r:id="rId31"/>
    <p:sldId id="301" r:id="rId32"/>
    <p:sldId id="302" r:id="rId33"/>
    <p:sldId id="303" r:id="rId34"/>
    <p:sldId id="304" r:id="rId35"/>
    <p:sldId id="305" r:id="rId36"/>
    <p:sldId id="306" r:id="rId37"/>
    <p:sldId id="264" r:id="rId38"/>
    <p:sldId id="281" r:id="rId39"/>
    <p:sldId id="269" r:id="rId40"/>
    <p:sldId id="297" r:id="rId41"/>
    <p:sldId id="282" r:id="rId42"/>
    <p:sldId id="283" r:id="rId43"/>
    <p:sldId id="271" r:id="rId44"/>
    <p:sldId id="284" r:id="rId45"/>
    <p:sldId id="285" r:id="rId46"/>
    <p:sldId id="286" r:id="rId47"/>
    <p:sldId id="287" r:id="rId48"/>
    <p:sldId id="288" r:id="rId49"/>
    <p:sldId id="289" r:id="rId50"/>
    <p:sldId id="290" r:id="rId51"/>
  </p:sldIdLst>
  <p:sldSz cx="9144000" cy="5143500" type="screen16x9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39" autoAdjust="0"/>
  </p:normalViewPr>
  <p:slideViewPr>
    <p:cSldViewPr>
      <p:cViewPr varScale="1">
        <p:scale>
          <a:sx n="143" d="100"/>
          <a:sy n="143" d="100"/>
        </p:scale>
        <p:origin x="282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822" y="-7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0814\Documents\rozbory\sd&#237;len&#233;%20dan&#283;%202014-2019%20porovn&#225;n&#237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prezentace!$A$2</c:f>
              <c:strCache>
                <c:ptCount val="1"/>
                <c:pt idx="0">
                  <c:v>Daň z příjmů fyzických osob placená plátci</c:v>
                </c:pt>
              </c:strCache>
            </c:strRef>
          </c:tx>
          <c:cat>
            <c:strRef>
              <c:f>prezentace!$B$1:$J$1</c:f>
              <c:strCache>
                <c:ptCount val="5"/>
                <c:pt idx="0">
                  <c:v>Skutečnost 2015</c:v>
                </c:pt>
                <c:pt idx="1">
                  <c:v>Skutečnost 2016</c:v>
                </c:pt>
                <c:pt idx="2">
                  <c:v>Skutečnost 2017</c:v>
                </c:pt>
                <c:pt idx="3">
                  <c:v>Skutečnost 2018</c:v>
                </c:pt>
                <c:pt idx="4">
                  <c:v>Skutečnost 2019</c:v>
                </c:pt>
              </c:strCache>
            </c:strRef>
          </c:cat>
          <c:val>
            <c:numRef>
              <c:f>prezentace!$B$2:$J$2</c:f>
            </c:numRef>
          </c:val>
          <c:smooth val="0"/>
          <c:extLst>
            <c:ext xmlns:c16="http://schemas.microsoft.com/office/drawing/2014/chart" uri="{C3380CC4-5D6E-409C-BE32-E72D297353CC}">
              <c16:uniqueId val="{00000000-A11C-4189-B763-113AE3F715A7}"/>
            </c:ext>
          </c:extLst>
        </c:ser>
        <c:ser>
          <c:idx val="1"/>
          <c:order val="1"/>
          <c:tx>
            <c:strRef>
              <c:f>prezentace!$A$3</c:f>
              <c:strCache>
                <c:ptCount val="1"/>
                <c:pt idx="0">
                  <c:v>Daň z příjmů fyzických osob placená poplatníky</c:v>
                </c:pt>
              </c:strCache>
            </c:strRef>
          </c:tx>
          <c:cat>
            <c:strRef>
              <c:f>prezentace!$B$1:$J$1</c:f>
              <c:strCache>
                <c:ptCount val="5"/>
                <c:pt idx="0">
                  <c:v>Skutečnost 2015</c:v>
                </c:pt>
                <c:pt idx="1">
                  <c:v>Skutečnost 2016</c:v>
                </c:pt>
                <c:pt idx="2">
                  <c:v>Skutečnost 2017</c:v>
                </c:pt>
                <c:pt idx="3">
                  <c:v>Skutečnost 2018</c:v>
                </c:pt>
                <c:pt idx="4">
                  <c:v>Skutečnost 2019</c:v>
                </c:pt>
              </c:strCache>
            </c:strRef>
          </c:cat>
          <c:val>
            <c:numRef>
              <c:f>prezentace!$B$3:$J$3</c:f>
            </c:numRef>
          </c:val>
          <c:smooth val="0"/>
          <c:extLst>
            <c:ext xmlns:c16="http://schemas.microsoft.com/office/drawing/2014/chart" uri="{C3380CC4-5D6E-409C-BE32-E72D297353CC}">
              <c16:uniqueId val="{00000001-A11C-4189-B763-113AE3F715A7}"/>
            </c:ext>
          </c:extLst>
        </c:ser>
        <c:ser>
          <c:idx val="2"/>
          <c:order val="2"/>
          <c:tx>
            <c:strRef>
              <c:f>prezentace!$A$4</c:f>
              <c:strCache>
                <c:ptCount val="1"/>
                <c:pt idx="0">
                  <c:v>Daň z příjmů fyzických osob vybíraná srážkou</c:v>
                </c:pt>
              </c:strCache>
            </c:strRef>
          </c:tx>
          <c:cat>
            <c:strRef>
              <c:f>prezentace!$B$1:$J$1</c:f>
              <c:strCache>
                <c:ptCount val="5"/>
                <c:pt idx="0">
                  <c:v>Skutečnost 2015</c:v>
                </c:pt>
                <c:pt idx="1">
                  <c:v>Skutečnost 2016</c:v>
                </c:pt>
                <c:pt idx="2">
                  <c:v>Skutečnost 2017</c:v>
                </c:pt>
                <c:pt idx="3">
                  <c:v>Skutečnost 2018</c:v>
                </c:pt>
                <c:pt idx="4">
                  <c:v>Skutečnost 2019</c:v>
                </c:pt>
              </c:strCache>
            </c:strRef>
          </c:cat>
          <c:val>
            <c:numRef>
              <c:f>prezentace!$B$4:$J$4</c:f>
            </c:numRef>
          </c:val>
          <c:smooth val="0"/>
          <c:extLst>
            <c:ext xmlns:c16="http://schemas.microsoft.com/office/drawing/2014/chart" uri="{C3380CC4-5D6E-409C-BE32-E72D297353CC}">
              <c16:uniqueId val="{00000002-A11C-4189-B763-113AE3F715A7}"/>
            </c:ext>
          </c:extLst>
        </c:ser>
        <c:ser>
          <c:idx val="3"/>
          <c:order val="3"/>
          <c:tx>
            <c:strRef>
              <c:f>prezentace!$A$5</c:f>
              <c:strCache>
                <c:ptCount val="1"/>
                <c:pt idx="0">
                  <c:v>Daň z příjmu fyzických osob</c:v>
                </c:pt>
              </c:strCache>
            </c:strRef>
          </c:tx>
          <c:marker>
            <c:symbol val="none"/>
          </c:marker>
          <c:cat>
            <c:strRef>
              <c:f>prezentace!$B$1:$J$1</c:f>
              <c:strCache>
                <c:ptCount val="5"/>
                <c:pt idx="0">
                  <c:v>Skutečnost 2015</c:v>
                </c:pt>
                <c:pt idx="1">
                  <c:v>Skutečnost 2016</c:v>
                </c:pt>
                <c:pt idx="2">
                  <c:v>Skutečnost 2017</c:v>
                </c:pt>
                <c:pt idx="3">
                  <c:v>Skutečnost 2018</c:v>
                </c:pt>
                <c:pt idx="4">
                  <c:v>Skutečnost 2019</c:v>
                </c:pt>
              </c:strCache>
            </c:strRef>
          </c:cat>
          <c:val>
            <c:numRef>
              <c:f>prezentace!$B$5:$J$5</c:f>
              <c:numCache>
                <c:formatCode>#,##0</c:formatCode>
                <c:ptCount val="5"/>
                <c:pt idx="0">
                  <c:v>37963820.399999999</c:v>
                </c:pt>
                <c:pt idx="1">
                  <c:v>44234301.859999999</c:v>
                </c:pt>
                <c:pt idx="2">
                  <c:v>48327035.209999993</c:v>
                </c:pt>
                <c:pt idx="3">
                  <c:v>55122046.799999997</c:v>
                </c:pt>
                <c:pt idx="4">
                  <c:v>62259708.010000005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11C-4189-B763-113AE3F715A7}"/>
            </c:ext>
          </c:extLst>
        </c:ser>
        <c:ser>
          <c:idx val="4"/>
          <c:order val="4"/>
          <c:tx>
            <c:strRef>
              <c:f>prezentace!$A$6</c:f>
              <c:strCache>
                <c:ptCount val="1"/>
                <c:pt idx="0">
                  <c:v>Daň z příjmů právnických osob</c:v>
                </c:pt>
              </c:strCache>
            </c:strRef>
          </c:tx>
          <c:marker>
            <c:symbol val="none"/>
          </c:marker>
          <c:cat>
            <c:strRef>
              <c:f>prezentace!$B$1:$J$1</c:f>
              <c:strCache>
                <c:ptCount val="5"/>
                <c:pt idx="0">
                  <c:v>Skutečnost 2015</c:v>
                </c:pt>
                <c:pt idx="1">
                  <c:v>Skutečnost 2016</c:v>
                </c:pt>
                <c:pt idx="2">
                  <c:v>Skutečnost 2017</c:v>
                </c:pt>
                <c:pt idx="3">
                  <c:v>Skutečnost 2018</c:v>
                </c:pt>
                <c:pt idx="4">
                  <c:v>Skutečnost 2019</c:v>
                </c:pt>
              </c:strCache>
            </c:strRef>
          </c:cat>
          <c:val>
            <c:numRef>
              <c:f>prezentace!$B$6:$J$6</c:f>
              <c:numCache>
                <c:formatCode>#,##0</c:formatCode>
                <c:ptCount val="5"/>
                <c:pt idx="0">
                  <c:v>35978260.530000001</c:v>
                </c:pt>
                <c:pt idx="1">
                  <c:v>40400287.950000003</c:v>
                </c:pt>
                <c:pt idx="2">
                  <c:v>40739133.380000003</c:v>
                </c:pt>
                <c:pt idx="3">
                  <c:v>39699449.149999999</c:v>
                </c:pt>
                <c:pt idx="4">
                  <c:v>45464049.020000003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11C-4189-B763-113AE3F715A7}"/>
            </c:ext>
          </c:extLst>
        </c:ser>
        <c:ser>
          <c:idx val="5"/>
          <c:order val="5"/>
          <c:tx>
            <c:strRef>
              <c:f>prezentace!$A$7</c:f>
              <c:strCache>
                <c:ptCount val="1"/>
                <c:pt idx="0">
                  <c:v>Daň z přidané hodnoty</c:v>
                </c:pt>
              </c:strCache>
            </c:strRef>
          </c:tx>
          <c:marker>
            <c:symbol val="none"/>
          </c:marker>
          <c:cat>
            <c:strRef>
              <c:f>prezentace!$B$1:$J$1</c:f>
              <c:strCache>
                <c:ptCount val="5"/>
                <c:pt idx="0">
                  <c:v>Skutečnost 2015</c:v>
                </c:pt>
                <c:pt idx="1">
                  <c:v>Skutečnost 2016</c:v>
                </c:pt>
                <c:pt idx="2">
                  <c:v>Skutečnost 2017</c:v>
                </c:pt>
                <c:pt idx="3">
                  <c:v>Skutečnost 2018</c:v>
                </c:pt>
                <c:pt idx="4">
                  <c:v>Skutečnost 2019</c:v>
                </c:pt>
              </c:strCache>
            </c:strRef>
          </c:cat>
          <c:val>
            <c:numRef>
              <c:f>prezentace!$B$7:$J$7</c:f>
              <c:numCache>
                <c:formatCode>#,##0</c:formatCode>
                <c:ptCount val="5"/>
                <c:pt idx="0">
                  <c:v>71449125.379999995</c:v>
                </c:pt>
                <c:pt idx="1">
                  <c:v>74068401.609999999</c:v>
                </c:pt>
                <c:pt idx="2">
                  <c:v>82667874.079999998</c:v>
                </c:pt>
                <c:pt idx="3">
                  <c:v>97703790.870000005</c:v>
                </c:pt>
                <c:pt idx="4">
                  <c:v>102340956.45999999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11C-4189-B763-113AE3F715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09373200"/>
        <c:axId val="309373592"/>
      </c:lineChart>
      <c:catAx>
        <c:axId val="3093732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09373592"/>
        <c:crosses val="autoZero"/>
        <c:auto val="1"/>
        <c:lblAlgn val="ctr"/>
        <c:lblOffset val="100"/>
        <c:noMultiLvlLbl val="0"/>
      </c:catAx>
      <c:valAx>
        <c:axId val="309373592"/>
        <c:scaling>
          <c:orientation val="minMax"/>
          <c:min val="30000000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30937320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E6ADE-9E6E-4580-A84F-A016B71C361C}" type="datetimeFigureOut">
              <a:rPr lang="cs-CZ" smtClean="0"/>
              <a:t>19.02.2020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B6985-44AF-4C6C-93F0-61D7A05D4C5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2E166-AF91-4A2F-9351-1D0B31BEC70C}" type="datetimeFigureOut">
              <a:rPr lang="cs-CZ" smtClean="0"/>
              <a:t>19.02.2020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B3A3D8-E44F-4594-AFB7-B23F203CCB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35538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69804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12595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09590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20592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37282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15427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53814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30392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3175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39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95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24069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40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35698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41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78258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42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44259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88323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120701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45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08605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80869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47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009463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48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75367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49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2892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962207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50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16570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80773-25C4-4524-AB51-7F7B335FF250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351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80773-25C4-4524-AB51-7F7B335FF250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3513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* bude schvalovat ZM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80773-25C4-4524-AB51-7F7B335FF250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3513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99748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13446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2843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4876006"/>
            <a:ext cx="2133600" cy="165100"/>
          </a:xfrm>
        </p:spPr>
        <p:txBody>
          <a:bodyPr/>
          <a:lstStyle/>
          <a:p>
            <a:fld id="{4EC2A1C6-F44E-4769-9596-2322F8F612D2}" type="datetimeFigureOut">
              <a:rPr lang="cs-CZ" smtClean="0"/>
              <a:t>19.02.2020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4876005"/>
            <a:ext cx="2895600" cy="165101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2332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19.02.2020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19.02.2020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868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19.02.2020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19.02.2020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8841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31840" y="4840002"/>
            <a:ext cx="3464024" cy="273844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7816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876005"/>
            <a:ext cx="2133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4EC2A1C6-F44E-4769-9596-2322F8F612D2}" type="datetimeFigureOut">
              <a:rPr lang="cs-CZ" smtClean="0"/>
              <a:pPr/>
              <a:t>19.02.2020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876005"/>
            <a:ext cx="2895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g"/><Relationship Id="rId4" Type="http://schemas.openxmlformats.org/officeDocument/2006/relationships/image" Target="../media/image58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Mgr. David Kodytek</a:t>
            </a:r>
            <a:r>
              <a:rPr lang="cs-CZ" sz="4000" dirty="0"/>
              <a:t> </a:t>
            </a:r>
            <a:br>
              <a:rPr lang="cs-CZ" sz="2800" dirty="0"/>
            </a:br>
            <a:r>
              <a:rPr lang="cs-CZ" sz="3200" dirty="0"/>
              <a:t>místostarosta</a:t>
            </a:r>
          </a:p>
        </p:txBody>
      </p:sp>
    </p:spTree>
    <p:extLst>
      <p:ext uri="{BB962C8B-B14F-4D97-AF65-F5344CB8AC3E}">
        <p14:creationId xmlns:p14="http://schemas.microsoft.com/office/powerpoint/2010/main" val="971360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/>
              <a:t>ZŠ Krátká – učebna přírodních věd</a:t>
            </a:r>
            <a:endParaRPr lang="cs-CZ" sz="20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" r="257" b="446"/>
          <a:stretch/>
        </p:blipFill>
        <p:spPr>
          <a:xfrm>
            <a:off x="6049267" y="1063228"/>
            <a:ext cx="2637533" cy="1969328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4906888" cy="368016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099045"/>
            <a:ext cx="3172801" cy="2379601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9530" y="3579862"/>
            <a:ext cx="1551376" cy="1163532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2" r="11459"/>
          <a:stretch/>
        </p:blipFill>
        <p:spPr>
          <a:xfrm>
            <a:off x="5508104" y="3579862"/>
            <a:ext cx="1558378" cy="1163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024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/>
              <a:t>Rekonstrukce ul. Sadová</a:t>
            </a:r>
            <a:endParaRPr lang="cs-CZ" sz="20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4" b="6368"/>
          <a:stretch/>
        </p:blipFill>
        <p:spPr>
          <a:xfrm>
            <a:off x="5815628" y="2931790"/>
            <a:ext cx="2871172" cy="1951974"/>
          </a:xfr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987574"/>
            <a:ext cx="5194920" cy="389619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87" b="5396"/>
          <a:stretch/>
        </p:blipFill>
        <p:spPr>
          <a:xfrm>
            <a:off x="5815627" y="987573"/>
            <a:ext cx="2865413" cy="187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681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>
                <a:solidFill>
                  <a:prstClr val="black"/>
                </a:solidFill>
              </a:rPr>
              <a:t>KULTURNÍ DŮM - modernizace a dostavba</a:t>
            </a:r>
            <a:endParaRPr lang="cs-CZ" sz="2000" dirty="0"/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592" y="1072366"/>
            <a:ext cx="7344815" cy="3685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295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/>
              <a:t>Technická infrastruktura - </a:t>
            </a:r>
            <a:r>
              <a:rPr lang="cs-CZ" sz="2000" b="1" dirty="0" err="1"/>
              <a:t>Ciboušovská</a:t>
            </a:r>
            <a:endParaRPr lang="cs-CZ" sz="2000" b="1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1621" y="1063228"/>
            <a:ext cx="6240758" cy="361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484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>
                <a:solidFill>
                  <a:prstClr val="black"/>
                </a:solidFill>
              </a:rPr>
              <a:t>Dopravní terminál ul. Nádražní</a:t>
            </a:r>
            <a:endParaRPr lang="cs-CZ" sz="20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3480"/>
          <a:stretch/>
        </p:blipFill>
        <p:spPr>
          <a:xfrm>
            <a:off x="457200" y="1544267"/>
            <a:ext cx="8229600" cy="261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0157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finanční</a:t>
            </a:r>
            <a:br>
              <a:rPr lang="cs-CZ" sz="4000" b="1" dirty="0"/>
            </a:br>
            <a:br>
              <a:rPr lang="cs-CZ" sz="3200" dirty="0"/>
            </a:br>
            <a:r>
              <a:rPr lang="cs-CZ" sz="3200" b="1" dirty="0"/>
              <a:t>Pavla Zemančíková</a:t>
            </a:r>
            <a:br>
              <a:rPr lang="cs-CZ" sz="3200" b="1" dirty="0"/>
            </a:br>
            <a:r>
              <a:rPr lang="cs-CZ" sz="3200" dirty="0"/>
              <a:t>radní pro ekonomiku </a:t>
            </a:r>
          </a:p>
        </p:txBody>
      </p:sp>
    </p:spTree>
    <p:extLst>
      <p:ext uri="{BB962C8B-B14F-4D97-AF65-F5344CB8AC3E}">
        <p14:creationId xmlns:p14="http://schemas.microsoft.com/office/powerpoint/2010/main" val="3650268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199" y="465516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cs-CZ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Rozdělení dotací v dotačním programu</a:t>
            </a:r>
            <a:br>
              <a:rPr lang="cs-CZ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"Podpora projektů v oblasti tělovýchovy, sportu a volnočasových aktivit dětí a mládeže pro rok 2020"</a:t>
            </a:r>
            <a:endParaRPr lang="cs-CZ" sz="2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19621"/>
            <a:ext cx="5582972" cy="3523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07023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2512" y="519522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cs-CZ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Rozdělení dotací v dotačním programu</a:t>
            </a:r>
            <a:br>
              <a:rPr lang="cs-CZ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"Podpora projektů v oblasti tělovýchovy, sportu a volnočasových aktivit dětí a mládeže pro rok 2020"</a:t>
            </a:r>
            <a:endParaRPr lang="cs-CZ" sz="2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79" y="1459696"/>
            <a:ext cx="5688633" cy="3259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2443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7534"/>
            <a:ext cx="8229600" cy="857250"/>
          </a:xfrm>
        </p:spPr>
        <p:txBody>
          <a:bodyPr>
            <a:normAutofit/>
          </a:bodyPr>
          <a:lstStyle/>
          <a:p>
            <a:r>
              <a:rPr lang="cs-CZ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Rozdělení dotací v dotačním programu</a:t>
            </a:r>
            <a:br>
              <a:rPr lang="cs-CZ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2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"Podpora kulturních akcí a projektů pro rok 2020"</a:t>
            </a:r>
            <a:endParaRPr lang="cs-CZ" sz="2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00387"/>
            <a:ext cx="6015341" cy="2527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49224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7534"/>
            <a:ext cx="8229600" cy="857250"/>
          </a:xfrm>
        </p:spPr>
        <p:txBody>
          <a:bodyPr>
            <a:normAutofit/>
          </a:bodyPr>
          <a:lstStyle/>
          <a:p>
            <a:r>
              <a:rPr lang="cs-CZ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Rozbor hospodaření města 2019</a:t>
            </a:r>
            <a:endParaRPr lang="cs-CZ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0787576"/>
              </p:ext>
            </p:extLst>
          </p:nvPr>
        </p:nvGraphicFramePr>
        <p:xfrm>
          <a:off x="1331640" y="1491628"/>
          <a:ext cx="6624736" cy="2916331"/>
        </p:xfrm>
        <a:graphic>
          <a:graphicData uri="http://schemas.openxmlformats.org/drawingml/2006/table">
            <a:tbl>
              <a:tblPr/>
              <a:tblGrid>
                <a:gridCol w="4445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96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5121">
                <a:tc>
                  <a:txBody>
                    <a:bodyPr/>
                    <a:lstStyle/>
                    <a:p>
                      <a:pPr algn="r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(údaje v tis. Kč</a:t>
                      </a:r>
                      <a:r>
                        <a:rPr lang="cs-CZ" sz="9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)</a:t>
                      </a:r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Skutečnost 2019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Příjmy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324.953,3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Daňové příjmy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265.542,4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Nedaňové příjmy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10.195,2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Kapitálové příjmy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1.089,9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Přijaté transfery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48.125,9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Výdaje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309.378,4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9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Běžné výdaje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222.145,5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Kapitálové výdaje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71.990,2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Přebytek hospodaření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A2D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30.817,6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DA2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5121">
                <a:tc>
                  <a:txBody>
                    <a:bodyPr/>
                    <a:lstStyle/>
                    <a:p>
                      <a:pPr algn="l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Zůstatek na běžných účtech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193.036,0</a:t>
                      </a:r>
                    </a:p>
                  </a:txBody>
                  <a:tcPr marL="9525" marR="9525" marT="714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8157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555526"/>
            <a:ext cx="8291264" cy="4039097"/>
          </a:xfrm>
        </p:spPr>
        <p:txBody>
          <a:bodyPr>
            <a:normAutofit/>
          </a:bodyPr>
          <a:lstStyle/>
          <a:p>
            <a:pPr algn="ctr"/>
            <a:r>
              <a:rPr lang="cs-CZ" sz="2400" dirty="0"/>
              <a:t>V loňském roce jsme v Klášterci nad Ohří vytřídili </a:t>
            </a:r>
            <a:r>
              <a:rPr lang="cs-CZ" sz="2400" b="1" dirty="0"/>
              <a:t>713 tun</a:t>
            </a:r>
            <a:r>
              <a:rPr lang="cs-CZ" sz="2400" dirty="0"/>
              <a:t> odpadu z obalů</a:t>
            </a:r>
          </a:p>
          <a:p>
            <a:pPr algn="ctr"/>
            <a:r>
              <a:rPr lang="cs-CZ" sz="2400" b="1" dirty="0"/>
              <a:t>Finanční odměna</a:t>
            </a:r>
            <a:r>
              <a:rPr lang="cs-CZ" sz="2400" dirty="0"/>
              <a:t> od společnosti EKO-KOM, a.s. činí  </a:t>
            </a:r>
            <a:r>
              <a:rPr lang="cs-CZ" sz="2400" b="1" dirty="0"/>
              <a:t>1.380.000 Kč</a:t>
            </a:r>
            <a:endParaRPr lang="cs-CZ" sz="24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E0EB315-5975-46CE-9836-CFA3DA564C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259225"/>
            <a:ext cx="3960440" cy="2613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86548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4723" y="447620"/>
            <a:ext cx="8229600" cy="486054"/>
          </a:xfrm>
        </p:spPr>
        <p:txBody>
          <a:bodyPr>
            <a:normAutofit fontScale="90000"/>
          </a:bodyPr>
          <a:lstStyle/>
          <a:p>
            <a:r>
              <a:rPr lang="cs-CZ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Příjem ze sdílených daní</a:t>
            </a:r>
            <a:endParaRPr lang="cs-CZ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5796478"/>
              </p:ext>
            </p:extLst>
          </p:nvPr>
        </p:nvGraphicFramePr>
        <p:xfrm>
          <a:off x="467544" y="2517745"/>
          <a:ext cx="8275968" cy="2030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27" y="915566"/>
            <a:ext cx="8712969" cy="1503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60342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4723" y="447620"/>
            <a:ext cx="8229600" cy="486054"/>
          </a:xfrm>
        </p:spPr>
        <p:txBody>
          <a:bodyPr>
            <a:normAutofit fontScale="90000"/>
          </a:bodyPr>
          <a:lstStyle/>
          <a:p>
            <a:r>
              <a:rPr lang="cs-CZ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Bilance provozního rozpočtu</a:t>
            </a:r>
            <a:endParaRPr lang="cs-CZ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820030"/>
              </p:ext>
            </p:extLst>
          </p:nvPr>
        </p:nvGraphicFramePr>
        <p:xfrm>
          <a:off x="1568450" y="1277937"/>
          <a:ext cx="6007100" cy="3238500"/>
        </p:xfrm>
        <a:graphic>
          <a:graphicData uri="http://schemas.openxmlformats.org/drawingml/2006/table">
            <a:tbl>
              <a:tblPr/>
              <a:tblGrid>
                <a:gridCol w="215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2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2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2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385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effectLst/>
                          <a:latin typeface="Arial"/>
                        </a:rPr>
                        <a:t>Bilance provozního rozpočtu (v tis. Kč)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effectLst/>
                          <a:latin typeface="Arial"/>
                        </a:rPr>
                        <a:t>rok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Arial"/>
                        </a:rPr>
                        <a:t>2017</a:t>
                      </a:r>
                    </a:p>
                  </a:txBody>
                  <a:tcPr marL="9525" marR="1143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Arial"/>
                        </a:rPr>
                        <a:t>2018</a:t>
                      </a:r>
                    </a:p>
                  </a:txBody>
                  <a:tcPr marL="9525" marR="1143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Arial"/>
                        </a:rPr>
                        <a:t>2019</a:t>
                      </a:r>
                    </a:p>
                  </a:txBody>
                  <a:tcPr marL="9525" marR="1143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effectLst/>
                          <a:latin typeface="Arial"/>
                        </a:rPr>
                        <a:t> Daňové příjmy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232.537,2</a:t>
                      </a:r>
                    </a:p>
                  </a:txBody>
                  <a:tcPr marL="9525" marR="1143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Arial"/>
                        </a:rPr>
                        <a:t>242.287,5</a:t>
                      </a:r>
                    </a:p>
                  </a:txBody>
                  <a:tcPr marL="9525" marR="1143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265.542,4</a:t>
                      </a:r>
                    </a:p>
                  </a:txBody>
                  <a:tcPr marL="9525" marR="1143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effectLst/>
                          <a:latin typeface="Arial"/>
                        </a:rPr>
                        <a:t> Nedaňové příjmy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9.794,4</a:t>
                      </a:r>
                    </a:p>
                  </a:txBody>
                  <a:tcPr marL="9525" marR="1143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Arial"/>
                        </a:rPr>
                        <a:t>10.782,0</a:t>
                      </a:r>
                    </a:p>
                  </a:txBody>
                  <a:tcPr marL="9525" marR="1143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10.195,2</a:t>
                      </a:r>
                    </a:p>
                  </a:txBody>
                  <a:tcPr marL="9525" marR="1143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effectLst/>
                          <a:latin typeface="Arial"/>
                        </a:rPr>
                        <a:t> Přijaté dotace neinvestiční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25.743,5</a:t>
                      </a:r>
                    </a:p>
                  </a:txBody>
                  <a:tcPr marL="9525" marR="1143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effectLst/>
                          <a:latin typeface="Arial"/>
                        </a:rPr>
                        <a:t>47.833,6</a:t>
                      </a:r>
                    </a:p>
                  </a:txBody>
                  <a:tcPr marL="9525" marR="1143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46.751,1</a:t>
                      </a:r>
                    </a:p>
                  </a:txBody>
                  <a:tcPr marL="9525" marR="1143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effectLst/>
                          <a:latin typeface="Arial"/>
                        </a:rPr>
                        <a:t> Provozní příjmy celkem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effectLst/>
                          <a:latin typeface="Arial"/>
                        </a:rPr>
                        <a:t>268.075,1</a:t>
                      </a:r>
                    </a:p>
                  </a:txBody>
                  <a:tcPr marL="9525" marR="1143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effectLst/>
                          <a:latin typeface="Arial"/>
                        </a:rPr>
                        <a:t>300.903,1</a:t>
                      </a:r>
                    </a:p>
                  </a:txBody>
                  <a:tcPr marL="9525" marR="1143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effectLst/>
                          <a:latin typeface="Arial"/>
                        </a:rPr>
                        <a:t>322.488,7</a:t>
                      </a:r>
                    </a:p>
                  </a:txBody>
                  <a:tcPr marL="9525" marR="1143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effectLst/>
                          <a:latin typeface="Arial"/>
                        </a:rPr>
                        <a:t> Běžné výdaje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Arial"/>
                        </a:rPr>
                        <a:t>204.968,5</a:t>
                      </a:r>
                    </a:p>
                  </a:txBody>
                  <a:tcPr marL="9525" marR="1143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Arial"/>
                        </a:rPr>
                        <a:t>213.592,1</a:t>
                      </a:r>
                    </a:p>
                  </a:txBody>
                  <a:tcPr marL="9525" marR="1143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>
                          <a:effectLst/>
                          <a:latin typeface="Arial"/>
                        </a:rPr>
                        <a:t>222.145,5</a:t>
                      </a:r>
                    </a:p>
                  </a:txBody>
                  <a:tcPr marL="9525" marR="1143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effectLst/>
                          <a:latin typeface="Arial"/>
                        </a:rPr>
                        <a:t> Provozní výdaje celkem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effectLst/>
                          <a:latin typeface="Arial"/>
                        </a:rPr>
                        <a:t>204.968,5</a:t>
                      </a:r>
                    </a:p>
                  </a:txBody>
                  <a:tcPr marL="9525" marR="1143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effectLst/>
                          <a:latin typeface="Arial"/>
                        </a:rPr>
                        <a:t>213.592,1</a:t>
                      </a:r>
                    </a:p>
                  </a:txBody>
                  <a:tcPr marL="9525" marR="1143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effectLst/>
                          <a:latin typeface="Arial"/>
                        </a:rPr>
                        <a:t>222.145,5</a:t>
                      </a:r>
                    </a:p>
                  </a:txBody>
                  <a:tcPr marL="9525" marR="1143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effectLst/>
                          <a:latin typeface="Arial"/>
                        </a:rPr>
                        <a:t> Saldo provozního rozpočtu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effectLst/>
                          <a:latin typeface="Arial"/>
                        </a:rPr>
                        <a:t>63.106,6</a:t>
                      </a:r>
                    </a:p>
                  </a:txBody>
                  <a:tcPr marL="9525" marR="1143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effectLst/>
                          <a:latin typeface="Arial"/>
                        </a:rPr>
                        <a:t>87.311,0</a:t>
                      </a:r>
                    </a:p>
                  </a:txBody>
                  <a:tcPr marL="9525" marR="1143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effectLst/>
                          <a:latin typeface="Arial"/>
                        </a:rPr>
                        <a:t>100.343,2</a:t>
                      </a:r>
                    </a:p>
                  </a:txBody>
                  <a:tcPr marL="9525" marR="1143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effectLst/>
                          <a:latin typeface="Arial"/>
                        </a:rPr>
                        <a:t> Index provozních úspor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effectLst/>
                          <a:latin typeface="Arial"/>
                        </a:rPr>
                        <a:t>23,54%</a:t>
                      </a:r>
                    </a:p>
                  </a:txBody>
                  <a:tcPr marL="9525" marR="1143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>
                          <a:effectLst/>
                          <a:latin typeface="Arial"/>
                        </a:rPr>
                        <a:t>29,02%</a:t>
                      </a:r>
                    </a:p>
                  </a:txBody>
                  <a:tcPr marL="9525" marR="1143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1" i="0" u="none" strike="noStrike" dirty="0">
                          <a:effectLst/>
                          <a:latin typeface="Arial"/>
                        </a:rPr>
                        <a:t>31,12%</a:t>
                      </a:r>
                    </a:p>
                  </a:txBody>
                  <a:tcPr marL="9525" marR="114300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48295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059581"/>
            <a:ext cx="7772400" cy="3024337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správy majetku</a:t>
            </a:r>
            <a:br>
              <a:rPr lang="cs-CZ" sz="4000" b="1" dirty="0"/>
            </a:br>
            <a:r>
              <a:rPr lang="cs-CZ" sz="4000" b="1" dirty="0"/>
              <a:t>a bytového fondu</a:t>
            </a:r>
            <a:br>
              <a:rPr lang="cs-CZ" sz="4000" b="1" dirty="0"/>
            </a:br>
            <a:br>
              <a:rPr lang="cs-CZ" sz="3200" dirty="0"/>
            </a:br>
            <a:r>
              <a:rPr lang="cs-CZ" sz="3200" b="1" dirty="0"/>
              <a:t>Pavla Zemančíková</a:t>
            </a:r>
            <a:br>
              <a:rPr lang="cs-CZ" sz="3200" b="1" dirty="0"/>
            </a:br>
            <a:r>
              <a:rPr lang="cs-CZ" sz="3200" dirty="0"/>
              <a:t>radní pro správu majetku</a:t>
            </a:r>
          </a:p>
        </p:txBody>
      </p:sp>
    </p:spTree>
    <p:extLst>
      <p:ext uri="{BB962C8B-B14F-4D97-AF65-F5344CB8AC3E}">
        <p14:creationId xmlns:p14="http://schemas.microsoft.com/office/powerpoint/2010/main" val="10461990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800" b="1" dirty="0">
                <a:cs typeface="Arial" panose="020B0604020202020204" pitchFamily="34" charset="0"/>
              </a:rPr>
              <a:t>Pojistné události za rok 2019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lvl="0" indent="0" algn="just">
              <a:buNone/>
            </a:pPr>
            <a:r>
              <a:rPr lang="cs-CZ" dirty="0">
                <a:solidFill>
                  <a:prstClr val="black"/>
                </a:solidFill>
                <a:cs typeface="Arial" panose="020B0604020202020204" pitchFamily="34" charset="0"/>
              </a:rPr>
              <a:t>Předmětem pojištění jsou budovy, stavby a ostatní movité a nemovité věci v majetku města.</a:t>
            </a:r>
          </a:p>
          <a:p>
            <a:pPr marL="0" lvl="0" indent="0" algn="just">
              <a:buNone/>
            </a:pPr>
            <a:r>
              <a:rPr lang="cs-CZ" dirty="0">
                <a:solidFill>
                  <a:prstClr val="black"/>
                </a:solidFill>
                <a:cs typeface="Arial" panose="020B0604020202020204" pitchFamily="34" charset="0"/>
              </a:rPr>
              <a:t>Roční pojistné majetku a odpovědnosti za rok 2019 činilo 663.810 Kč a roční pojištění vozidel činilo 436.363 Kč.</a:t>
            </a:r>
          </a:p>
          <a:p>
            <a:pPr marL="0" lvl="0" indent="0" algn="just">
              <a:buNone/>
            </a:pPr>
            <a:r>
              <a:rPr lang="cs-CZ" dirty="0">
                <a:solidFill>
                  <a:prstClr val="black"/>
                </a:solidFill>
                <a:cs typeface="Arial" panose="020B0604020202020204" pitchFamily="34" charset="0"/>
              </a:rPr>
              <a:t>V roce 2019 bylo celkem řešeno 27 pojistných událostí, celkové náklady na opravy byly ve výši 807.105,31 Kč a pojistné plnění připsané na účet města bylo v celkové výši 706.333 Kč.</a:t>
            </a:r>
          </a:p>
          <a:p>
            <a:pPr marL="0" lvl="0" indent="0" algn="just">
              <a:buNone/>
            </a:pPr>
            <a:r>
              <a:rPr lang="cs-CZ" dirty="0">
                <a:solidFill>
                  <a:prstClr val="black"/>
                </a:solidFill>
                <a:cs typeface="Arial" panose="020B0604020202020204" pitchFamily="34" charset="0"/>
              </a:rPr>
              <a:t>V letošním roce bude vyhlášeno VŘ na pojištění majetku, odpovědnosti a pojištění vozidel. Smlouva s </a:t>
            </a:r>
            <a:r>
              <a:rPr lang="cs-CZ" dirty="0" err="1">
                <a:solidFill>
                  <a:prstClr val="black"/>
                </a:solidFill>
                <a:cs typeface="Arial" panose="020B0604020202020204" pitchFamily="34" charset="0"/>
              </a:rPr>
              <a:t>Generali</a:t>
            </a:r>
            <a:r>
              <a:rPr lang="cs-CZ" dirty="0">
                <a:solidFill>
                  <a:prstClr val="black"/>
                </a:solidFill>
                <a:cs typeface="Arial" panose="020B0604020202020204" pitchFamily="34" charset="0"/>
              </a:rPr>
              <a:t> Česká pojišťovna a.s. je uzavřená do 31.12.2020.</a:t>
            </a:r>
          </a:p>
          <a:p>
            <a:pPr marL="0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26818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C:\Users\2114\Desktop\PU Útočiště\Foto DZ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71550"/>
            <a:ext cx="2057805" cy="1594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4" descr="C:\Users\2114\Desktop\Foto zábradlí u světelné\IMG_20191107_08185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571750"/>
            <a:ext cx="2501265" cy="18764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ovéPole 6"/>
          <p:cNvSpPr txBox="1"/>
          <p:nvPr/>
        </p:nvSpPr>
        <p:spPr>
          <a:xfrm>
            <a:off x="2627785" y="993671"/>
            <a:ext cx="68241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Opravy zábradlí, dopravních značek a sloupů VO </a:t>
            </a:r>
          </a:p>
          <a:p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 dopravních nehodách</a:t>
            </a:r>
          </a:p>
        </p:txBody>
      </p:sp>
      <p:pic>
        <p:nvPicPr>
          <p:cNvPr id="6" name="Obrázek 5" descr="U:\OSM\Kenderová\Foto pojistné události\Oplocení MŠ Školní - dopravní nehoda, autobus\IMG_20190816_11271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139702"/>
            <a:ext cx="3780919" cy="25111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78850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cs-CZ" sz="2000" dirty="0"/>
            </a:br>
            <a:r>
              <a:rPr lang="cs-CZ" sz="2000" dirty="0"/>
              <a:t>Poškozená střecha zimního stadionu po vichřici</a:t>
            </a:r>
          </a:p>
        </p:txBody>
      </p:sp>
      <p:pic>
        <p:nvPicPr>
          <p:cNvPr id="4" name="Picture 2" descr="U:\OSM\Kenderová\Foto pojistné události\Střecha zimního stadionu - vítr\20190311_12581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75606"/>
            <a:ext cx="3674225" cy="2755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U:\OSM\Kenderová\Foto pojistné události\Střecha zimního stadionu - vítr\20190311_1318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0032" y="2041699"/>
            <a:ext cx="3600400" cy="27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35396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U:\OSM\Kenderová\Foto pojistné události\Vytopení Zahradní čp. 10\IMG-20190702-WA0000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06398"/>
            <a:ext cx="2304256" cy="2821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4" descr="U:\OSM\Kenderová\Foto pojistné události\Vytopení Zahradní čp. 10\IMG_20190702_07435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923678"/>
            <a:ext cx="2147570" cy="28638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ovéPole 5"/>
          <p:cNvSpPr txBox="1"/>
          <p:nvPr/>
        </p:nvSpPr>
        <p:spPr>
          <a:xfrm>
            <a:off x="1547664" y="771550"/>
            <a:ext cx="64903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Vytopení kanceláří a sklepa v Zahradní čp. 10</a:t>
            </a:r>
          </a:p>
        </p:txBody>
      </p:sp>
      <p:pic>
        <p:nvPicPr>
          <p:cNvPr id="7" name="Obrázek 6" descr="U:\OSM\Kenderová\Foto pojistné události\Vytopení Zahradní čp. 10\IMG_20190702_07434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679" y="1419622"/>
            <a:ext cx="2292557" cy="29227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82741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843558"/>
            <a:ext cx="8229600" cy="3391025"/>
          </a:xfrm>
        </p:spPr>
        <p:txBody>
          <a:bodyPr>
            <a:normAutofit/>
          </a:bodyPr>
          <a:lstStyle/>
          <a:p>
            <a:pPr marL="2743200" lvl="6" indent="0" algn="just">
              <a:buNone/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Poškození svítidel na objektu „Šatny FK Rašovice“ vandalem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7534"/>
            <a:ext cx="2813376" cy="2110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851670"/>
            <a:ext cx="3816424" cy="2862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03032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b="1" dirty="0"/>
              <a:t>Lyžařský areál </a:t>
            </a:r>
            <a:r>
              <a:rPr lang="cs-CZ" sz="2000" b="1" dirty="0" err="1"/>
              <a:t>Alšovka</a:t>
            </a:r>
            <a:endParaRPr lang="cs-CZ" sz="20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68036" y="1063229"/>
            <a:ext cx="8324444" cy="33944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1600" dirty="0"/>
              <a:t>Vyřešeny vlastnické vztahy v daném areálu, a to:</a:t>
            </a:r>
          </a:p>
          <a:p>
            <a:pPr algn="just"/>
            <a:r>
              <a:rPr lang="cs-CZ" sz="1400" dirty="0"/>
              <a:t>05/2004 uzavřena Kupní smlouva na převod pozemků s HORAL VENKOV </a:t>
            </a:r>
            <a:r>
              <a:rPr lang="cs-CZ" sz="1400" dirty="0" err="1"/>
              <a:t>z.s</a:t>
            </a:r>
            <a:r>
              <a:rPr lang="cs-CZ" sz="1400" dirty="0"/>
              <a:t>.</a:t>
            </a:r>
          </a:p>
          <a:p>
            <a:pPr algn="just"/>
            <a:r>
              <a:rPr lang="cs-CZ" sz="1400" dirty="0"/>
              <a:t>10/2013 uzavřena Kupní smlouva na převod pozemků s Tělovýchovnou jednotou Klášterec nad Ohří</a:t>
            </a:r>
          </a:p>
          <a:p>
            <a:pPr algn="just"/>
            <a:r>
              <a:rPr lang="cs-CZ" sz="1400" dirty="0"/>
              <a:t>                                                             </a:t>
            </a:r>
            <a:r>
              <a:rPr lang="cs-CZ" sz="1400" dirty="0">
                <a:sym typeface="Wingdings" panose="05000000000000000000" pitchFamily="2" charset="2"/>
              </a:rPr>
              <a:t>   </a:t>
            </a:r>
            <a:r>
              <a:rPr lang="cs-CZ" sz="1400" dirty="0"/>
              <a:t>11/2014 uzavřena směnná smlouva s </a:t>
            </a:r>
          </a:p>
          <a:p>
            <a:pPr marL="214313" indent="-214313" algn="just">
              <a:buFontTx/>
              <a:buChar char="-"/>
            </a:pPr>
            <a:r>
              <a:rPr lang="cs-CZ" sz="1400" dirty="0"/>
              <a:t>                                                                    Lesy České republiky, státním podnikem</a:t>
            </a:r>
          </a:p>
          <a:p>
            <a:pPr marL="214313" indent="-214313" algn="just">
              <a:buFontTx/>
              <a:buChar char="-"/>
            </a:pPr>
            <a:r>
              <a:rPr lang="cs-CZ" sz="1400" dirty="0"/>
              <a:t>                                                               </a:t>
            </a:r>
            <a:r>
              <a:rPr lang="cs-CZ" sz="1400" dirty="0">
                <a:sym typeface="Wingdings" panose="05000000000000000000" pitchFamily="2" charset="2"/>
              </a:rPr>
              <a:t>   </a:t>
            </a:r>
            <a:r>
              <a:rPr lang="cs-CZ" sz="1400" dirty="0"/>
              <a:t>08/2018 uzavřena Kupní smlouva na  </a:t>
            </a:r>
          </a:p>
          <a:p>
            <a:pPr marL="214313" indent="-214313" algn="just">
              <a:buFontTx/>
              <a:buChar char="-"/>
            </a:pPr>
            <a:r>
              <a:rPr lang="cs-CZ" sz="1400" dirty="0"/>
              <a:t>                                                                    převod pozemků od Státního</a:t>
            </a:r>
          </a:p>
          <a:p>
            <a:pPr marL="214313" indent="-214313" algn="just">
              <a:buFontTx/>
              <a:buChar char="-"/>
            </a:pPr>
            <a:r>
              <a:rPr lang="cs-CZ" sz="1400" dirty="0"/>
              <a:t>                                                                    pozemkového úřadu</a:t>
            </a:r>
          </a:p>
          <a:p>
            <a:pPr marL="214313" indent="-214313" algn="just">
              <a:buFontTx/>
              <a:buChar char="-"/>
            </a:pPr>
            <a:r>
              <a:rPr lang="cs-CZ" sz="1400" dirty="0"/>
              <a:t>                                                               </a:t>
            </a:r>
            <a:r>
              <a:rPr lang="cs-CZ" sz="1400" dirty="0">
                <a:sym typeface="Wingdings" panose="05000000000000000000" pitchFamily="2" charset="2"/>
              </a:rPr>
              <a:t>   </a:t>
            </a:r>
            <a:r>
              <a:rPr lang="cs-CZ" sz="1400" dirty="0"/>
              <a:t>11/2019 uzavřena Kupní smlouva na</a:t>
            </a:r>
          </a:p>
          <a:p>
            <a:pPr marL="214313" indent="-214313" algn="just">
              <a:buFontTx/>
              <a:buChar char="-"/>
            </a:pPr>
            <a:r>
              <a:rPr lang="cs-CZ" sz="1400" dirty="0"/>
              <a:t>                                                                    převod pozemků s Obcí Měděnec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36" y="2139703"/>
            <a:ext cx="4003964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25878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komunikace a cestovního ruchu</a:t>
            </a:r>
            <a:br>
              <a:rPr lang="cs-CZ" sz="4000" b="1" dirty="0"/>
            </a:br>
            <a:br>
              <a:rPr lang="cs-CZ" sz="3200" b="1" dirty="0"/>
            </a:br>
            <a:r>
              <a:rPr lang="cs-CZ" sz="3200" b="1" dirty="0"/>
              <a:t>Mgr. Vojtěch Marvan</a:t>
            </a:r>
            <a:br>
              <a:rPr lang="cs-CZ" sz="3200" b="1" dirty="0"/>
            </a:br>
            <a:r>
              <a:rPr lang="cs-CZ" sz="3200" dirty="0"/>
              <a:t>radní pro komunikaci a cestovní ruch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3602820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400" dirty="0"/>
              <a:t>Produkce tříděného odpadu v letech 2008- 2019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7554832E-2992-40A0-8FCA-17BA9857F9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235" y="1131590"/>
            <a:ext cx="3839748" cy="3744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10977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457200" y="555526"/>
            <a:ext cx="8229600" cy="507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/>
              <a:t>Společně pro Klášterec 2020</a:t>
            </a:r>
            <a:endParaRPr lang="cs-CZ" sz="2000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09600" y="1352551"/>
            <a:ext cx="8229600" cy="12995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200" dirty="0"/>
              <a:t>1418 hlasujících</a:t>
            </a:r>
          </a:p>
          <a:p>
            <a:endParaRPr lang="cs-CZ" sz="2200" dirty="0"/>
          </a:p>
          <a:p>
            <a:r>
              <a:rPr lang="cs-CZ" sz="2200" dirty="0"/>
              <a:t>2019 - 845</a:t>
            </a:r>
          </a:p>
          <a:p>
            <a:r>
              <a:rPr lang="cs-CZ" sz="2200" dirty="0"/>
              <a:t>2018 - 662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7904" y="1275606"/>
            <a:ext cx="4880144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6878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457200" y="555526"/>
            <a:ext cx="8229600" cy="507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/>
              <a:t>Prezentace na veletrzích</a:t>
            </a:r>
            <a:endParaRPr lang="cs-CZ" sz="2000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09600" y="1352551"/>
            <a:ext cx="8229600" cy="1299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2200" dirty="0"/>
          </a:p>
        </p:txBody>
      </p:sp>
      <p:pic>
        <p:nvPicPr>
          <p:cNvPr id="2050" name="Picture 2" descr="https://scontent.fprg3-1.fna.fbcdn.net/v/t1.15752-9/84823020_189061535791578_2934671516073197568_n.jpg?_nc_cat=107&amp;_nc_ohc=ukc0Uk5vR-0AX8KOKuk&amp;_nc_ht=scontent.fprg3-1.fna&amp;oh=882ca500c46cb9e5f32ec8adad58b45f&amp;oe=5EC4DD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131590"/>
            <a:ext cx="2635245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content.fprg3-1.fna.fbcdn.net/v/t1.15752-9/84676669_2460028094247567_2491026305206714368_n.jpg?_nc_cat=110&amp;_nc_ohc=AFFNuuVIVO4AX96HxMk&amp;_nc_ht=scontent.fprg3-1.fna&amp;oh=1e942e428ff6018833fc85d4ac0929ae&amp;oe=5EC18B8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131590"/>
            <a:ext cx="27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ástupný symbol pro obsah 2"/>
          <p:cNvSpPr txBox="1">
            <a:spLocks/>
          </p:cNvSpPr>
          <p:nvPr/>
        </p:nvSpPr>
        <p:spPr>
          <a:xfrm>
            <a:off x="609600" y="1346685"/>
            <a:ext cx="8229600" cy="1299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200" dirty="0"/>
              <a:t>Drážďany</a:t>
            </a:r>
          </a:p>
          <a:p>
            <a:r>
              <a:rPr lang="cs-CZ" sz="2200" dirty="0"/>
              <a:t>Letňany</a:t>
            </a:r>
          </a:p>
          <a:p>
            <a:r>
              <a:rPr lang="cs-CZ" sz="2200" dirty="0"/>
              <a:t>Mnichov</a:t>
            </a:r>
          </a:p>
        </p:txBody>
      </p:sp>
    </p:spTree>
    <p:extLst>
      <p:ext uri="{BB962C8B-B14F-4D97-AF65-F5344CB8AC3E}">
        <p14:creationId xmlns:p14="http://schemas.microsoft.com/office/powerpoint/2010/main" val="40171646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67544" y="627534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 err="1"/>
              <a:t>Social</a:t>
            </a:r>
            <a:r>
              <a:rPr lang="cs-CZ" sz="2000" b="1" dirty="0"/>
              <a:t> media </a:t>
            </a:r>
            <a:r>
              <a:rPr lang="cs-CZ" sz="2000" b="1" dirty="0" err="1"/>
              <a:t>specialist</a:t>
            </a:r>
            <a:endParaRPr lang="cs-CZ" sz="2000" b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l="1694" t="2000" r="3302" b="1989"/>
          <a:stretch/>
        </p:blipFill>
        <p:spPr>
          <a:xfrm>
            <a:off x="5004048" y="1347614"/>
            <a:ext cx="3456385" cy="3456384"/>
          </a:xfrm>
          <a:prstGeom prst="rect">
            <a:avLst/>
          </a:prstGeom>
        </p:spPr>
      </p:pic>
      <p:sp>
        <p:nvSpPr>
          <p:cNvPr id="5" name="Zástupný symbol pro obsah 2"/>
          <p:cNvSpPr txBox="1">
            <a:spLocks/>
          </p:cNvSpPr>
          <p:nvPr/>
        </p:nvSpPr>
        <p:spPr>
          <a:xfrm>
            <a:off x="609600" y="1346685"/>
            <a:ext cx="8229600" cy="165711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200" dirty="0" err="1"/>
              <a:t>Instagram</a:t>
            </a:r>
            <a:endParaRPr lang="cs-CZ" sz="2200" dirty="0"/>
          </a:p>
          <a:p>
            <a:r>
              <a:rPr lang="cs-CZ" sz="2200" dirty="0" err="1"/>
              <a:t>YouTube</a:t>
            </a:r>
            <a:endParaRPr lang="cs-CZ" sz="2200" dirty="0"/>
          </a:p>
          <a:p>
            <a:endParaRPr lang="cs-CZ" sz="2200" dirty="0"/>
          </a:p>
          <a:p>
            <a:r>
              <a:rPr lang="cs-CZ" sz="2200" dirty="0"/>
              <a:t>Třídit odpad není trapný</a:t>
            </a:r>
          </a:p>
          <a:p>
            <a:r>
              <a:rPr lang="cs-CZ" sz="2200" dirty="0" err="1"/>
              <a:t>Dream</a:t>
            </a:r>
            <a:r>
              <a:rPr lang="cs-CZ" sz="2200" dirty="0"/>
              <a:t> Job: Městský strážník</a:t>
            </a:r>
          </a:p>
          <a:p>
            <a:r>
              <a:rPr lang="cs-CZ" sz="2200"/>
              <a:t>do 31.03.2020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40088727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67544" y="627534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/>
              <a:t>Tisková konference k hokejovému turnaji U18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345" y="1275606"/>
            <a:ext cx="7205997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0059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67544" y="627534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/>
              <a:t>Publikační činnost</a:t>
            </a:r>
          </a:p>
        </p:txBody>
      </p:sp>
      <p:pic>
        <p:nvPicPr>
          <p:cNvPr id="3074" name="Picture 2" descr="Image result for brožura hrady kláštere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75606"/>
            <a:ext cx="4085106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Klášterecké divadelní žně v r. 20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774" y="1275606"/>
            <a:ext cx="4328134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90378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67544" y="627534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/>
              <a:t>Galerie Kryt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8" r="29896"/>
          <a:stretch/>
        </p:blipFill>
        <p:spPr>
          <a:xfrm>
            <a:off x="5796136" y="1275606"/>
            <a:ext cx="2808312" cy="360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927" y="1275606"/>
            <a:ext cx="2546129" cy="3600000"/>
          </a:xfrm>
          <a:prstGeom prst="rect">
            <a:avLst/>
          </a:prstGeom>
        </p:spPr>
      </p:pic>
      <p:sp>
        <p:nvSpPr>
          <p:cNvPr id="7" name="Zástupný symbol pro obsah 2"/>
          <p:cNvSpPr txBox="1">
            <a:spLocks/>
          </p:cNvSpPr>
          <p:nvPr/>
        </p:nvSpPr>
        <p:spPr>
          <a:xfrm>
            <a:off x="609600" y="1346685"/>
            <a:ext cx="8229600" cy="208916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200" b="1" dirty="0"/>
              <a:t>Pro radost</a:t>
            </a:r>
          </a:p>
          <a:p>
            <a:pPr marL="0" indent="0">
              <a:buNone/>
            </a:pPr>
            <a:endParaRPr lang="cs-CZ" sz="2200" dirty="0"/>
          </a:p>
          <a:p>
            <a:r>
              <a:rPr lang="cs-CZ" sz="2200" dirty="0"/>
              <a:t>Josef Sedláček</a:t>
            </a:r>
          </a:p>
          <a:p>
            <a:pPr marL="0" indent="0">
              <a:buNone/>
            </a:pPr>
            <a:r>
              <a:rPr lang="cs-CZ" sz="2200" b="1" dirty="0"/>
              <a:t>Rozhledny</a:t>
            </a:r>
          </a:p>
          <a:p>
            <a:pPr marL="0" indent="0">
              <a:buNone/>
            </a:pPr>
            <a:r>
              <a:rPr lang="cs-CZ" sz="2200" b="1" dirty="0"/>
              <a:t>Ústeckého kraje</a:t>
            </a:r>
          </a:p>
          <a:p>
            <a:pPr>
              <a:buFontTx/>
              <a:buChar char="-"/>
            </a:pPr>
            <a:r>
              <a:rPr lang="cs-CZ" sz="2200" dirty="0"/>
              <a:t>Fotografie</a:t>
            </a:r>
          </a:p>
          <a:p>
            <a:pPr>
              <a:buFontTx/>
              <a:buChar char="-"/>
            </a:pPr>
            <a:r>
              <a:rPr lang="cs-CZ" sz="2200" dirty="0"/>
              <a:t>13.03.-03.04.</a:t>
            </a:r>
          </a:p>
        </p:txBody>
      </p:sp>
    </p:spTree>
    <p:extLst>
      <p:ext uri="{BB962C8B-B14F-4D97-AF65-F5344CB8AC3E}">
        <p14:creationId xmlns:p14="http://schemas.microsoft.com/office/powerpoint/2010/main" val="30305393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67544" y="627534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/>
              <a:t>Galerie Kryt – plán 2020 na webu města</a:t>
            </a: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609600" y="1346685"/>
            <a:ext cx="8229600" cy="2089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2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834" y="1275606"/>
            <a:ext cx="543446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085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sociálních věcí, školství a sportu</a:t>
            </a:r>
            <a:br>
              <a:rPr lang="cs-CZ" sz="4000" b="1" dirty="0"/>
            </a:br>
            <a:br>
              <a:rPr lang="cs-CZ" sz="3200" b="1" dirty="0"/>
            </a:br>
            <a:r>
              <a:rPr lang="cs-CZ" sz="3200" b="1" dirty="0"/>
              <a:t>PhDr. Jiřina Malastová</a:t>
            </a:r>
            <a:br>
              <a:rPr lang="cs-CZ" sz="3200" b="1" dirty="0"/>
            </a:br>
            <a:r>
              <a:rPr lang="cs-CZ" sz="3200" dirty="0"/>
              <a:t>radní pro školství</a:t>
            </a:r>
          </a:p>
        </p:txBody>
      </p:sp>
    </p:spTree>
    <p:extLst>
      <p:ext uri="{BB962C8B-B14F-4D97-AF65-F5344CB8AC3E}">
        <p14:creationId xmlns:p14="http://schemas.microsoft.com/office/powerpoint/2010/main" val="21187883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11.2. proběhlo první setkání pracovních skupin </a:t>
            </a:r>
          </a:p>
          <a:p>
            <a:pPr marL="0" indent="0">
              <a:buNone/>
            </a:pPr>
            <a:r>
              <a:rPr lang="cs-CZ" sz="2400" dirty="0"/>
              <a:t>    k přípravě Komunitního plánu 2021- 2025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25.2. a 23.4. – Frýdlantské dny 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19.3. - meziresortní setkání sociálních pracovníků</a:t>
            </a:r>
          </a:p>
        </p:txBody>
      </p:sp>
    </p:spTree>
    <p:extLst>
      <p:ext uri="{BB962C8B-B14F-4D97-AF65-F5344CB8AC3E}">
        <p14:creationId xmlns:p14="http://schemas.microsoft.com/office/powerpoint/2010/main" val="32576389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500" b="1" dirty="0"/>
              <a:t>MATEŘSKÁ ŠKOLA</a:t>
            </a:r>
            <a:endParaRPr lang="cs-CZ" sz="25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400" dirty="0"/>
              <a:t>Pozvánka pro veřejnost</a:t>
            </a:r>
          </a:p>
          <a:p>
            <a:pPr marL="0" indent="0" algn="ctr">
              <a:buNone/>
            </a:pPr>
            <a:r>
              <a:rPr lang="cs-CZ" sz="2400" dirty="0"/>
              <a:t>a první ročníky základních škol na </a:t>
            </a:r>
          </a:p>
          <a:p>
            <a:pPr marL="0" indent="0" algn="ctr">
              <a:buNone/>
            </a:pPr>
            <a:r>
              <a:rPr lang="cs-CZ" sz="2400" b="1" dirty="0"/>
              <a:t>Masopustní pochod masek městem</a:t>
            </a:r>
          </a:p>
          <a:p>
            <a:pPr marL="0" indent="0" algn="ctr">
              <a:buNone/>
            </a:pPr>
            <a:endParaRPr lang="cs-CZ" sz="1200" b="1" dirty="0"/>
          </a:p>
          <a:p>
            <a:pPr marL="0" indent="0" algn="ctr">
              <a:buNone/>
            </a:pPr>
            <a:r>
              <a:rPr lang="cs-CZ" sz="2400" b="1" dirty="0"/>
              <a:t>3. března, sraz v 9.30 hod před ZŠ Krátká</a:t>
            </a:r>
          </a:p>
          <a:p>
            <a:pPr marL="0" indent="0" algn="ctr">
              <a:buNone/>
            </a:pPr>
            <a:endParaRPr lang="cs-CZ" sz="24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042" y="3384144"/>
            <a:ext cx="3153916" cy="134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114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400" dirty="0"/>
              <a:t>Produkce komunálního odpadu v letech 2008- 2019</a:t>
            </a:r>
          </a:p>
        </p:txBody>
      </p:sp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CB93D2BD-F42A-490A-AA63-30BB87B588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389" y="1200150"/>
            <a:ext cx="3794359" cy="36038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07900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500" b="1" dirty="0"/>
              <a:t>MATEŘSKÁ ŠKOLA</a:t>
            </a:r>
            <a:endParaRPr lang="cs-CZ" sz="25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400" b="1" dirty="0"/>
              <a:t>18. a 19. března Mateřinka 2020</a:t>
            </a:r>
          </a:p>
          <a:p>
            <a:pPr marL="0" indent="0" algn="ctr">
              <a:buNone/>
            </a:pPr>
            <a:r>
              <a:rPr lang="cs-CZ" sz="2400" dirty="0"/>
              <a:t>Účast na oblastním kole přehlídky dětské tvořivosti</a:t>
            </a:r>
          </a:p>
          <a:p>
            <a:pPr marL="0" indent="0" algn="ctr">
              <a:buNone/>
            </a:pPr>
            <a:endParaRPr lang="cs-CZ" sz="2400" b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960" y="2211710"/>
            <a:ext cx="3006080" cy="22545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914957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500" b="1" dirty="0">
                <a:solidFill>
                  <a:prstClr val="black"/>
                </a:solidFill>
              </a:rPr>
              <a:t>ZŠ KRÁTKÁ</a:t>
            </a:r>
            <a:endParaRPr lang="cs-CZ" sz="25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500" b="1" dirty="0"/>
              <a:t>Environmentální výchova</a:t>
            </a:r>
          </a:p>
          <a:p>
            <a:pPr marL="0" indent="0" algn="ctr">
              <a:buNone/>
            </a:pPr>
            <a:r>
              <a:rPr lang="cs-CZ" sz="2500" b="1" dirty="0"/>
              <a:t>Tonda – Obal na cestách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396" y="2211710"/>
            <a:ext cx="3081207" cy="231090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305105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500" b="1" dirty="0"/>
              <a:t>ZŠ ŠKOLNÍ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400" b="1" dirty="0"/>
              <a:t>Ochutnejte Vietnam</a:t>
            </a:r>
          </a:p>
          <a:p>
            <a:pPr marL="0" indent="0" algn="ctr">
              <a:buNone/>
            </a:pPr>
            <a:r>
              <a:rPr lang="cs-CZ" sz="2000" dirty="0"/>
              <a:t>Pro žáky 4. tříd - multikulturních zajímavosti vietnamského národa, ochutnávka vietnamské gastronomie</a:t>
            </a:r>
          </a:p>
          <a:p>
            <a:pPr marL="0" indent="0" algn="ctr">
              <a:buNone/>
            </a:pPr>
            <a:endParaRPr lang="cs-CZ" sz="24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632725"/>
            <a:ext cx="2615863" cy="196189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632725"/>
            <a:ext cx="2615863" cy="196189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505543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500" b="1" dirty="0"/>
              <a:t>ZŠ ŠKOLNÍ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400" b="1" dirty="0"/>
              <a:t>Sportovní soutěže ve školní družině</a:t>
            </a:r>
          </a:p>
          <a:p>
            <a:pPr marL="0" indent="0" algn="ctr">
              <a:buNone/>
            </a:pPr>
            <a:r>
              <a:rPr lang="cs-CZ" sz="2400" dirty="0"/>
              <a:t> </a:t>
            </a:r>
            <a:r>
              <a:rPr lang="cs-CZ" sz="2000" dirty="0"/>
              <a:t>I nadále se využívají pomůcky zakoupené z projektu START </a:t>
            </a:r>
          </a:p>
          <a:p>
            <a:pPr marL="0" indent="0" algn="ctr">
              <a:buNone/>
            </a:pPr>
            <a:r>
              <a:rPr lang="cs-CZ" sz="2000" dirty="0"/>
              <a:t>k všestrannému pohybovému rozvoji žáků</a:t>
            </a:r>
          </a:p>
          <a:p>
            <a:pPr marL="0" indent="0" algn="ctr">
              <a:buNone/>
            </a:pPr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524713"/>
            <a:ext cx="2759880" cy="206991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524713"/>
            <a:ext cx="2759880" cy="206991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505628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t="11858" r="8333" b="14031"/>
          <a:stretch/>
        </p:blipFill>
        <p:spPr>
          <a:xfrm>
            <a:off x="4283968" y="2931345"/>
            <a:ext cx="3816423" cy="18002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500" b="1" dirty="0"/>
              <a:t>ZÁKLADNÍ ŠKOLY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400" b="1" dirty="0"/>
              <a:t>Lyžařské kurzy</a:t>
            </a:r>
          </a:p>
          <a:p>
            <a:pPr marL="0" indent="0" algn="ctr">
              <a:buNone/>
            </a:pPr>
            <a:r>
              <a:rPr lang="cs-CZ" sz="2400" dirty="0"/>
              <a:t> 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6" t="21078" r="2495" b="32181"/>
          <a:stretch/>
        </p:blipFill>
        <p:spPr>
          <a:xfrm>
            <a:off x="1043608" y="1707654"/>
            <a:ext cx="4464496" cy="16561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531181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500" b="1" cap="all" dirty="0"/>
              <a:t>Městský ústav sociálních služeb</a:t>
            </a:r>
            <a:endParaRPr lang="cs-CZ" sz="25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400" b="1" dirty="0"/>
              <a:t>Masopustní veselice</a:t>
            </a:r>
          </a:p>
          <a:p>
            <a:pPr marL="0" indent="0" algn="ctr">
              <a:buNone/>
            </a:pPr>
            <a:r>
              <a:rPr lang="cs-CZ" sz="2400" dirty="0"/>
              <a:t> 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5" t="13598" r="1783" b="1571"/>
          <a:stretch/>
        </p:blipFill>
        <p:spPr>
          <a:xfrm>
            <a:off x="6444208" y="1779662"/>
            <a:ext cx="2016224" cy="25922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Zástupný symbol pro obsah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79662"/>
            <a:ext cx="3270828" cy="24531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7" r="12810"/>
          <a:stretch/>
        </p:blipFill>
        <p:spPr>
          <a:xfrm>
            <a:off x="3563888" y="2315332"/>
            <a:ext cx="3168352" cy="199278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060814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9512" y="1239602"/>
            <a:ext cx="8784976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místního hospodářství, </a:t>
            </a:r>
            <a:br>
              <a:rPr lang="cs-CZ" sz="4000" b="1" dirty="0"/>
            </a:br>
            <a:r>
              <a:rPr lang="cs-CZ" sz="4000" b="1" dirty="0"/>
              <a:t>dopravy a životního prostředí</a:t>
            </a:r>
            <a:br>
              <a:rPr lang="cs-CZ" sz="4000" b="1" dirty="0"/>
            </a:br>
            <a:br>
              <a:rPr lang="cs-CZ" sz="3200" b="1" dirty="0"/>
            </a:br>
            <a:r>
              <a:rPr lang="cs-CZ" sz="3200" b="1" dirty="0"/>
              <a:t>Ing. Jiří Jaroš</a:t>
            </a:r>
            <a:br>
              <a:rPr lang="cs-CZ" sz="3200" b="1" dirty="0"/>
            </a:br>
            <a:r>
              <a:rPr lang="cs-CZ" sz="3200" dirty="0"/>
              <a:t>radní pro místní hospodářství</a:t>
            </a:r>
          </a:p>
        </p:txBody>
      </p:sp>
    </p:spTree>
    <p:extLst>
      <p:ext uri="{BB962C8B-B14F-4D97-AF65-F5344CB8AC3E}">
        <p14:creationId xmlns:p14="http://schemas.microsoft.com/office/powerpoint/2010/main" val="39038091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500" b="1" dirty="0">
                <a:solidFill>
                  <a:prstClr val="black"/>
                </a:solidFill>
              </a:rPr>
              <a:t>Přestavba mostu v ulici Pod Pivovarem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200" dirty="0"/>
              <a:t>Náklady: 3 590 659 Kč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363" y="1676814"/>
            <a:ext cx="3975437" cy="298316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76814"/>
            <a:ext cx="3977557" cy="2983168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2798131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500" b="1" dirty="0">
                <a:solidFill>
                  <a:prstClr val="black"/>
                </a:solidFill>
              </a:rPr>
              <a:t>Autobusová zastávka v Klášterecké Jeseni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200" dirty="0"/>
              <a:t>Náklady: 134 417 Kč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70" y="1676814"/>
            <a:ext cx="3980787" cy="298559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631" y="1676814"/>
            <a:ext cx="3980787" cy="298559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38545333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500" b="1" dirty="0">
                <a:solidFill>
                  <a:prstClr val="black"/>
                </a:solidFill>
              </a:rPr>
              <a:t>Památný strom Ježíšův dub</a:t>
            </a:r>
          </a:p>
        </p:txBody>
      </p:sp>
      <p:pic>
        <p:nvPicPr>
          <p:cNvPr id="8" name="Zástupný symbol pro obsah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168" y="1186665"/>
            <a:ext cx="2605862" cy="3474483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363" y="1186665"/>
            <a:ext cx="2604988" cy="3473317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997760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/>
              <a:t>Mapový portál pro občany</a:t>
            </a:r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BB79EE53-312B-47F3-883B-B10A002567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203597"/>
            <a:ext cx="5904656" cy="36369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8F0E03CF-91F7-445A-9A23-F28E94ABF8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350492"/>
            <a:ext cx="5364088" cy="1125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05709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500" b="1" dirty="0">
                <a:solidFill>
                  <a:prstClr val="black"/>
                </a:solidFill>
              </a:rPr>
              <a:t>Ptačí budky v zámeckém parku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70" y="1187921"/>
            <a:ext cx="2605862" cy="3474483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299" y="1187920"/>
            <a:ext cx="2606172" cy="3474483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938" y="1187920"/>
            <a:ext cx="2605862" cy="3474483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168403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C434E9-FC69-4506-AD9C-D4353A1B5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/>
              <a:t>Mapový portál pro občany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50BE622-7170-41A9-AEA6-6122AAB7C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7574"/>
            <a:ext cx="8229600" cy="3607049"/>
          </a:xfrm>
        </p:spPr>
        <p:txBody>
          <a:bodyPr>
            <a:normAutofit/>
          </a:bodyPr>
          <a:lstStyle/>
          <a:p>
            <a:r>
              <a:rPr lang="cs-CZ" sz="2000" dirty="0"/>
              <a:t>Nádoby na tříděný odpad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0161D74-EA13-4BD8-9A95-A87D781ED1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07456"/>
            <a:ext cx="7488832" cy="3555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65332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/>
              <a:t>Mapový portál pro občany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D059602-3C38-4BAE-B150-753CBF1F6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Nádoby na tříděný odpad ulice Žižkova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5BEF077-1828-4A94-BFC6-8CDF5FAAE5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611254"/>
            <a:ext cx="5375094" cy="33867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3404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výstavby a rozvoje města</a:t>
            </a:r>
            <a:br>
              <a:rPr lang="cs-CZ" sz="4000" b="1" dirty="0"/>
            </a:br>
            <a:br>
              <a:rPr lang="cs-CZ" sz="2800" dirty="0"/>
            </a:br>
            <a:r>
              <a:rPr lang="cs-CZ" sz="3200" b="1" dirty="0"/>
              <a:t>Ing. Petr Hybner</a:t>
            </a:r>
            <a:br>
              <a:rPr lang="cs-CZ" sz="3200" b="1" dirty="0"/>
            </a:br>
            <a:r>
              <a:rPr lang="cs-CZ" sz="3200" dirty="0"/>
              <a:t>místostarosta 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926203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/>
          </a:bodyPr>
          <a:lstStyle/>
          <a:p>
            <a:r>
              <a:rPr lang="cs-CZ" sz="2000" b="1" dirty="0"/>
              <a:t>Klášterecká kyselka s.r.o. – rekonstrukce zázemí</a:t>
            </a:r>
            <a:endParaRPr lang="cs-CZ" sz="20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063228"/>
            <a:ext cx="3322712" cy="1608192"/>
          </a:xfrm>
          <a:prstGeom prst="rect">
            <a:avLst/>
          </a:prstGeom>
        </p:spPr>
      </p:pic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063227"/>
            <a:ext cx="4791431" cy="3593573"/>
          </a:xfr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787775"/>
            <a:ext cx="3322712" cy="186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29785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870</Words>
  <Application>Microsoft Office PowerPoint</Application>
  <PresentationFormat>Předvádění na obrazovce (16:9)</PresentationFormat>
  <Paragraphs>203</Paragraphs>
  <Slides>50</Slides>
  <Notes>30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50</vt:i4>
      </vt:variant>
    </vt:vector>
  </HeadingPairs>
  <TitlesOfParts>
    <vt:vector size="55" baseType="lpstr">
      <vt:lpstr>Arial</vt:lpstr>
      <vt:lpstr>Calibri</vt:lpstr>
      <vt:lpstr>Verdana</vt:lpstr>
      <vt:lpstr>Wingdings</vt:lpstr>
      <vt:lpstr>Motiv systému Office</vt:lpstr>
      <vt:lpstr>Mgr. David Kodytek  místostarosta</vt:lpstr>
      <vt:lpstr>Prezentace aplikace PowerPoint</vt:lpstr>
      <vt:lpstr>Produkce tříděného odpadu v letech 2008- 2019</vt:lpstr>
      <vt:lpstr>Produkce komunálního odpadu v letech 2008- 2019</vt:lpstr>
      <vt:lpstr>Mapový portál pro občany</vt:lpstr>
      <vt:lpstr>Mapový portál pro občany</vt:lpstr>
      <vt:lpstr>Mapový portál pro občany</vt:lpstr>
      <vt:lpstr>Odbor výstavby a rozvoje města  Ing. Petr Hybner místostarosta </vt:lpstr>
      <vt:lpstr>Klášterecká kyselka s.r.o. – rekonstrukce zázemí</vt:lpstr>
      <vt:lpstr>ZŠ Krátká – učebna přírodních věd</vt:lpstr>
      <vt:lpstr>Rekonstrukce ul. Sadová</vt:lpstr>
      <vt:lpstr>KULTURNÍ DŮM - modernizace a dostavba</vt:lpstr>
      <vt:lpstr>Technická infrastruktura - Ciboušovská</vt:lpstr>
      <vt:lpstr>Dopravní terminál ul. Nádražní</vt:lpstr>
      <vt:lpstr>Odbor finanční  Pavla Zemančíková radní pro ekonomiku </vt:lpstr>
      <vt:lpstr>Rozdělení dotací v dotačním programu "Podpora projektů v oblasti tělovýchovy, sportu a volnočasových aktivit dětí a mládeže pro rok 2020"</vt:lpstr>
      <vt:lpstr>Rozdělení dotací v dotačním programu "Podpora projektů v oblasti tělovýchovy, sportu a volnočasových aktivit dětí a mládeže pro rok 2020"</vt:lpstr>
      <vt:lpstr>Rozdělení dotací v dotačním programu "Podpora kulturních akcí a projektů pro rok 2020"</vt:lpstr>
      <vt:lpstr>Rozbor hospodaření města 2019</vt:lpstr>
      <vt:lpstr>Příjem ze sdílených daní</vt:lpstr>
      <vt:lpstr>Bilance provozního rozpočtu</vt:lpstr>
      <vt:lpstr>Odbor správy majetku a bytového fondu  Pavla Zemančíková radní pro správu majetku</vt:lpstr>
      <vt:lpstr> Pojistné události za rok 2019</vt:lpstr>
      <vt:lpstr>Prezentace aplikace PowerPoint</vt:lpstr>
      <vt:lpstr> Poškozená střecha zimního stadionu po vichřici</vt:lpstr>
      <vt:lpstr>Prezentace aplikace PowerPoint</vt:lpstr>
      <vt:lpstr>Prezentace aplikace PowerPoint</vt:lpstr>
      <vt:lpstr>Lyžařský areál Alšovka</vt:lpstr>
      <vt:lpstr>Odbor komunikace a cestovního ruchu  Mgr. Vojtěch Marvan radní pro komunikaci a cestovní ruch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Odbor sociálních věcí, školství a sportu  PhDr. Jiřina Malastová radní pro školství</vt:lpstr>
      <vt:lpstr>Prezentace aplikace PowerPoint</vt:lpstr>
      <vt:lpstr>MATEŘSKÁ ŠKOLA</vt:lpstr>
      <vt:lpstr>MATEŘSKÁ ŠKOLA</vt:lpstr>
      <vt:lpstr>ZŠ KRÁTKÁ</vt:lpstr>
      <vt:lpstr>ZŠ ŠKOLNÍ</vt:lpstr>
      <vt:lpstr>ZŠ ŠKOLNÍ</vt:lpstr>
      <vt:lpstr>ZÁKLADNÍ ŠKOLY</vt:lpstr>
      <vt:lpstr>Městský ústav sociálních služeb</vt:lpstr>
      <vt:lpstr>Odbor místního hospodářství,  dopravy a životního prostředí  Ing. Jiří Jaroš radní pro místní hospodářství</vt:lpstr>
      <vt:lpstr>Přestavba mostu v ulici Pod Pivovarem</vt:lpstr>
      <vt:lpstr>Autobusová zastávka v Klášterecké Jeseni</vt:lpstr>
      <vt:lpstr>Památný strom Ježíšův dub</vt:lpstr>
      <vt:lpstr>Ptačí budky v zámeckém parku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Kodytek David, Mgr.</cp:lastModifiedBy>
  <cp:revision>43</cp:revision>
  <cp:lastPrinted>2020-02-18T08:51:44Z</cp:lastPrinted>
  <dcterms:created xsi:type="dcterms:W3CDTF">2018-10-31T08:36:17Z</dcterms:created>
  <dcterms:modified xsi:type="dcterms:W3CDTF">2020-02-19T12:55:22Z</dcterms:modified>
</cp:coreProperties>
</file>