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9"/>
  </p:notesMasterIdLst>
  <p:handoutMasterIdLst>
    <p:handoutMasterId r:id="rId50"/>
  </p:handoutMasterIdLst>
  <p:sldIdLst>
    <p:sldId id="256" r:id="rId2"/>
    <p:sldId id="301" r:id="rId3"/>
    <p:sldId id="302" r:id="rId4"/>
    <p:sldId id="303" r:id="rId5"/>
    <p:sldId id="304" r:id="rId6"/>
    <p:sldId id="305" r:id="rId7"/>
    <p:sldId id="306" r:id="rId8"/>
    <p:sldId id="258" r:id="rId9"/>
    <p:sldId id="283" r:id="rId10"/>
    <p:sldId id="284" r:id="rId11"/>
    <p:sldId id="285" r:id="rId12"/>
    <p:sldId id="286" r:id="rId13"/>
    <p:sldId id="260" r:id="rId14"/>
    <p:sldId id="308" r:id="rId15"/>
    <p:sldId id="309" r:id="rId16"/>
    <p:sldId id="262" r:id="rId17"/>
    <p:sldId id="295" r:id="rId18"/>
    <p:sldId id="296" r:id="rId19"/>
    <p:sldId id="297" r:id="rId20"/>
    <p:sldId id="298" r:id="rId21"/>
    <p:sldId id="299" r:id="rId22"/>
    <p:sldId id="300" r:id="rId23"/>
    <p:sldId id="264" r:id="rId24"/>
    <p:sldId id="268" r:id="rId25"/>
    <p:sldId id="269" r:id="rId26"/>
    <p:sldId id="270" r:id="rId27"/>
    <p:sldId id="271" r:id="rId28"/>
    <p:sldId id="272" r:id="rId29"/>
    <p:sldId id="273" r:id="rId30"/>
    <p:sldId id="274" r:id="rId31"/>
    <p:sldId id="275" r:id="rId32"/>
    <p:sldId id="276" r:id="rId33"/>
    <p:sldId id="277" r:id="rId34"/>
    <p:sldId id="278" r:id="rId35"/>
    <p:sldId id="279" r:id="rId36"/>
    <p:sldId id="280" r:id="rId37"/>
    <p:sldId id="281" r:id="rId38"/>
    <p:sldId id="282" r:id="rId39"/>
    <p:sldId id="266" r:id="rId40"/>
    <p:sldId id="287" r:id="rId41"/>
    <p:sldId id="288" r:id="rId42"/>
    <p:sldId id="289" r:id="rId43"/>
    <p:sldId id="290" r:id="rId44"/>
    <p:sldId id="291" r:id="rId45"/>
    <p:sldId id="292" r:id="rId46"/>
    <p:sldId id="293" r:id="rId47"/>
    <p:sldId id="294" r:id="rId48"/>
  </p:sldIdLst>
  <p:sldSz cx="9144000" cy="5143500" type="screen16x9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87" autoAdjust="0"/>
    <p:restoredTop sz="94639" autoAdjust="0"/>
  </p:normalViewPr>
  <p:slideViewPr>
    <p:cSldViewPr>
      <p:cViewPr varScale="1">
        <p:scale>
          <a:sx n="115" d="100"/>
          <a:sy n="115" d="100"/>
        </p:scale>
        <p:origin x="156" y="102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7" d="100"/>
          <a:sy n="87" d="100"/>
        </p:scale>
        <p:origin x="-3822" y="-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22E6ADE-9E6E-4580-A84F-A016B71C361C}" type="datetimeFigureOut">
              <a:rPr lang="cs-CZ" smtClean="0"/>
              <a:t>09.12.2020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FAB6985-44AF-4C6C-93F0-61D7A05D4C5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6005079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4A2E166-AF91-4A2F-9351-1D0B31BEC70C}" type="datetimeFigureOut">
              <a:rPr lang="cs-CZ" smtClean="0"/>
              <a:t>09.12.2020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8B3A3D8-E44F-4594-AFB7-B23F203CCBF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092593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B3A3D8-E44F-4594-AFB7-B23F203CCBF7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235538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B3A3D8-E44F-4594-AFB7-B23F203CCBF7}" type="slidenum">
              <a:rPr lang="cs-CZ" smtClean="0"/>
              <a:t>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39761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B3A3D8-E44F-4594-AFB7-B23F203CCBF7}" type="slidenum">
              <a:rPr lang="cs-CZ" smtClean="0"/>
              <a:t>14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8474322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B3A3D8-E44F-4594-AFB7-B23F203CCBF7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cs-CZ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6506248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B3A3D8-E44F-4594-AFB7-B23F203CCBF7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cs-CZ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1957508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B3A3D8-E44F-4594-AFB7-B23F203CCBF7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cs-CZ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672262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>
            <a:lvl1pPr>
              <a:defRPr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r>
              <a:rPr lang="cs-CZ" dirty="0" smtClean="0"/>
              <a:t>Kliknutím lze upravit styl.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dirty="0" smtClean="0"/>
              <a:t>Kliknutím lze upravit styl předlohy.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457200" y="4876006"/>
            <a:ext cx="2133600" cy="165100"/>
          </a:xfrm>
        </p:spPr>
        <p:txBody>
          <a:bodyPr/>
          <a:lstStyle/>
          <a:p>
            <a:fld id="{4EC2A1C6-F44E-4769-9596-2322F8F612D2}" type="datetimeFigureOut">
              <a:rPr lang="cs-CZ" smtClean="0"/>
              <a:t>09.12.2020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3124200" y="4876005"/>
            <a:ext cx="2895600" cy="165101"/>
          </a:xfrm>
        </p:spPr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623326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dirty="0" smtClean="0"/>
              <a:t>Kliknutím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2A1C6-F44E-4769-9596-2322F8F612D2}" type="datetimeFigureOut">
              <a:rPr lang="cs-CZ" smtClean="0"/>
              <a:t>09.12.2020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207774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2A1C6-F44E-4769-9596-2322F8F612D2}" type="datetimeFigureOut">
              <a:rPr lang="cs-CZ" smtClean="0"/>
              <a:t>09.12.2020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686883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dirty="0" smtClean="0"/>
              <a:t>Kliknutím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dirty="0" smtClean="0"/>
              <a:t>Kliknutím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2A1C6-F44E-4769-9596-2322F8F612D2}" type="datetimeFigureOut">
              <a:rPr lang="cs-CZ" smtClean="0"/>
              <a:t>09.12.2020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440745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dirty="0" smtClean="0"/>
              <a:t>Kliknutím lze upravit styl.</a:t>
            </a:r>
            <a:endParaRPr lang="cs-CZ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dirty="0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dirty="0" smtClean="0"/>
              <a:t>Kliknutím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dirty="0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dirty="0" smtClean="0"/>
              <a:t>Kliknutím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2A1C6-F44E-4769-9596-2322F8F612D2}" type="datetimeFigureOut">
              <a:rPr lang="cs-CZ" smtClean="0"/>
              <a:t>09.12.2020</a:t>
            </a:fld>
            <a:endParaRPr lang="cs-CZ" dirty="0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388418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4876005"/>
            <a:ext cx="2133600" cy="1651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fld id="{4EC2A1C6-F44E-4769-9596-2322F8F612D2}" type="datetimeFigureOut">
              <a:rPr lang="cs-CZ" smtClean="0"/>
              <a:pPr/>
              <a:t>09.12.2020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4876005"/>
            <a:ext cx="2895600" cy="1651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15594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Verdana" pitchFamily="34" charset="0"/>
          <a:ea typeface="Verdana" pitchFamily="34" charset="0"/>
          <a:cs typeface="Verdana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Verdana" pitchFamily="34" charset="0"/>
          <a:ea typeface="Verdana" pitchFamily="34" charset="0"/>
          <a:cs typeface="Verdana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Verdana" pitchFamily="34" charset="0"/>
          <a:ea typeface="Verdana" pitchFamily="34" charset="0"/>
          <a:cs typeface="Verdana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Verdana" pitchFamily="34" charset="0"/>
          <a:ea typeface="Verdana" pitchFamily="34" charset="0"/>
          <a:cs typeface="Verdana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Verdana" pitchFamily="34" charset="0"/>
          <a:ea typeface="Verdana" pitchFamily="34" charset="0"/>
          <a:cs typeface="Verdana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Verdana" pitchFamily="34" charset="0"/>
          <a:ea typeface="Verdana" pitchFamily="34" charset="0"/>
          <a:cs typeface="Verdana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0.jpeg"/><Relationship Id="rId7" Type="http://schemas.openxmlformats.org/officeDocument/2006/relationships/image" Target="../media/image2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jpeg"/><Relationship Id="rId5" Type="http://schemas.openxmlformats.org/officeDocument/2006/relationships/image" Target="../media/image22.png"/><Relationship Id="rId10" Type="http://schemas.openxmlformats.org/officeDocument/2006/relationships/image" Target="../media/image27.jpeg"/><Relationship Id="rId4" Type="http://schemas.openxmlformats.org/officeDocument/2006/relationships/image" Target="../media/image21.jpeg"/><Relationship Id="rId9" Type="http://schemas.openxmlformats.org/officeDocument/2006/relationships/image" Target="../media/image2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g"/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0.jpe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7.jpe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G"/><Relationship Id="rId2" Type="http://schemas.openxmlformats.org/officeDocument/2006/relationships/image" Target="../media/image55.JP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9.jpe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4.jpe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g"/><Relationship Id="rId2" Type="http://schemas.openxmlformats.org/officeDocument/2006/relationships/image" Target="../media/image65.jp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eg"/><Relationship Id="rId2" Type="http://schemas.openxmlformats.org/officeDocument/2006/relationships/image" Target="../media/image67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1239602"/>
            <a:ext cx="7772400" cy="2664296"/>
          </a:xfrm>
          <a:ln w="3175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/>
          <a:p>
            <a:pPr marL="0" indent="0"/>
            <a:r>
              <a:rPr lang="cs-CZ" sz="4000" b="1" dirty="0"/>
              <a:t>Odbor výstavby a rozvoje města</a:t>
            </a:r>
            <a:br>
              <a:rPr lang="cs-CZ" sz="4000" b="1" dirty="0"/>
            </a:br>
            <a:r>
              <a:rPr lang="cs-CZ" sz="2800" dirty="0"/>
              <a:t/>
            </a:r>
            <a:br>
              <a:rPr lang="cs-CZ" sz="2800" dirty="0"/>
            </a:br>
            <a:r>
              <a:rPr lang="cs-CZ" sz="3200" b="1" dirty="0"/>
              <a:t>Ing. Petr Hybner</a:t>
            </a:r>
            <a:br>
              <a:rPr lang="cs-CZ" sz="3200" b="1" dirty="0"/>
            </a:br>
            <a:r>
              <a:rPr lang="cs-CZ" sz="3200" dirty="0"/>
              <a:t>radní pro investice </a:t>
            </a:r>
            <a:endParaRPr lang="cs-CZ" sz="2800" dirty="0"/>
          </a:p>
        </p:txBody>
      </p:sp>
    </p:spTree>
    <p:extLst>
      <p:ext uri="{BB962C8B-B14F-4D97-AF65-F5344CB8AC3E}">
        <p14:creationId xmlns:p14="http://schemas.microsoft.com/office/powerpoint/2010/main" val="971360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5526"/>
            <a:ext cx="8229600" cy="1152128"/>
          </a:xfrm>
        </p:spPr>
        <p:txBody>
          <a:bodyPr>
            <a:normAutofit fontScale="90000"/>
          </a:bodyPr>
          <a:lstStyle/>
          <a:p>
            <a:r>
              <a:rPr lang="cs-CZ" dirty="0"/>
              <a:t>Příjem ze sdílených </a:t>
            </a:r>
            <a:r>
              <a:rPr lang="cs-CZ" dirty="0" smtClean="0"/>
              <a:t>daní (porovnání </a:t>
            </a:r>
            <a:r>
              <a:rPr lang="cs-CZ" dirty="0"/>
              <a:t>s rokem </a:t>
            </a:r>
            <a:r>
              <a:rPr lang="cs-CZ" dirty="0" smtClean="0"/>
              <a:t>2019)</a:t>
            </a:r>
            <a:endParaRPr lang="cs-CZ" dirty="0"/>
          </a:p>
        </p:txBody>
      </p:sp>
      <p:graphicFrame>
        <p:nvGraphicFramePr>
          <p:cNvPr id="5" name="Zástupný symbol pro obsah 4"/>
          <p:cNvGraphicFramePr>
            <a:graphicFrameLocks noGrp="1"/>
          </p:cNvGraphicFramePr>
          <p:nvPr>
            <p:ph idx="1"/>
            <p:extLst/>
          </p:nvPr>
        </p:nvGraphicFramePr>
        <p:xfrm>
          <a:off x="1115615" y="1851670"/>
          <a:ext cx="6912769" cy="2743202"/>
        </p:xfrm>
        <a:graphic>
          <a:graphicData uri="http://schemas.openxmlformats.org/drawingml/2006/table">
            <a:tbl>
              <a:tblPr/>
              <a:tblGrid>
                <a:gridCol w="2880320">
                  <a:extLst>
                    <a:ext uri="{9D8B030D-6E8A-4147-A177-3AD203B41FA5}">
                      <a16:colId xmlns:a16="http://schemas.microsoft.com/office/drawing/2014/main" xmlns="" val="2407542697"/>
                    </a:ext>
                  </a:extLst>
                </a:gridCol>
                <a:gridCol w="1164835">
                  <a:extLst>
                    <a:ext uri="{9D8B030D-6E8A-4147-A177-3AD203B41FA5}">
                      <a16:colId xmlns:a16="http://schemas.microsoft.com/office/drawing/2014/main" xmlns="" val="3445676415"/>
                    </a:ext>
                  </a:extLst>
                </a:gridCol>
                <a:gridCol w="1103224">
                  <a:extLst>
                    <a:ext uri="{9D8B030D-6E8A-4147-A177-3AD203B41FA5}">
                      <a16:colId xmlns:a16="http://schemas.microsoft.com/office/drawing/2014/main" xmlns="" val="1757642813"/>
                    </a:ext>
                  </a:extLst>
                </a:gridCol>
                <a:gridCol w="1103224">
                  <a:extLst>
                    <a:ext uri="{9D8B030D-6E8A-4147-A177-3AD203B41FA5}">
                      <a16:colId xmlns:a16="http://schemas.microsoft.com/office/drawing/2014/main" xmlns="" val="2760815842"/>
                    </a:ext>
                  </a:extLst>
                </a:gridCol>
                <a:gridCol w="661166">
                  <a:extLst>
                    <a:ext uri="{9D8B030D-6E8A-4147-A177-3AD203B41FA5}">
                      <a16:colId xmlns:a16="http://schemas.microsoft.com/office/drawing/2014/main" xmlns="" val="1249131876"/>
                    </a:ext>
                  </a:extLst>
                </a:gridCol>
              </a:tblGrid>
              <a:tr h="391886">
                <a:tc>
                  <a:txBody>
                    <a:bodyPr/>
                    <a:lstStyle/>
                    <a:p>
                      <a:pPr algn="l" fontAlgn="ctr"/>
                      <a:r>
                        <a:rPr lang="cs-CZ" sz="1050" b="1" i="0" u="none" strike="noStrike" dirty="0">
                          <a:effectLst/>
                          <a:latin typeface="Arial" panose="020B0604020202020204" pitchFamily="34" charset="0"/>
                        </a:rPr>
                        <a:t>Sdílené daně</a:t>
                      </a:r>
                    </a:p>
                  </a:txBody>
                  <a:tcPr marL="8164" marR="8164" marT="816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i="0" u="none" strike="noStrike">
                          <a:effectLst/>
                          <a:latin typeface="Arial" panose="020B0604020202020204" pitchFamily="34" charset="0"/>
                        </a:rPr>
                        <a:t>stav k </a:t>
                      </a:r>
                      <a:br>
                        <a:rPr lang="cs-CZ" sz="1100" b="0" i="0" u="none" strike="noStrike">
                          <a:effectLst/>
                          <a:latin typeface="Arial" panose="020B0604020202020204" pitchFamily="34" charset="0"/>
                        </a:rPr>
                      </a:br>
                      <a:r>
                        <a:rPr lang="cs-CZ" sz="1100" b="0" i="0" u="none" strike="noStrike">
                          <a:effectLst/>
                          <a:latin typeface="Arial" panose="020B0604020202020204" pitchFamily="34" charset="0"/>
                        </a:rPr>
                        <a:t>30.11.2019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i="0" u="none" strike="noStrike">
                          <a:effectLst/>
                          <a:latin typeface="Arial" panose="020B0604020202020204" pitchFamily="34" charset="0"/>
                        </a:rPr>
                        <a:t>stav k </a:t>
                      </a:r>
                      <a:br>
                        <a:rPr lang="cs-CZ" sz="1100" b="0" i="0" u="none" strike="noStrike">
                          <a:effectLst/>
                          <a:latin typeface="Arial" panose="020B0604020202020204" pitchFamily="34" charset="0"/>
                        </a:rPr>
                      </a:br>
                      <a:r>
                        <a:rPr lang="cs-CZ" sz="1100" b="0" i="0" u="none" strike="noStrike">
                          <a:effectLst/>
                          <a:latin typeface="Arial" panose="020B0604020202020204" pitchFamily="34" charset="0"/>
                        </a:rPr>
                        <a:t>30.11.2020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i="0" u="none" strike="noStrike">
                          <a:effectLst/>
                          <a:latin typeface="Arial" panose="020B0604020202020204" pitchFamily="34" charset="0"/>
                        </a:rPr>
                        <a:t>rozdíl</a:t>
                      </a:r>
                      <a:br>
                        <a:rPr lang="cs-CZ" sz="1100" b="0" i="0" u="none" strike="noStrike">
                          <a:effectLst/>
                          <a:latin typeface="Arial" panose="020B0604020202020204" pitchFamily="34" charset="0"/>
                        </a:rPr>
                      </a:br>
                      <a:r>
                        <a:rPr lang="cs-CZ" sz="1100" b="0" i="0" u="none" strike="noStrike">
                          <a:effectLst/>
                          <a:latin typeface="Arial" panose="020B0604020202020204" pitchFamily="34" charset="0"/>
                        </a:rPr>
                        <a:t>2020-2019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55793567"/>
                  </a:ext>
                </a:extLst>
              </a:tr>
              <a:tr h="391886">
                <a:tc>
                  <a:txBody>
                    <a:bodyPr/>
                    <a:lstStyle/>
                    <a:p>
                      <a:pPr algn="l" fontAlgn="ctr"/>
                      <a:r>
                        <a:rPr lang="cs-CZ" sz="1050" b="0" i="0" u="none" strike="noStrike" dirty="0">
                          <a:effectLst/>
                          <a:latin typeface="Arial" panose="020B0604020202020204" pitchFamily="34" charset="0"/>
                        </a:rPr>
                        <a:t>Daň z přidané hodnoty</a:t>
                      </a:r>
                    </a:p>
                  </a:txBody>
                  <a:tcPr marL="8164" marR="8164" marT="816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b="0" i="0" u="none" strike="noStrike">
                          <a:effectLst/>
                          <a:latin typeface="Arial" panose="020B0604020202020204" pitchFamily="34" charset="0"/>
                        </a:rPr>
                        <a:t>93.126.500,23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b="0" i="0" u="none" strike="noStrike">
                          <a:effectLst/>
                          <a:latin typeface="Arial" panose="020B0604020202020204" pitchFamily="34" charset="0"/>
                        </a:rPr>
                        <a:t>91.472.756,80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b="0" i="0" u="none" strike="noStrike">
                          <a:effectLst/>
                          <a:latin typeface="Arial" panose="020B0604020202020204" pitchFamily="34" charset="0"/>
                        </a:rPr>
                        <a:t>-1.653.743,43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000" b="0" i="0" u="none" strike="noStrike">
                          <a:effectLst/>
                          <a:latin typeface="Arial" panose="020B0604020202020204" pitchFamily="34" charset="0"/>
                        </a:rPr>
                        <a:t>98,22%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538963937"/>
                  </a:ext>
                </a:extLst>
              </a:tr>
              <a:tr h="391886">
                <a:tc>
                  <a:txBody>
                    <a:bodyPr/>
                    <a:lstStyle/>
                    <a:p>
                      <a:pPr algn="l" fontAlgn="ctr"/>
                      <a:r>
                        <a:rPr lang="cs-CZ" sz="1050" b="0" i="0" u="none" strike="noStrike" dirty="0">
                          <a:effectLst/>
                          <a:latin typeface="Arial" panose="020B0604020202020204" pitchFamily="34" charset="0"/>
                        </a:rPr>
                        <a:t>Daň z příjmů fyzických osob vybíraná srážkou</a:t>
                      </a:r>
                    </a:p>
                  </a:txBody>
                  <a:tcPr marL="8164" marR="8164" marT="816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b="0" i="0" u="none" strike="noStrike">
                          <a:effectLst/>
                          <a:latin typeface="Arial" panose="020B0604020202020204" pitchFamily="34" charset="0"/>
                        </a:rPr>
                        <a:t>4.507.884,34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b="0" i="0" u="none" strike="noStrike">
                          <a:effectLst/>
                          <a:latin typeface="Arial" panose="020B0604020202020204" pitchFamily="34" charset="0"/>
                        </a:rPr>
                        <a:t>4.489.892,03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b="0" i="0" u="none" strike="noStrike">
                          <a:effectLst/>
                          <a:latin typeface="Arial" panose="020B0604020202020204" pitchFamily="34" charset="0"/>
                        </a:rPr>
                        <a:t>-17.992,31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000" b="0" i="0" u="none" strike="noStrike">
                          <a:effectLst/>
                          <a:latin typeface="Arial" panose="020B0604020202020204" pitchFamily="34" charset="0"/>
                        </a:rPr>
                        <a:t>99,60%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578594571"/>
                  </a:ext>
                </a:extLst>
              </a:tr>
              <a:tr h="391886">
                <a:tc>
                  <a:txBody>
                    <a:bodyPr/>
                    <a:lstStyle/>
                    <a:p>
                      <a:pPr algn="l" fontAlgn="ctr"/>
                      <a:r>
                        <a:rPr lang="cs-CZ" sz="1050" b="0" i="0" u="none" strike="noStrike" dirty="0">
                          <a:effectLst/>
                          <a:latin typeface="Arial" panose="020B0604020202020204" pitchFamily="34" charset="0"/>
                        </a:rPr>
                        <a:t>Daň z příjmů fyzických osob placená poplatníky (OSVČ)</a:t>
                      </a:r>
                    </a:p>
                  </a:txBody>
                  <a:tcPr marL="8164" marR="8164" marT="816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b="0" i="0" u="none" strike="noStrike">
                          <a:effectLst/>
                          <a:latin typeface="Arial" panose="020B0604020202020204" pitchFamily="34" charset="0"/>
                        </a:rPr>
                        <a:t>1.005.569,10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b="0" i="0" u="none" strike="noStrike">
                          <a:effectLst/>
                          <a:latin typeface="Arial" panose="020B0604020202020204" pitchFamily="34" charset="0"/>
                        </a:rPr>
                        <a:t>429.726,96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b="0" i="0" u="none" strike="noStrike">
                          <a:effectLst/>
                          <a:latin typeface="Arial" panose="020B0604020202020204" pitchFamily="34" charset="0"/>
                        </a:rPr>
                        <a:t>-575.842,14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000" b="0" i="0" u="none" strike="noStrike">
                          <a:effectLst/>
                          <a:latin typeface="Arial" panose="020B0604020202020204" pitchFamily="34" charset="0"/>
                        </a:rPr>
                        <a:t>42,73%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768376034"/>
                  </a:ext>
                </a:extLst>
              </a:tr>
              <a:tr h="391886">
                <a:tc>
                  <a:txBody>
                    <a:bodyPr/>
                    <a:lstStyle/>
                    <a:p>
                      <a:pPr algn="l" fontAlgn="ctr"/>
                      <a:r>
                        <a:rPr lang="cs-CZ" sz="1050" b="0" i="0" u="none" strike="noStrike">
                          <a:effectLst/>
                          <a:latin typeface="Arial" panose="020B0604020202020204" pitchFamily="34" charset="0"/>
                        </a:rPr>
                        <a:t>Daň z příjmů fyzických osob placená plátci (zaměstnanci)</a:t>
                      </a:r>
                    </a:p>
                  </a:txBody>
                  <a:tcPr marL="8164" marR="8164" marT="816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b="0" i="0" u="none" strike="noStrike">
                          <a:effectLst/>
                          <a:latin typeface="Arial" panose="020B0604020202020204" pitchFamily="34" charset="0"/>
                        </a:rPr>
                        <a:t>50.350.666,08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b="0" i="0" u="none" strike="noStrike">
                          <a:effectLst/>
                          <a:latin typeface="Arial" panose="020B0604020202020204" pitchFamily="34" charset="0"/>
                        </a:rPr>
                        <a:t>46.773.906,34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b="0" i="0" u="none" strike="noStrike">
                          <a:effectLst/>
                          <a:latin typeface="Arial" panose="020B0604020202020204" pitchFamily="34" charset="0"/>
                        </a:rPr>
                        <a:t>-3.576.759,74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000" b="0" i="0" u="none" strike="noStrike">
                          <a:effectLst/>
                          <a:latin typeface="Arial" panose="020B0604020202020204" pitchFamily="34" charset="0"/>
                        </a:rPr>
                        <a:t>92,90%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96517555"/>
                  </a:ext>
                </a:extLst>
              </a:tr>
              <a:tr h="391886">
                <a:tc>
                  <a:txBody>
                    <a:bodyPr/>
                    <a:lstStyle/>
                    <a:p>
                      <a:pPr algn="l" fontAlgn="ctr"/>
                      <a:r>
                        <a:rPr lang="cs-CZ" sz="1050" b="0" i="0" u="none" strike="noStrike">
                          <a:effectLst/>
                          <a:latin typeface="Arial" panose="020B0604020202020204" pitchFamily="34" charset="0"/>
                        </a:rPr>
                        <a:t>Daň z příjmů právnických osob</a:t>
                      </a:r>
                    </a:p>
                  </a:txBody>
                  <a:tcPr marL="8164" marR="8164" marT="816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b="0" i="0" u="none" strike="noStrike">
                          <a:effectLst/>
                          <a:latin typeface="Arial" panose="020B0604020202020204" pitchFamily="34" charset="0"/>
                        </a:rPr>
                        <a:t>37.736.260,74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b="0" i="0" u="none" strike="noStrike">
                          <a:effectLst/>
                          <a:latin typeface="Arial" panose="020B0604020202020204" pitchFamily="34" charset="0"/>
                        </a:rPr>
                        <a:t>29.147.514,49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b="0" i="0" u="none" strike="noStrike">
                          <a:effectLst/>
                          <a:latin typeface="Arial" panose="020B0604020202020204" pitchFamily="34" charset="0"/>
                        </a:rPr>
                        <a:t>-8.588.746,25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000" b="0" i="0" u="none" strike="noStrike">
                          <a:effectLst/>
                          <a:latin typeface="Arial" panose="020B0604020202020204" pitchFamily="34" charset="0"/>
                        </a:rPr>
                        <a:t>77,24%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894533604"/>
                  </a:ext>
                </a:extLst>
              </a:tr>
              <a:tr h="39188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1" i="0" u="none" strike="noStrike" dirty="0">
                          <a:effectLst/>
                          <a:latin typeface="Arial" panose="020B0604020202020204" pitchFamily="34" charset="0"/>
                        </a:rPr>
                        <a:t>Součet</a:t>
                      </a:r>
                    </a:p>
                  </a:txBody>
                  <a:tcPr marL="8164" marR="8164" marT="816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b="0" i="0" u="none" strike="noStrike">
                          <a:effectLst/>
                          <a:latin typeface="Arial" panose="020B0604020202020204" pitchFamily="34" charset="0"/>
                        </a:rPr>
                        <a:t>186.726.880,49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b="0" i="0" u="none" strike="noStrike">
                          <a:effectLst/>
                          <a:latin typeface="Arial" panose="020B0604020202020204" pitchFamily="34" charset="0"/>
                        </a:rPr>
                        <a:t>172.313.796,62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b="0" i="0" u="none" strike="noStrike">
                          <a:effectLst/>
                          <a:latin typeface="Arial" panose="020B0604020202020204" pitchFamily="34" charset="0"/>
                        </a:rPr>
                        <a:t>-14.413.083,87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000" b="0" i="0" u="none" strike="noStrike" dirty="0">
                          <a:effectLst/>
                          <a:latin typeface="Arial" panose="020B0604020202020204" pitchFamily="34" charset="0"/>
                        </a:rPr>
                        <a:t>92,28%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81541097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6746841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1357659"/>
          </a:xfrm>
        </p:spPr>
        <p:txBody>
          <a:bodyPr>
            <a:noAutofit/>
          </a:bodyPr>
          <a:lstStyle/>
          <a:p>
            <a:r>
              <a:rPr lang="pl-PL" sz="3200" dirty="0"/>
              <a:t>Rozdělení dotací v dotačním programu</a:t>
            </a:r>
            <a:br>
              <a:rPr lang="pl-PL" sz="3200" dirty="0"/>
            </a:br>
            <a:r>
              <a:rPr lang="pl-PL" sz="3200" dirty="0"/>
              <a:t>na činnost v roce </a:t>
            </a:r>
            <a:r>
              <a:rPr lang="pl-PL" sz="3200" dirty="0" smtClean="0"/>
              <a:t>2021</a:t>
            </a:r>
            <a:endParaRPr lang="cs-CZ" sz="3200" dirty="0"/>
          </a:p>
        </p:txBody>
      </p:sp>
      <p:graphicFrame>
        <p:nvGraphicFramePr>
          <p:cNvPr id="6" name="Zástupný symbol pro obsah 5"/>
          <p:cNvGraphicFramePr>
            <a:graphicFrameLocks noGrp="1"/>
          </p:cNvGraphicFramePr>
          <p:nvPr>
            <p:ph idx="1"/>
            <p:extLst/>
          </p:nvPr>
        </p:nvGraphicFramePr>
        <p:xfrm>
          <a:off x="467544" y="1779662"/>
          <a:ext cx="8219256" cy="27719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32856">
                  <a:extLst>
                    <a:ext uri="{9D8B030D-6E8A-4147-A177-3AD203B41FA5}">
                      <a16:colId xmlns:a16="http://schemas.microsoft.com/office/drawing/2014/main" xmlns="" val="3368493491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xmlns="" val="3080698270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xmlns="" val="3135215096"/>
                    </a:ext>
                  </a:extLst>
                </a:gridCol>
              </a:tblGrid>
              <a:tr h="991094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Kompetentní orgán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Počet </a:t>
                      </a:r>
                      <a:r>
                        <a:rPr lang="cs-CZ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žádostí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Celková </a:t>
                      </a:r>
                      <a:r>
                        <a:rPr lang="cs-CZ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výše dotací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3663221704"/>
                  </a:ext>
                </a:extLst>
              </a:tr>
              <a:tr h="593635">
                <a:tc>
                  <a:txBody>
                    <a:bodyPr/>
                    <a:lstStyle/>
                    <a:p>
                      <a:pPr algn="l" fontAlgn="ctr"/>
                      <a:r>
                        <a:rPr lang="cs-CZ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Rada </a:t>
                      </a:r>
                      <a:endParaRPr lang="cs-CZ" sz="2000" b="0" i="0" u="none" strike="noStrike" dirty="0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12</a:t>
                      </a:r>
                      <a:endParaRPr lang="cs-CZ" sz="2000" b="0" i="0" u="none" strike="noStrike" dirty="0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9525" marR="4286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255.000 </a:t>
                      </a:r>
                      <a:r>
                        <a:rPr lang="cs-CZ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Kč</a:t>
                      </a:r>
                    </a:p>
                  </a:txBody>
                  <a:tcPr marL="9525" marR="257175" marT="9525" marB="0" anchor="ctr"/>
                </a:tc>
                <a:extLst>
                  <a:ext uri="{0D108BD9-81ED-4DB2-BD59-A6C34878D82A}">
                    <a16:rowId xmlns:a16="http://schemas.microsoft.com/office/drawing/2014/main" xmlns="" val="3066903139"/>
                  </a:ext>
                </a:extLst>
              </a:tr>
              <a:tr h="593635">
                <a:tc>
                  <a:txBody>
                    <a:bodyPr/>
                    <a:lstStyle/>
                    <a:p>
                      <a:pPr algn="l" fontAlgn="ctr"/>
                      <a:r>
                        <a:rPr lang="cs-CZ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Zastupitelstvo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11</a:t>
                      </a:r>
                      <a:endParaRPr lang="cs-CZ" sz="2000" b="1" i="0" u="none" strike="noStrike" dirty="0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9525" marR="4286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3.995.000 </a:t>
                      </a:r>
                      <a:r>
                        <a:rPr lang="cs-CZ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Kč</a:t>
                      </a:r>
                    </a:p>
                  </a:txBody>
                  <a:tcPr marL="9525" marR="257175" marT="9525" marB="0" anchor="ctr"/>
                </a:tc>
                <a:extLst>
                  <a:ext uri="{0D108BD9-81ED-4DB2-BD59-A6C34878D82A}">
                    <a16:rowId xmlns:a16="http://schemas.microsoft.com/office/drawing/2014/main" xmlns="" val="3137947138"/>
                  </a:ext>
                </a:extLst>
              </a:tr>
              <a:tr h="593635">
                <a:tc>
                  <a:txBody>
                    <a:bodyPr/>
                    <a:lstStyle/>
                    <a:p>
                      <a:pPr algn="r" fontAlgn="ctr"/>
                      <a:r>
                        <a:rPr lang="cs-CZ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součet</a:t>
                      </a:r>
                      <a:endParaRPr lang="cs-CZ" sz="2000" b="0" i="0" u="none" strike="noStrike" dirty="0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23</a:t>
                      </a:r>
                      <a:endParaRPr lang="cs-CZ" sz="2000" b="0" i="0" u="none" strike="noStrike" dirty="0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9525" marR="4286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4.250.000 Kč</a:t>
                      </a:r>
                      <a:endParaRPr lang="cs-CZ" sz="2000" b="0" i="0" u="none" strike="noStrike" dirty="0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9525" marR="257175" marT="9525" marB="0" anchor="ctr"/>
                </a:tc>
                <a:extLst>
                  <a:ext uri="{0D108BD9-81ED-4DB2-BD59-A6C34878D82A}">
                    <a16:rowId xmlns:a16="http://schemas.microsoft.com/office/drawing/2014/main" xmlns="" val="125577218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8147941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Místní poplatek z pobytu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cs-CZ" sz="2400" dirty="0" smtClean="0"/>
              <a:t>byl zaveden k 01.01.2020 – sazba </a:t>
            </a:r>
            <a:r>
              <a:rPr lang="cs-CZ" sz="2400" smtClean="0"/>
              <a:t>16 Kč/den</a:t>
            </a:r>
            <a:endParaRPr lang="cs-CZ" sz="2400" dirty="0" smtClean="0"/>
          </a:p>
          <a:p>
            <a:r>
              <a:rPr lang="cs-CZ" sz="2400" dirty="0" smtClean="0"/>
              <a:t>příjem k 30.11.2020 – 150.210 Kč</a:t>
            </a:r>
          </a:p>
          <a:p>
            <a:r>
              <a:rPr lang="cs-CZ" sz="2400" dirty="0" smtClean="0"/>
              <a:t>poplatek nahradil dva dřívější poplatky:</a:t>
            </a:r>
          </a:p>
          <a:p>
            <a:pPr marL="0" indent="0">
              <a:buNone/>
            </a:pPr>
            <a:r>
              <a:rPr lang="cs-CZ" sz="2400" dirty="0" smtClean="0"/>
              <a:t>	za lázeňský a rekreační pobyt (10 Kč/den)</a:t>
            </a:r>
          </a:p>
          <a:p>
            <a:pPr marL="0" indent="0">
              <a:buNone/>
            </a:pPr>
            <a:r>
              <a:rPr lang="cs-CZ" sz="2400" dirty="0" smtClean="0"/>
              <a:t>	a z ubytovací kapacity (6 Kč/den)</a:t>
            </a:r>
          </a:p>
          <a:p>
            <a:r>
              <a:rPr lang="cs-CZ" sz="2400" dirty="0" smtClean="0"/>
              <a:t>příjem z těchto poplatků – 2019 - 154.468 Kč</a:t>
            </a:r>
          </a:p>
          <a:p>
            <a:pPr marL="0" indent="0">
              <a:buNone/>
            </a:pPr>
            <a:r>
              <a:rPr lang="cs-CZ" sz="2400" dirty="0"/>
              <a:t> </a:t>
            </a:r>
            <a:r>
              <a:rPr lang="cs-CZ" sz="2400" dirty="0" smtClean="0"/>
              <a:t>                                      - 2018 – 122.114 Kč</a:t>
            </a: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383346849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1059581"/>
            <a:ext cx="7772400" cy="3024337"/>
          </a:xfrm>
          <a:ln w="3175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/>
          <a:p>
            <a:pPr marL="0" indent="0"/>
            <a:r>
              <a:rPr lang="cs-CZ" sz="4000" b="1" dirty="0"/>
              <a:t>Odbor správy </a:t>
            </a:r>
            <a:r>
              <a:rPr lang="cs-CZ" sz="4000" b="1" dirty="0" smtClean="0"/>
              <a:t>majetku</a:t>
            </a:r>
            <a:br>
              <a:rPr lang="cs-CZ" sz="4000" b="1" dirty="0" smtClean="0"/>
            </a:br>
            <a:r>
              <a:rPr lang="cs-CZ" sz="4000" b="1" dirty="0" smtClean="0"/>
              <a:t>a </a:t>
            </a:r>
            <a:r>
              <a:rPr lang="cs-CZ" sz="4000" b="1" dirty="0"/>
              <a:t>bytového fondu</a:t>
            </a:r>
            <a:br>
              <a:rPr lang="cs-CZ" sz="4000" b="1" dirty="0"/>
            </a:br>
            <a:r>
              <a:rPr lang="cs-CZ" sz="3200" dirty="0"/>
              <a:t/>
            </a:r>
            <a:br>
              <a:rPr lang="cs-CZ" sz="3200" dirty="0"/>
            </a:br>
            <a:r>
              <a:rPr lang="cs-CZ" sz="3200" b="1" dirty="0" smtClean="0"/>
              <a:t>Bc. Pavla </a:t>
            </a:r>
            <a:r>
              <a:rPr lang="cs-CZ" sz="3200" b="1" dirty="0"/>
              <a:t>Zemančíková</a:t>
            </a:r>
            <a:br>
              <a:rPr lang="cs-CZ" sz="3200" b="1" dirty="0"/>
            </a:br>
            <a:r>
              <a:rPr lang="cs-CZ" sz="3200" dirty="0"/>
              <a:t>radní pro správu majetku</a:t>
            </a:r>
          </a:p>
        </p:txBody>
      </p:sp>
    </p:spTree>
    <p:extLst>
      <p:ext uri="{BB962C8B-B14F-4D97-AF65-F5344CB8AC3E}">
        <p14:creationId xmlns:p14="http://schemas.microsoft.com/office/powerpoint/2010/main" val="1046199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400" b="1" dirty="0" smtClean="0"/>
              <a:t>Prodej bytové jednotky B. Němcové 366/9</a:t>
            </a:r>
            <a:endParaRPr lang="cs-CZ" sz="2400" b="1" dirty="0"/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0640" y="1595871"/>
            <a:ext cx="3395749" cy="2602633"/>
          </a:xfrm>
        </p:spPr>
      </p:pic>
      <p:sp>
        <p:nvSpPr>
          <p:cNvPr id="11" name="Zástupný symbol pro obsah 10"/>
          <p:cNvSpPr>
            <a:spLocks noGrp="1"/>
          </p:cNvSpPr>
          <p:nvPr>
            <p:ph sz="half" idx="2"/>
          </p:nvPr>
        </p:nvSpPr>
        <p:spPr>
          <a:xfrm>
            <a:off x="3347864" y="1200151"/>
            <a:ext cx="5338936" cy="3394472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cs-CZ" sz="2200" dirty="0" smtClean="0"/>
              <a:t>bytová </a:t>
            </a:r>
            <a:r>
              <a:rPr lang="cs-CZ" sz="2200" dirty="0"/>
              <a:t>jednotka je o velikosti </a:t>
            </a:r>
            <a:r>
              <a:rPr lang="cs-CZ" sz="2200" dirty="0" smtClean="0"/>
              <a:t>1+3, umístěná </a:t>
            </a:r>
            <a:r>
              <a:rPr lang="cs-CZ" sz="2200" dirty="0"/>
              <a:t>ve 3. nadzemním podlaží jako půdní vestavba, celková plocha s příslušenstvím je 79,04 </a:t>
            </a:r>
            <a:r>
              <a:rPr lang="cs-CZ" sz="2200" dirty="0" smtClean="0"/>
              <a:t>m</a:t>
            </a:r>
            <a:r>
              <a:rPr lang="cs-CZ" sz="2200" baseline="30000" dirty="0" smtClean="0"/>
              <a:t>2</a:t>
            </a:r>
            <a:endParaRPr lang="cs-CZ" sz="2200" dirty="0" smtClean="0"/>
          </a:p>
          <a:p>
            <a:pPr algn="just"/>
            <a:r>
              <a:rPr lang="cs-CZ" sz="2200" dirty="0"/>
              <a:t>nejnižší nabídková kupní cena je stanovena ve výši 1.480.000 </a:t>
            </a:r>
            <a:r>
              <a:rPr lang="cs-CZ" sz="2200" dirty="0" smtClean="0"/>
              <a:t>Kč</a:t>
            </a:r>
          </a:p>
          <a:p>
            <a:pPr algn="just"/>
            <a:r>
              <a:rPr lang="cs-CZ" sz="2200" dirty="0"/>
              <a:t>t</a:t>
            </a:r>
            <a:r>
              <a:rPr lang="cs-CZ" sz="2200" dirty="0" smtClean="0"/>
              <a:t>ermín pro podání nabídek do </a:t>
            </a:r>
            <a:r>
              <a:rPr lang="cs-CZ" sz="2200" dirty="0" smtClean="0"/>
              <a:t>18.01.2021 </a:t>
            </a:r>
            <a:r>
              <a:rPr lang="cs-CZ" sz="2200" dirty="0"/>
              <a:t>do 12.00 </a:t>
            </a:r>
            <a:r>
              <a:rPr lang="cs-CZ" sz="2200" dirty="0" smtClean="0"/>
              <a:t>hodin</a:t>
            </a:r>
          </a:p>
          <a:p>
            <a:pPr algn="just"/>
            <a:r>
              <a:rPr lang="cs-CZ" sz="2200" dirty="0" smtClean="0"/>
              <a:t>termín prohlídek po telefonické domluvě na odboru správy majetku a bytového fondu</a:t>
            </a:r>
          </a:p>
          <a:p>
            <a:pPr marL="0" indent="0" algn="just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9190166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400" b="1" dirty="0" smtClean="0"/>
              <a:t>Pilotní projekt pronájem parkovacích míst v Dlouhé ulici</a:t>
            </a:r>
            <a:endParaRPr lang="cs-CZ" sz="2400" dirty="0"/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200151"/>
            <a:ext cx="4258816" cy="3394472"/>
          </a:xfrm>
        </p:spPr>
      </p:pic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algn="just"/>
            <a:r>
              <a:rPr lang="cs-CZ" sz="2000" dirty="0" smtClean="0"/>
              <a:t>15.07.2020 schválena Pravidla pro pronájem parkovacích míst radou města</a:t>
            </a:r>
          </a:p>
          <a:p>
            <a:pPr algn="just"/>
            <a:r>
              <a:rPr lang="cs-CZ" sz="2000" dirty="0" smtClean="0"/>
              <a:t>Od 20.07.2020 započal příjem žádostí o pronájem</a:t>
            </a:r>
          </a:p>
          <a:p>
            <a:pPr algn="just"/>
            <a:r>
              <a:rPr lang="cs-CZ" sz="2000" dirty="0" smtClean="0"/>
              <a:t>Od 01.10.2020 spuštěn pilotní projekt</a:t>
            </a:r>
          </a:p>
          <a:p>
            <a:pPr algn="just"/>
            <a:r>
              <a:rPr lang="cs-CZ" sz="2000" dirty="0" smtClean="0"/>
              <a:t>Uzavřeno 84 smluv na pronájem</a:t>
            </a:r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344592116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1239602"/>
            <a:ext cx="7772400" cy="2664296"/>
          </a:xfrm>
          <a:ln w="3175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/>
          <a:p>
            <a:pPr marL="0" indent="0"/>
            <a:r>
              <a:rPr lang="cs-CZ" sz="4000" b="1" dirty="0"/>
              <a:t>Odbor komunikace a cestovního ruchu</a:t>
            </a:r>
            <a:br>
              <a:rPr lang="cs-CZ" sz="4000" b="1" dirty="0"/>
            </a:br>
            <a:r>
              <a:rPr lang="cs-CZ" sz="3200" b="1" dirty="0"/>
              <a:t/>
            </a:r>
            <a:br>
              <a:rPr lang="cs-CZ" sz="3200" b="1" dirty="0"/>
            </a:br>
            <a:r>
              <a:rPr lang="cs-CZ" sz="3200" b="1" dirty="0"/>
              <a:t>Mgr. Vojtěch Marvan</a:t>
            </a:r>
            <a:br>
              <a:rPr lang="cs-CZ" sz="3200" b="1" dirty="0"/>
            </a:br>
            <a:r>
              <a:rPr lang="cs-CZ" sz="3200" dirty="0"/>
              <a:t>radní pro komunikaci a cestovní </a:t>
            </a:r>
            <a:r>
              <a:rPr lang="cs-CZ" sz="3200" dirty="0" smtClean="0"/>
              <a:t>ruch</a:t>
            </a:r>
            <a:endParaRPr lang="cs-CZ" sz="3200" b="1" dirty="0"/>
          </a:p>
        </p:txBody>
      </p:sp>
    </p:spTree>
    <p:extLst>
      <p:ext uri="{BB962C8B-B14F-4D97-AF65-F5344CB8AC3E}">
        <p14:creationId xmlns:p14="http://schemas.microsoft.com/office/powerpoint/2010/main" val="3602820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483734"/>
            <a:ext cx="8229600" cy="857250"/>
          </a:xfrm>
        </p:spPr>
        <p:txBody>
          <a:bodyPr>
            <a:normAutofit/>
          </a:bodyPr>
          <a:lstStyle/>
          <a:p>
            <a:r>
              <a:rPr lang="cs-CZ" sz="2800" b="1" dirty="0"/>
              <a:t>Společně pro Klášterec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275606"/>
            <a:ext cx="8489373" cy="28800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000" b="1" dirty="0"/>
              <a:t>Do 15.12.2020 probíhá hlasování – odkaz na webu města</a:t>
            </a:r>
          </a:p>
          <a:p>
            <a:pPr marL="0" indent="0">
              <a:buNone/>
            </a:pPr>
            <a:endParaRPr lang="cs-CZ" sz="2400" dirty="0"/>
          </a:p>
        </p:txBody>
      </p:sp>
      <p:pic>
        <p:nvPicPr>
          <p:cNvPr id="1026" name="Picture 2" descr="psí pisoáry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396" y="1846246"/>
            <a:ext cx="1768013" cy="11727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řiště po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34"/>
          <a:stretch/>
        </p:blipFill>
        <p:spPr bwMode="auto">
          <a:xfrm>
            <a:off x="798022" y="3132205"/>
            <a:ext cx="1751387" cy="10072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Klášterecká Jeseň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2845" y="1846246"/>
            <a:ext cx="1785938" cy="11501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Rašovice po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1218" y="3126906"/>
            <a:ext cx="1785938" cy="1028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vyhlídka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912"/>
          <a:stretch/>
        </p:blipFill>
        <p:spPr bwMode="auto">
          <a:xfrm>
            <a:off x="4564294" y="1846247"/>
            <a:ext cx="1785938" cy="11500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lávka přes potok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375" b="11632"/>
          <a:stretch/>
        </p:blipFill>
        <p:spPr bwMode="auto">
          <a:xfrm>
            <a:off x="4558984" y="3126906"/>
            <a:ext cx="1804124" cy="10661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Rašovice dětské hřiště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5743" y="1830351"/>
            <a:ext cx="1777565" cy="11393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po"/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826" b="8210"/>
          <a:stretch/>
        </p:blipFill>
        <p:spPr bwMode="auto">
          <a:xfrm>
            <a:off x="6454936" y="3123480"/>
            <a:ext cx="1785938" cy="10661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305967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483734"/>
            <a:ext cx="8229600" cy="857250"/>
          </a:xfrm>
        </p:spPr>
        <p:txBody>
          <a:bodyPr>
            <a:normAutofit/>
          </a:bodyPr>
          <a:lstStyle/>
          <a:p>
            <a:r>
              <a:rPr lang="cs-CZ" sz="2800" b="1" dirty="0"/>
              <a:t>Veřejná sbírka pro Františka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275606"/>
            <a:ext cx="8229600" cy="28800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000" b="1" dirty="0"/>
              <a:t>Probíhala do 20.11.2020 a vynesla 150.940 Kč</a:t>
            </a:r>
          </a:p>
          <a:p>
            <a:pPr marL="0" indent="0">
              <a:buNone/>
            </a:pPr>
            <a:endParaRPr lang="cs-CZ" sz="2400" dirty="0"/>
          </a:p>
        </p:txBody>
      </p:sp>
      <p:pic>
        <p:nvPicPr>
          <p:cNvPr id="6146" name="Picture 2" descr="Den pro Františka: Klášterec staví na nohy tříletého kloučka - Chomutovský  deník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93" r="7306"/>
          <a:stretch/>
        </p:blipFill>
        <p:spPr bwMode="auto">
          <a:xfrm>
            <a:off x="4415515" y="2026334"/>
            <a:ext cx="3956114" cy="2575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Obrázek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2733" y="2026334"/>
            <a:ext cx="3647111" cy="25746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536972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483734"/>
            <a:ext cx="8229600" cy="857250"/>
          </a:xfrm>
        </p:spPr>
        <p:txBody>
          <a:bodyPr>
            <a:normAutofit/>
          </a:bodyPr>
          <a:lstStyle/>
          <a:p>
            <a:r>
              <a:rPr lang="cs-CZ" sz="2800" b="1" dirty="0"/>
              <a:t>Galerie Kryt – Unie ROSKA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275606"/>
            <a:ext cx="8229600" cy="28800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000" b="1" dirty="0"/>
              <a:t>Do konce roku – benefiční výstava, výtěžek z prodeje nově vzniklé pobočce ROSKY v CV</a:t>
            </a:r>
          </a:p>
          <a:p>
            <a:pPr marL="0" indent="0">
              <a:buNone/>
            </a:pPr>
            <a:endParaRPr lang="cs-CZ" sz="2400" dirty="0"/>
          </a:p>
        </p:txBody>
      </p:sp>
      <p:pic>
        <p:nvPicPr>
          <p:cNvPr id="2050" name="Picture 2" descr="https://scontent.fprg3-1.fna.fbcdn.net/v/t1.0-9/125995208_3689011131156396_270964515398683983_o.jpg?_nc_cat=106&amp;ccb=2&amp;_nc_sid=e3f864&amp;_nc_ohc=-dD3afAQGdoAX-LXYyZ&amp;_nc_ht=scontent.fprg3-1.fna&amp;oh=b450e35694b3489da7b96ff80be558ab&amp;oe=5FF332A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4531" y="1707478"/>
            <a:ext cx="2382189" cy="32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https://scontent.fprg3-1.fna.fbcdn.net/v/t1.0-9/129214137_2924784891103066_1477393098692901243_o.jpg?_nc_cat=111&amp;ccb=2&amp;_nc_sid=730e14&amp;_nc_ohc=9jrPOMRBJuQAX8jgWM1&amp;_nc_ht=scontent.fprg3-1.fna&amp;oh=b4374dced7956959ec9aa0c44e9fd8be&amp;oe=5FF55C1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4797" y="2092268"/>
            <a:ext cx="2880000" cy="21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s://scontent.fprg3-1.fna.fbcdn.net/v/t1.0-9/129717787_2924784991103056_9204680206962852785_o.jpg?_nc_cat=105&amp;ccb=2&amp;_nc_sid=730e14&amp;_nc_ohc=Xtk9vEC3VLgAX_nCg5y&amp;_nc_ht=scontent.fprg3-1.fna&amp;oh=1f171f785cca6692ae9c74f915bcb0d6&amp;oe=5FF4391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9563" y="2787478"/>
            <a:ext cx="2880000" cy="21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560581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1239602"/>
            <a:ext cx="7772400" cy="2664296"/>
          </a:xfrm>
          <a:ln w="3175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/>
          <a:p>
            <a:pPr marL="0" indent="0"/>
            <a:r>
              <a:rPr lang="cs-CZ" sz="4000" b="1" dirty="0"/>
              <a:t>Odbor výstavby a rozvoje města</a:t>
            </a:r>
            <a:br>
              <a:rPr lang="cs-CZ" sz="4000" b="1" dirty="0"/>
            </a:br>
            <a:r>
              <a:rPr lang="cs-CZ" sz="2800" dirty="0"/>
              <a:t/>
            </a:r>
            <a:br>
              <a:rPr lang="cs-CZ" sz="2800" dirty="0"/>
            </a:br>
            <a:r>
              <a:rPr lang="cs-CZ" sz="3200" b="1" dirty="0"/>
              <a:t>Mgr. Vojtěch Marvan</a:t>
            </a:r>
            <a:br>
              <a:rPr lang="cs-CZ" sz="3200" b="1" dirty="0"/>
            </a:br>
            <a:r>
              <a:rPr lang="cs-CZ" sz="3200" dirty="0"/>
              <a:t>radní pro investice </a:t>
            </a:r>
            <a:endParaRPr lang="cs-CZ" sz="2800" dirty="0"/>
          </a:p>
        </p:txBody>
      </p:sp>
    </p:spTree>
    <p:extLst>
      <p:ext uri="{BB962C8B-B14F-4D97-AF65-F5344CB8AC3E}">
        <p14:creationId xmlns:p14="http://schemas.microsoft.com/office/powerpoint/2010/main" val="49577812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483734"/>
            <a:ext cx="8229600" cy="857250"/>
          </a:xfrm>
        </p:spPr>
        <p:txBody>
          <a:bodyPr>
            <a:normAutofit/>
          </a:bodyPr>
          <a:lstStyle/>
          <a:p>
            <a:r>
              <a:rPr lang="cs-CZ" sz="2800" b="1" dirty="0"/>
              <a:t>Nová publikace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275606"/>
            <a:ext cx="8229600" cy="28800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000" b="1" dirty="0"/>
              <a:t>Kniha v rámci publikačního plánu města, letos o historii kláštereckého divadla</a:t>
            </a:r>
          </a:p>
          <a:p>
            <a:pPr marL="0" indent="0">
              <a:buNone/>
            </a:pPr>
            <a:r>
              <a:rPr lang="cs-CZ" sz="2000" dirty="0"/>
              <a:t/>
            </a:r>
            <a:br>
              <a:rPr lang="cs-CZ" sz="2000" dirty="0"/>
            </a:br>
            <a:endParaRPr lang="cs-CZ" sz="2000" dirty="0"/>
          </a:p>
          <a:p>
            <a:pPr marL="0" indent="0">
              <a:buNone/>
            </a:pPr>
            <a:endParaRPr lang="cs-CZ" sz="2400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3114" y="2228090"/>
            <a:ext cx="3418115" cy="2563587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9077" y="1746398"/>
            <a:ext cx="2283960" cy="30452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248037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483734"/>
            <a:ext cx="8229600" cy="857250"/>
          </a:xfrm>
        </p:spPr>
        <p:txBody>
          <a:bodyPr>
            <a:normAutofit/>
          </a:bodyPr>
          <a:lstStyle/>
          <a:p>
            <a:r>
              <a:rPr lang="cs-CZ" sz="2800" b="1" dirty="0"/>
              <a:t>Virtuální závod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275607"/>
            <a:ext cx="8229600" cy="339447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000" b="1" dirty="0"/>
              <a:t>Více než 30 účastníků, na jaře skutečný závod vítězů</a:t>
            </a: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8788" y="1710099"/>
            <a:ext cx="2227500" cy="2970000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9784" y="1709057"/>
            <a:ext cx="2970000" cy="297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232780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483734"/>
            <a:ext cx="8229600" cy="857250"/>
          </a:xfrm>
        </p:spPr>
        <p:txBody>
          <a:bodyPr>
            <a:normAutofit/>
          </a:bodyPr>
          <a:lstStyle/>
          <a:p>
            <a:r>
              <a:rPr lang="cs-CZ" sz="2800" b="1" dirty="0"/>
              <a:t>Klášterecké noviny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275606"/>
            <a:ext cx="8229600" cy="28800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000" b="1" dirty="0"/>
              <a:t>Nyní vychází prosincové číslo</a:t>
            </a:r>
          </a:p>
          <a:p>
            <a:pPr>
              <a:buFontTx/>
              <a:buChar char="-"/>
            </a:pPr>
            <a:r>
              <a:rPr lang="cs-CZ" sz="2000" dirty="0"/>
              <a:t>Investice v roce 2020</a:t>
            </a:r>
          </a:p>
          <a:p>
            <a:pPr>
              <a:buFontTx/>
              <a:buChar char="-"/>
            </a:pPr>
            <a:r>
              <a:rPr lang="cs-CZ" sz="2000" dirty="0"/>
              <a:t>Nový jízdní řád MHD</a:t>
            </a:r>
          </a:p>
          <a:p>
            <a:pPr>
              <a:buFontTx/>
              <a:buChar char="-"/>
            </a:pPr>
            <a:r>
              <a:rPr lang="cs-CZ" sz="2000" dirty="0"/>
              <a:t>Rozhovor s moderní pekařkou</a:t>
            </a:r>
          </a:p>
          <a:p>
            <a:pPr>
              <a:buFontTx/>
              <a:buChar char="-"/>
            </a:pPr>
            <a:r>
              <a:rPr lang="cs-CZ" sz="2000" dirty="0"/>
              <a:t>Nová </a:t>
            </a:r>
            <a:r>
              <a:rPr lang="cs-CZ" sz="2000" dirty="0" err="1"/>
              <a:t>cestománie</a:t>
            </a:r>
            <a:endParaRPr lang="cs-CZ" sz="2000" dirty="0"/>
          </a:p>
          <a:p>
            <a:pPr>
              <a:buFontTx/>
              <a:buChar char="-"/>
            </a:pPr>
            <a:r>
              <a:rPr lang="cs-CZ" sz="2000" dirty="0"/>
              <a:t>Výročí v roce 2021</a:t>
            </a:r>
          </a:p>
          <a:p>
            <a:pPr marL="0" indent="0">
              <a:buNone/>
            </a:pPr>
            <a:endParaRPr lang="cs-CZ" sz="2400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 rotWithShape="1">
          <a:blip r:embed="rId3"/>
          <a:srcRect l="27165" t="9140" r="40207" b="75974"/>
          <a:stretch/>
        </p:blipFill>
        <p:spPr>
          <a:xfrm>
            <a:off x="3644619" y="3292546"/>
            <a:ext cx="5042181" cy="1293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358999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1239602"/>
            <a:ext cx="7772400" cy="2664296"/>
          </a:xfrm>
          <a:ln w="3175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/>
          <a:p>
            <a:pPr marL="0" indent="0"/>
            <a:r>
              <a:rPr lang="cs-CZ" sz="4000" b="1" dirty="0"/>
              <a:t>Odbor sociálních věcí, školství a sportu</a:t>
            </a:r>
            <a:br>
              <a:rPr lang="cs-CZ" sz="4000" b="1" dirty="0"/>
            </a:br>
            <a:r>
              <a:rPr lang="cs-CZ" sz="3200" b="1" dirty="0"/>
              <a:t/>
            </a:r>
            <a:br>
              <a:rPr lang="cs-CZ" sz="3200" b="1" dirty="0"/>
            </a:br>
            <a:r>
              <a:rPr lang="cs-CZ" sz="3200" b="1" dirty="0"/>
              <a:t>PhDr. Jiřina </a:t>
            </a:r>
            <a:r>
              <a:rPr lang="cs-CZ" sz="3200" b="1" dirty="0" err="1"/>
              <a:t>Malastová</a:t>
            </a:r>
            <a:r>
              <a:rPr lang="cs-CZ" sz="3200" b="1" dirty="0"/>
              <a:t/>
            </a:r>
            <a:br>
              <a:rPr lang="cs-CZ" sz="3200" b="1" dirty="0"/>
            </a:br>
            <a:r>
              <a:rPr lang="cs-CZ" sz="3200" dirty="0"/>
              <a:t>radní pro školství</a:t>
            </a:r>
          </a:p>
        </p:txBody>
      </p:sp>
    </p:spTree>
    <p:extLst>
      <p:ext uri="{BB962C8B-B14F-4D97-AF65-F5344CB8AC3E}">
        <p14:creationId xmlns:p14="http://schemas.microsoft.com/office/powerpoint/2010/main" val="2118788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5526"/>
            <a:ext cx="8229600" cy="507702"/>
          </a:xfrm>
        </p:spPr>
        <p:txBody>
          <a:bodyPr>
            <a:noAutofit/>
          </a:bodyPr>
          <a:lstStyle/>
          <a:p>
            <a:r>
              <a:rPr lang="cs-CZ" sz="2800" b="1" dirty="0" smtClean="0"/>
              <a:t>Informace z odboru</a:t>
            </a:r>
            <a:endParaRPr lang="cs-CZ" sz="28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200151"/>
            <a:ext cx="8147248" cy="3394472"/>
          </a:xfrm>
        </p:spPr>
        <p:txBody>
          <a:bodyPr>
            <a:normAutofit/>
          </a:bodyPr>
          <a:lstStyle/>
          <a:p>
            <a:r>
              <a:rPr lang="cs-CZ" sz="2000" dirty="0" smtClean="0"/>
              <a:t>ve spolupráci s Potravinovou bankou a dobrovolnými hasiči zajišťujeme potravinovou pomoc nejen pro seniory v Domově pro seniory a terénu, ale především pro ostatní potřebné, zejména matky samoživitelky</a:t>
            </a:r>
          </a:p>
          <a:p>
            <a:pPr marL="0" indent="0">
              <a:buNone/>
            </a:pPr>
            <a:endParaRPr lang="cs-CZ" sz="1400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7904" y="2499742"/>
            <a:ext cx="1747493" cy="232999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7341" y="2499742"/>
            <a:ext cx="1730790" cy="230772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2174" y="2499742"/>
            <a:ext cx="1747493" cy="232999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16696940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800" b="1" dirty="0" smtClean="0"/>
              <a:t>Mateřská škola</a:t>
            </a:r>
            <a:endParaRPr lang="cs-CZ" sz="28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200151"/>
            <a:ext cx="8075240" cy="3394472"/>
          </a:xfrm>
        </p:spPr>
        <p:txBody>
          <a:bodyPr>
            <a:normAutofit/>
          </a:bodyPr>
          <a:lstStyle/>
          <a:p>
            <a:r>
              <a:rPr lang="cs-CZ" sz="2000" dirty="0"/>
              <a:t>v</a:t>
            </a:r>
            <a:r>
              <a:rPr lang="cs-CZ" sz="2000" dirty="0" smtClean="0"/>
              <a:t> provozu po celou dobu všechna pracoviště</a:t>
            </a:r>
          </a:p>
          <a:p>
            <a:endParaRPr lang="cs-CZ" sz="2000" dirty="0" smtClean="0"/>
          </a:p>
          <a:p>
            <a:r>
              <a:rPr lang="cs-CZ" sz="2000" b="1" dirty="0" smtClean="0"/>
              <a:t>ŘÍJEN</a:t>
            </a:r>
            <a:r>
              <a:rPr lang="cs-CZ" sz="2000" dirty="0" smtClean="0"/>
              <a:t> ø docházka dětí </a:t>
            </a:r>
            <a:r>
              <a:rPr lang="cs-CZ" sz="2000" b="1" dirty="0" smtClean="0"/>
              <a:t>42 %</a:t>
            </a:r>
            <a:r>
              <a:rPr lang="cs-CZ" sz="2000" dirty="0" smtClean="0"/>
              <a:t> ze všech přihlášených</a:t>
            </a:r>
          </a:p>
          <a:p>
            <a:endParaRPr lang="cs-CZ" sz="2000" dirty="0" smtClean="0"/>
          </a:p>
          <a:p>
            <a:r>
              <a:rPr lang="cs-CZ" sz="2000" b="1" dirty="0" smtClean="0"/>
              <a:t>LISTOPAD</a:t>
            </a:r>
            <a:r>
              <a:rPr lang="cs-CZ" sz="2000" dirty="0" smtClean="0"/>
              <a:t> ø docházka </a:t>
            </a:r>
            <a:r>
              <a:rPr lang="cs-CZ" sz="2000" dirty="0"/>
              <a:t>dětí </a:t>
            </a:r>
            <a:r>
              <a:rPr lang="cs-CZ" sz="2000" b="1" dirty="0" smtClean="0"/>
              <a:t>48 %</a:t>
            </a:r>
            <a:r>
              <a:rPr lang="cs-CZ" sz="2000" dirty="0" smtClean="0"/>
              <a:t> ze všech přihlášených</a:t>
            </a:r>
            <a:endParaRPr lang="cs-CZ" sz="2000" dirty="0"/>
          </a:p>
          <a:p>
            <a:endParaRPr lang="cs-CZ" sz="2000" dirty="0"/>
          </a:p>
          <a:p>
            <a:pPr marL="0" indent="0">
              <a:buNone/>
            </a:pPr>
            <a:endParaRPr lang="cs-CZ" sz="2400" dirty="0" smtClean="0"/>
          </a:p>
        </p:txBody>
      </p:sp>
    </p:spTree>
    <p:extLst>
      <p:ext uri="{BB962C8B-B14F-4D97-AF65-F5344CB8AC3E}">
        <p14:creationId xmlns:p14="http://schemas.microsoft.com/office/powerpoint/2010/main" val="114037266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800" b="1" dirty="0" smtClean="0"/>
              <a:t>Mateřská škola</a:t>
            </a:r>
            <a:endParaRPr lang="cs-CZ" sz="28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200151"/>
            <a:ext cx="8075240" cy="3394472"/>
          </a:xfrm>
        </p:spPr>
        <p:txBody>
          <a:bodyPr>
            <a:normAutofit/>
          </a:bodyPr>
          <a:lstStyle/>
          <a:p>
            <a:r>
              <a:rPr lang="cs-CZ" sz="2000" dirty="0" smtClean="0"/>
              <a:t>děti nakreslily</a:t>
            </a:r>
            <a:r>
              <a:rPr lang="cs-CZ" sz="2000" dirty="0"/>
              <a:t>, </a:t>
            </a:r>
            <a:r>
              <a:rPr lang="cs-CZ" sz="2000" dirty="0" smtClean="0"/>
              <a:t>namalovaly a vystříhaly obrázky</a:t>
            </a:r>
            <a:r>
              <a:rPr lang="cs-CZ" sz="2000" dirty="0"/>
              <a:t>, které </a:t>
            </a:r>
            <a:r>
              <a:rPr lang="cs-CZ" sz="2000" dirty="0" smtClean="0"/>
              <a:t>byly předány do Městského ústavu sociálních služeb pro zpříjemnění dlouhých chvil</a:t>
            </a:r>
            <a:endParaRPr lang="cs-CZ" sz="2000" dirty="0"/>
          </a:p>
          <a:p>
            <a:pPr marL="0" indent="0">
              <a:buNone/>
            </a:pPr>
            <a:endParaRPr lang="cs-CZ" sz="2400" dirty="0" smtClean="0"/>
          </a:p>
        </p:txBody>
      </p:sp>
      <p:pic>
        <p:nvPicPr>
          <p:cNvPr id="7" name="Obrázek 6" descr="C:\Users\Lesní\Desktop\Fotografie.jp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22"/>
          <a:stretch/>
        </p:blipFill>
        <p:spPr bwMode="auto">
          <a:xfrm>
            <a:off x="4564225" y="2211710"/>
            <a:ext cx="3528432" cy="251983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4" name="Obrázek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97"/>
          <a:stretch/>
        </p:blipFill>
        <p:spPr>
          <a:xfrm>
            <a:off x="1492973" y="2211710"/>
            <a:ext cx="2035479" cy="2519835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49969938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800" b="1" dirty="0" smtClean="0"/>
              <a:t>Základní školy</a:t>
            </a:r>
            <a:endParaRPr lang="cs-CZ" sz="28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000" dirty="0" smtClean="0"/>
              <a:t>v současné době prezenční výuka 1. stupně základních škol a rotační výuka 2. stupně</a:t>
            </a:r>
          </a:p>
          <a:p>
            <a:r>
              <a:rPr lang="cs-CZ" sz="2000" dirty="0" smtClean="0"/>
              <a:t>na školách byl upraven rozvrh, žákům začíná výuka v různých časech, stejně tak jim i končí, dodržování homogenity třídy, omezen pohyb mimo třídy</a:t>
            </a:r>
          </a:p>
          <a:p>
            <a:r>
              <a:rPr lang="cs-CZ" sz="2000" dirty="0" smtClean="0"/>
              <a:t>v provozu všechny školní družiny i jídelny s ohledem na dodržování protiepidemických opatření</a:t>
            </a:r>
          </a:p>
          <a:p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80954958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800" b="1" dirty="0" smtClean="0"/>
              <a:t>Základní škola </a:t>
            </a:r>
            <a:r>
              <a:rPr lang="cs-CZ" sz="2800" b="1" dirty="0" err="1" smtClean="0"/>
              <a:t>Petlérská</a:t>
            </a:r>
            <a:endParaRPr lang="cs-CZ" sz="28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200151"/>
            <a:ext cx="8075240" cy="3394472"/>
          </a:xfrm>
        </p:spPr>
        <p:txBody>
          <a:bodyPr>
            <a:normAutofit/>
          </a:bodyPr>
          <a:lstStyle/>
          <a:p>
            <a:r>
              <a:rPr lang="cs-CZ" sz="2000" dirty="0" smtClean="0"/>
              <a:t>distanční výuka doplněna o úkoly ve formě tvorby videí, esejí, zpracovávání pracovních listů a praktických úkolů</a:t>
            </a:r>
          </a:p>
          <a:p>
            <a:endParaRPr lang="cs-CZ" sz="2000" dirty="0" smtClean="0"/>
          </a:p>
          <a:p>
            <a:r>
              <a:rPr lang="cs-CZ" sz="2000" dirty="0" smtClean="0"/>
              <a:t>byly realizovány i třídnické hodiny a třídní schůzky</a:t>
            </a:r>
          </a:p>
          <a:p>
            <a:endParaRPr lang="cs-CZ" sz="2000" dirty="0" smtClean="0"/>
          </a:p>
          <a:p>
            <a:r>
              <a:rPr lang="cs-CZ" sz="2000" dirty="0" smtClean="0"/>
              <a:t>škola zakoupila 24 nových notebooků do všech tříd, tablety pro žáky za sociálně slabých rodin z projektu MŠMT a byla využita nabídka od firmy T-mobile v podobě SIM karet s mobilními daty </a:t>
            </a:r>
            <a:endParaRPr lang="cs-CZ" sz="2400" dirty="0" smtClean="0"/>
          </a:p>
        </p:txBody>
      </p:sp>
    </p:spTree>
    <p:extLst>
      <p:ext uri="{BB962C8B-B14F-4D97-AF65-F5344CB8AC3E}">
        <p14:creationId xmlns:p14="http://schemas.microsoft.com/office/powerpoint/2010/main" val="340962279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800" b="1" dirty="0" smtClean="0"/>
              <a:t>Základní škola </a:t>
            </a:r>
            <a:r>
              <a:rPr lang="cs-CZ" sz="2800" b="1" dirty="0" err="1" smtClean="0"/>
              <a:t>Petlérská</a:t>
            </a:r>
            <a:endParaRPr lang="cs-CZ" sz="28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200151"/>
            <a:ext cx="8075240" cy="3394472"/>
          </a:xfrm>
        </p:spPr>
        <p:txBody>
          <a:bodyPr>
            <a:normAutofit/>
          </a:bodyPr>
          <a:lstStyle/>
          <a:p>
            <a:r>
              <a:rPr lang="cs-CZ" sz="2000" dirty="0" smtClean="0"/>
              <a:t>pokračuje se v dalším vzdělávání pedagogů, včetně on-line školení s ELIXÍREM do škol</a:t>
            </a:r>
          </a:p>
          <a:p>
            <a:r>
              <a:rPr lang="cs-CZ" sz="2000" dirty="0" smtClean="0"/>
              <a:t>pokusy se realizovaly s dětmi přes </a:t>
            </a:r>
            <a:r>
              <a:rPr lang="cs-CZ" sz="2000" dirty="0" err="1" smtClean="0"/>
              <a:t>Teams</a:t>
            </a:r>
            <a:endParaRPr lang="cs-CZ" sz="2400" dirty="0" smtClean="0"/>
          </a:p>
        </p:txBody>
      </p:sp>
      <p:pic>
        <p:nvPicPr>
          <p:cNvPr id="5" name="Obrázek 4" descr="Elixír a badatelský kroužek - praktikant.jpg"/>
          <p:cNvPicPr>
            <a:picLocks noChangeAspect="1"/>
          </p:cNvPicPr>
          <p:nvPr/>
        </p:nvPicPr>
        <p:blipFill>
          <a:blip r:embed="rId2"/>
          <a:srcRect b="3628"/>
          <a:stretch>
            <a:fillRect/>
          </a:stretch>
        </p:blipFill>
        <p:spPr>
          <a:xfrm>
            <a:off x="4786314" y="2357436"/>
            <a:ext cx="3357467" cy="2428892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7" name="Obrázek 6" descr="Badatelský kroužek - distančně 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1539" y="2357436"/>
            <a:ext cx="3213145" cy="241200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7884261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5526"/>
            <a:ext cx="8229600" cy="507702"/>
          </a:xfrm>
        </p:spPr>
        <p:txBody>
          <a:bodyPr>
            <a:noAutofit/>
          </a:bodyPr>
          <a:lstStyle/>
          <a:p>
            <a:r>
              <a:rPr lang="cs-CZ" sz="2800" dirty="0" smtClean="0"/>
              <a:t>CYKLOSTEZKA Klášterecký potok</a:t>
            </a:r>
            <a:endParaRPr lang="cs-CZ" sz="2800" dirty="0"/>
          </a:p>
        </p:txBody>
      </p:sp>
      <p:pic>
        <p:nvPicPr>
          <p:cNvPr id="6" name="Zástupný symbol pro obsah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067410"/>
            <a:ext cx="5111077" cy="3394075"/>
          </a:xfr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2120" y="1063228"/>
            <a:ext cx="3034680" cy="2015217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2119" y="3322726"/>
            <a:ext cx="1714837" cy="1138759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08" t="3098" r="6165"/>
          <a:stretch/>
        </p:blipFill>
        <p:spPr>
          <a:xfrm>
            <a:off x="7380312" y="3322726"/>
            <a:ext cx="1306488" cy="1138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402241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800" b="1" dirty="0" smtClean="0"/>
              <a:t>Základní škola </a:t>
            </a:r>
            <a:r>
              <a:rPr lang="cs-CZ" sz="2800" b="1" dirty="0" err="1" smtClean="0"/>
              <a:t>Petlérská</a:t>
            </a:r>
            <a:endParaRPr lang="cs-CZ" sz="28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200151"/>
            <a:ext cx="8075240" cy="3394472"/>
          </a:xfrm>
        </p:spPr>
        <p:txBody>
          <a:bodyPr>
            <a:normAutofit/>
          </a:bodyPr>
          <a:lstStyle/>
          <a:p>
            <a:r>
              <a:rPr lang="cs-CZ" sz="2000" dirty="0" smtClean="0"/>
              <a:t>Provoz </a:t>
            </a:r>
            <a:r>
              <a:rPr lang="cs-CZ" sz="2000" b="1" dirty="0" smtClean="0"/>
              <a:t>DDM Volňásek je od 7.12. znovu obnoven</a:t>
            </a:r>
            <a:r>
              <a:rPr lang="cs-CZ" sz="2000" dirty="0" smtClean="0"/>
              <a:t>, tzn. jsou otevřeny všechny pravidelné činnosti, avšak jen v max. počtu 10 účastníků v kroužku</a:t>
            </a:r>
            <a:endParaRPr lang="cs-CZ" sz="2400" dirty="0" smtClean="0"/>
          </a:p>
        </p:txBody>
      </p:sp>
    </p:spTree>
    <p:extLst>
      <p:ext uri="{BB962C8B-B14F-4D97-AF65-F5344CB8AC3E}">
        <p14:creationId xmlns:p14="http://schemas.microsoft.com/office/powerpoint/2010/main" val="245260678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800" b="1" dirty="0" smtClean="0"/>
              <a:t>Základní škola Školní</a:t>
            </a:r>
            <a:endParaRPr lang="cs-CZ" sz="28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200151"/>
            <a:ext cx="8075240" cy="3394472"/>
          </a:xfrm>
        </p:spPr>
        <p:txBody>
          <a:bodyPr>
            <a:normAutofit/>
          </a:bodyPr>
          <a:lstStyle/>
          <a:p>
            <a:r>
              <a:rPr lang="cs-CZ" sz="2000" dirty="0" smtClean="0"/>
              <a:t>pokračuje projekt </a:t>
            </a:r>
            <a:r>
              <a:rPr lang="cs-CZ" sz="2000" b="1" dirty="0" smtClean="0"/>
              <a:t>Erasmus+</a:t>
            </a:r>
            <a:r>
              <a:rPr lang="cs-CZ" sz="2000" dirty="0" smtClean="0"/>
              <a:t> </a:t>
            </a:r>
          </a:p>
          <a:p>
            <a:pPr>
              <a:buNone/>
            </a:pPr>
            <a:r>
              <a:rPr lang="cs-CZ" sz="2000" dirty="0" smtClean="0"/>
              <a:t>	- </a:t>
            </a:r>
            <a:r>
              <a:rPr lang="cs-CZ" sz="1800" dirty="0" smtClean="0"/>
              <a:t>v měsíci listopadu proběhla online mezinárodní </a:t>
            </a:r>
            <a:r>
              <a:rPr lang="cs-CZ" sz="1800" b="1" dirty="0" smtClean="0"/>
              <a:t>konference o školství v </a:t>
            </a:r>
            <a:r>
              <a:rPr lang="cs-CZ" sz="1800" b="1" dirty="0" err="1" smtClean="0"/>
              <a:t>Jáen</a:t>
            </a:r>
            <a:r>
              <a:rPr lang="cs-CZ" sz="1800" b="1" dirty="0" smtClean="0"/>
              <a:t>, </a:t>
            </a:r>
            <a:r>
              <a:rPr lang="cs-CZ" sz="1800" dirty="0" smtClean="0"/>
              <a:t>na začátku prosince pak</a:t>
            </a:r>
            <a:r>
              <a:rPr lang="cs-CZ" sz="1800" b="1" dirty="0" smtClean="0"/>
              <a:t> </a:t>
            </a:r>
            <a:r>
              <a:rPr lang="cs-CZ" sz="1800" dirty="0" smtClean="0"/>
              <a:t>online konference Školství v </a:t>
            </a:r>
            <a:r>
              <a:rPr lang="cs-CZ" sz="1800" dirty="0" err="1" smtClean="0"/>
              <a:t>Ljubljaně</a:t>
            </a:r>
            <a:r>
              <a:rPr lang="cs-CZ" sz="1800" dirty="0" smtClean="0"/>
              <a:t> -  </a:t>
            </a:r>
            <a:r>
              <a:rPr lang="cs-CZ" sz="1800" b="1" dirty="0" err="1" smtClean="0"/>
              <a:t>EDUvision</a:t>
            </a:r>
            <a:endParaRPr lang="cs-CZ" sz="1800" b="1" dirty="0" smtClean="0"/>
          </a:p>
          <a:p>
            <a:pPr>
              <a:buNone/>
            </a:pPr>
            <a:r>
              <a:rPr lang="cs-CZ" sz="2000" dirty="0" smtClean="0"/>
              <a:t>	-</a:t>
            </a:r>
            <a:r>
              <a:rPr lang="cs-CZ" sz="2000" b="1" dirty="0" smtClean="0"/>
              <a:t> </a:t>
            </a:r>
            <a:r>
              <a:rPr lang="cs-CZ" sz="1800" dirty="0" smtClean="0"/>
              <a:t>na mezinárodním online kongresu v Lisabonu, v půlce prosince, budou prezentovány práce žáků školy</a:t>
            </a:r>
          </a:p>
          <a:p>
            <a:pPr>
              <a:buNone/>
            </a:pPr>
            <a:endParaRPr lang="cs-CZ" sz="1800" dirty="0" smtClean="0"/>
          </a:p>
          <a:p>
            <a:r>
              <a:rPr lang="cs-CZ" sz="2000" dirty="0" smtClean="0"/>
              <a:t>Online třídní schůzky s rodiči – 14.12. od 16:00 a 17:00 – konzultace</a:t>
            </a:r>
          </a:p>
          <a:p>
            <a:r>
              <a:rPr lang="cs-CZ" sz="2000" dirty="0" smtClean="0"/>
              <a:t>Online akce – Prevence rizikového chování </a:t>
            </a:r>
            <a:endParaRPr lang="cs-CZ" sz="1800" dirty="0" smtClean="0"/>
          </a:p>
          <a:p>
            <a:pPr>
              <a:buNone/>
            </a:pPr>
            <a:endParaRPr lang="cs-CZ" sz="1800" dirty="0" smtClean="0"/>
          </a:p>
          <a:p>
            <a:pPr>
              <a:buNone/>
            </a:pPr>
            <a:endParaRPr lang="cs-CZ" sz="2000" b="1" dirty="0" smtClean="0"/>
          </a:p>
          <a:p>
            <a:pPr>
              <a:buNone/>
            </a:pPr>
            <a:endParaRPr lang="cs-CZ" sz="2000" b="1" dirty="0" smtClean="0"/>
          </a:p>
        </p:txBody>
      </p:sp>
    </p:spTree>
    <p:extLst>
      <p:ext uri="{BB962C8B-B14F-4D97-AF65-F5344CB8AC3E}">
        <p14:creationId xmlns:p14="http://schemas.microsoft.com/office/powerpoint/2010/main" val="51881982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800" b="1" dirty="0" smtClean="0"/>
              <a:t>Základní škola Krátká</a:t>
            </a:r>
            <a:endParaRPr lang="cs-CZ" sz="28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200151"/>
            <a:ext cx="8075240" cy="3394472"/>
          </a:xfrm>
        </p:spPr>
        <p:txBody>
          <a:bodyPr>
            <a:normAutofit/>
          </a:bodyPr>
          <a:lstStyle/>
          <a:p>
            <a:r>
              <a:rPr lang="cs-CZ" sz="2000" dirty="0" smtClean="0"/>
              <a:t>v rámci modernizace IT techniky se buduje ze společenské místnosti KONFERENČNÍ MÍSTNOST – UČEBNA</a:t>
            </a:r>
          </a:p>
          <a:p>
            <a:r>
              <a:rPr lang="cs-CZ" sz="2000" dirty="0" smtClean="0"/>
              <a:t>instalace profesionálních konferenčních systémů pro výuku na dálku, především na 1. stupni, ale i konání konferencí</a:t>
            </a:r>
          </a:p>
          <a:p>
            <a:endParaRPr lang="cs-CZ" sz="1800" dirty="0" smtClean="0"/>
          </a:p>
          <a:p>
            <a:pPr>
              <a:buNone/>
            </a:pPr>
            <a:endParaRPr lang="cs-CZ" sz="1800" dirty="0" smtClean="0"/>
          </a:p>
          <a:p>
            <a:pPr>
              <a:buNone/>
            </a:pPr>
            <a:endParaRPr lang="cs-CZ" sz="2000" b="1" dirty="0" smtClean="0"/>
          </a:p>
          <a:p>
            <a:pPr>
              <a:buNone/>
            </a:pPr>
            <a:endParaRPr lang="cs-CZ" sz="2000" b="1" dirty="0" smtClean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 t="17952" r="4255"/>
          <a:stretch>
            <a:fillRect/>
          </a:stretch>
        </p:blipFill>
        <p:spPr bwMode="auto">
          <a:xfrm>
            <a:off x="3500430" y="2571750"/>
            <a:ext cx="3214710" cy="206610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929454" y="2571750"/>
            <a:ext cx="1538286" cy="205104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1472" y="2571750"/>
            <a:ext cx="2762270" cy="207170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50291714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800" b="1" dirty="0" smtClean="0"/>
              <a:t>Základní umělecká škola</a:t>
            </a:r>
            <a:endParaRPr lang="cs-CZ" sz="28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200151"/>
            <a:ext cx="8075240" cy="3394472"/>
          </a:xfrm>
        </p:spPr>
        <p:txBody>
          <a:bodyPr>
            <a:normAutofit/>
          </a:bodyPr>
          <a:lstStyle/>
          <a:p>
            <a:r>
              <a:rPr lang="cs-CZ" sz="2000" b="1" dirty="0" smtClean="0"/>
              <a:t>Nevšední koncerty </a:t>
            </a:r>
          </a:p>
          <a:p>
            <a:pPr>
              <a:buNone/>
            </a:pPr>
            <a:r>
              <a:rPr lang="cs-CZ" sz="2000" dirty="0" smtClean="0"/>
              <a:t>	- žáci ze všech oborů za podpory pedagogů natáčí v rámci 	distanční výuky ukázku hudby, přednesu a tance, 	které budou spojeny do daru ve formě vánočního 	videa nejen pro Městský ústav sociálních služeb</a:t>
            </a:r>
          </a:p>
          <a:p>
            <a:pPr>
              <a:buNone/>
            </a:pPr>
            <a:r>
              <a:rPr lang="cs-CZ" sz="2000" dirty="0" smtClean="0"/>
              <a:t>	- zároveň žáci z výtvarného oboru vytváří tematické 	dárky</a:t>
            </a:r>
          </a:p>
        </p:txBody>
      </p:sp>
    </p:spTree>
    <p:extLst>
      <p:ext uri="{BB962C8B-B14F-4D97-AF65-F5344CB8AC3E}">
        <p14:creationId xmlns:p14="http://schemas.microsoft.com/office/powerpoint/2010/main" val="67845391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800" b="1" dirty="0" smtClean="0"/>
              <a:t>Základní umělecká škola</a:t>
            </a:r>
            <a:endParaRPr lang="cs-CZ" sz="28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200151"/>
            <a:ext cx="8075240" cy="3394472"/>
          </a:xfrm>
        </p:spPr>
        <p:txBody>
          <a:bodyPr>
            <a:normAutofit/>
          </a:bodyPr>
          <a:lstStyle/>
          <a:p>
            <a:r>
              <a:rPr lang="cs-CZ" sz="2000" dirty="0" smtClean="0"/>
              <a:t>příprava minutového </a:t>
            </a:r>
            <a:r>
              <a:rPr lang="cs-CZ" sz="2000" b="1" dirty="0" smtClean="0"/>
              <a:t>Adventního koncertu učitelů </a:t>
            </a:r>
            <a:r>
              <a:rPr lang="cs-CZ" sz="2000" dirty="0" smtClean="0"/>
              <a:t>jako náhrada neuskutečněného projektu Adventních hudebních sobot, bude i ve vysílání TV OKO1</a:t>
            </a:r>
            <a:endParaRPr lang="cs-CZ" sz="2400" dirty="0" smtClean="0"/>
          </a:p>
        </p:txBody>
      </p:sp>
      <p:pic>
        <p:nvPicPr>
          <p:cNvPr id="6" name="Obrázek 5" descr="Advent TV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00298" y="2285998"/>
            <a:ext cx="4143404" cy="2330666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0721162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5526"/>
            <a:ext cx="8229600" cy="507702"/>
          </a:xfrm>
        </p:spPr>
        <p:txBody>
          <a:bodyPr>
            <a:noAutofit/>
          </a:bodyPr>
          <a:lstStyle/>
          <a:p>
            <a:r>
              <a:rPr lang="cs-CZ" sz="2800" b="1" dirty="0" smtClean="0"/>
              <a:t>Městský ústav sociálních služeb</a:t>
            </a:r>
            <a:endParaRPr lang="cs-CZ" sz="28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200151"/>
            <a:ext cx="8043890" cy="3394472"/>
          </a:xfrm>
        </p:spPr>
        <p:txBody>
          <a:bodyPr>
            <a:normAutofit/>
          </a:bodyPr>
          <a:lstStyle/>
          <a:p>
            <a:r>
              <a:rPr lang="cs-CZ" sz="2000" dirty="0" smtClean="0"/>
              <a:t>od 11.11. pravidelné testování klientů domova a následně i zaměstnanců </a:t>
            </a:r>
          </a:p>
          <a:p>
            <a:pPr marL="0" indent="0">
              <a:buNone/>
            </a:pPr>
            <a:endParaRPr lang="cs-CZ" sz="1400" dirty="0"/>
          </a:p>
        </p:txBody>
      </p:sp>
      <p:pic>
        <p:nvPicPr>
          <p:cNvPr id="5" name="Obrázek 4" descr="125033579_3277258199038887_1519811626827174784_o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00364" y="1643056"/>
            <a:ext cx="4143380" cy="3107535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02950252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5526"/>
            <a:ext cx="8229600" cy="507702"/>
          </a:xfrm>
        </p:spPr>
        <p:txBody>
          <a:bodyPr>
            <a:noAutofit/>
          </a:bodyPr>
          <a:lstStyle/>
          <a:p>
            <a:r>
              <a:rPr lang="cs-CZ" sz="2800" b="1" dirty="0" smtClean="0"/>
              <a:t>Městský ústav sociálních služeb</a:t>
            </a:r>
            <a:endParaRPr lang="cs-CZ" sz="28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200151"/>
            <a:ext cx="8043890" cy="3394472"/>
          </a:xfrm>
        </p:spPr>
        <p:txBody>
          <a:bodyPr>
            <a:normAutofit/>
          </a:bodyPr>
          <a:lstStyle/>
          <a:p>
            <a:r>
              <a:rPr lang="cs-CZ" sz="2000" dirty="0" smtClean="0"/>
              <a:t>od 24.11. k dispozici návštěvní místnost s oddělenými vchody a zabezpečením tak, aby nedošlo k případné nákaze</a:t>
            </a:r>
          </a:p>
          <a:p>
            <a:endParaRPr lang="cs-CZ" sz="2000" dirty="0" smtClean="0"/>
          </a:p>
          <a:p>
            <a:r>
              <a:rPr lang="cs-CZ" sz="2000" dirty="0" smtClean="0"/>
              <a:t>od 5.12. jsou již povoleny</a:t>
            </a:r>
          </a:p>
          <a:p>
            <a:pPr marL="0" indent="0">
              <a:buNone/>
            </a:pPr>
            <a:r>
              <a:rPr lang="cs-CZ" sz="2000" dirty="0" smtClean="0"/>
              <a:t>    návštěvy, ale jen s negativním</a:t>
            </a:r>
          </a:p>
          <a:p>
            <a:pPr>
              <a:buNone/>
            </a:pPr>
            <a:r>
              <a:rPr lang="cs-CZ" sz="2000" dirty="0" smtClean="0"/>
              <a:t>	antigenním testem</a:t>
            </a:r>
            <a:endParaRPr lang="cs-CZ" sz="1400" dirty="0" smtClean="0"/>
          </a:p>
          <a:p>
            <a:pPr marL="0" indent="0">
              <a:buNone/>
            </a:pPr>
            <a:endParaRPr lang="cs-CZ" sz="1400" dirty="0"/>
          </a:p>
        </p:txBody>
      </p:sp>
      <p:pic>
        <p:nvPicPr>
          <p:cNvPr id="6" name="Obrázek 5" descr="received_71360431953848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857752" y="2000246"/>
            <a:ext cx="3429023" cy="2571768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10526193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5526"/>
            <a:ext cx="8229600" cy="507702"/>
          </a:xfrm>
        </p:spPr>
        <p:txBody>
          <a:bodyPr>
            <a:noAutofit/>
          </a:bodyPr>
          <a:lstStyle/>
          <a:p>
            <a:r>
              <a:rPr lang="cs-CZ" sz="2800" b="1" dirty="0" smtClean="0"/>
              <a:t>Městský ústav sociálních služeb</a:t>
            </a:r>
            <a:endParaRPr lang="cs-CZ" sz="28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200151"/>
            <a:ext cx="8147248" cy="3394472"/>
          </a:xfrm>
        </p:spPr>
        <p:txBody>
          <a:bodyPr>
            <a:normAutofit/>
          </a:bodyPr>
          <a:lstStyle/>
          <a:p>
            <a:r>
              <a:rPr lang="cs-CZ" sz="2000" dirty="0" smtClean="0"/>
              <a:t>Ovoce od společnosti </a:t>
            </a:r>
            <a:r>
              <a:rPr lang="cs-CZ" sz="2000" dirty="0" err="1" smtClean="0"/>
              <a:t>Tesco</a:t>
            </a:r>
            <a:r>
              <a:rPr lang="cs-CZ" sz="2000" dirty="0" smtClean="0"/>
              <a:t> – Klášterec nad Ohří </a:t>
            </a:r>
          </a:p>
          <a:p>
            <a:r>
              <a:rPr lang="cs-CZ" sz="2000" dirty="0" smtClean="0"/>
              <a:t>Zajištění dvouměsíční kúry Vitaminu D pro klienty domova, pro posílení imunity</a:t>
            </a:r>
          </a:p>
          <a:p>
            <a:pPr marL="0" indent="0">
              <a:buNone/>
            </a:pPr>
            <a:endParaRPr lang="cs-CZ" sz="1400" dirty="0"/>
          </a:p>
        </p:txBody>
      </p:sp>
      <p:pic>
        <p:nvPicPr>
          <p:cNvPr id="5" name="Obrázek 4" descr="128512972_3326867060744667_4820862061258175483_n.jpg"/>
          <p:cNvPicPr>
            <a:picLocks noChangeAspect="1"/>
          </p:cNvPicPr>
          <p:nvPr/>
        </p:nvPicPr>
        <p:blipFill>
          <a:blip r:embed="rId2"/>
          <a:srcRect t="10000"/>
          <a:stretch>
            <a:fillRect/>
          </a:stretch>
        </p:blipFill>
        <p:spPr>
          <a:xfrm>
            <a:off x="5214942" y="2071684"/>
            <a:ext cx="2143140" cy="2571768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" name="Obrázek 7" descr="127728352_3312741288823911_1334456427840212340_o.jpg"/>
          <p:cNvPicPr>
            <a:picLocks noChangeAspect="1"/>
          </p:cNvPicPr>
          <p:nvPr/>
        </p:nvPicPr>
        <p:blipFill>
          <a:blip r:embed="rId3" cstate="print"/>
          <a:srcRect l="10000" r="13999" b="33333"/>
          <a:stretch>
            <a:fillRect/>
          </a:stretch>
        </p:blipFill>
        <p:spPr>
          <a:xfrm>
            <a:off x="1428728" y="2500312"/>
            <a:ext cx="3071834" cy="2020943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07896307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5526"/>
            <a:ext cx="8229600" cy="507702"/>
          </a:xfrm>
        </p:spPr>
        <p:txBody>
          <a:bodyPr>
            <a:noAutofit/>
          </a:bodyPr>
          <a:lstStyle/>
          <a:p>
            <a:r>
              <a:rPr lang="cs-CZ" sz="2800" b="1" dirty="0" smtClean="0"/>
              <a:t>Zámek Klášterec nad Ohří</a:t>
            </a:r>
            <a:endParaRPr lang="cs-CZ" sz="28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200151"/>
            <a:ext cx="8147248" cy="3394472"/>
          </a:xfrm>
        </p:spPr>
        <p:txBody>
          <a:bodyPr>
            <a:normAutofit/>
          </a:bodyPr>
          <a:lstStyle/>
          <a:p>
            <a:r>
              <a:rPr lang="cs-CZ" sz="2000" b="1" dirty="0" smtClean="0"/>
              <a:t>středisko Zámek</a:t>
            </a:r>
          </a:p>
          <a:p>
            <a:pPr>
              <a:buNone/>
            </a:pPr>
            <a:r>
              <a:rPr lang="cs-CZ" sz="2000" dirty="0" smtClean="0"/>
              <a:t>	- otevřeno od středy do pátku, od 9 do 15 hod, skupinky max. 10 osob</a:t>
            </a:r>
          </a:p>
          <a:p>
            <a:endParaRPr lang="cs-CZ" sz="2000" dirty="0" smtClean="0"/>
          </a:p>
          <a:p>
            <a:r>
              <a:rPr lang="cs-CZ" sz="2000" b="1" dirty="0" smtClean="0"/>
              <a:t>středisko Knihovna</a:t>
            </a:r>
          </a:p>
          <a:p>
            <a:pPr>
              <a:buNone/>
            </a:pPr>
            <a:r>
              <a:rPr lang="cs-CZ" sz="2000" dirty="0" smtClean="0"/>
              <a:t>	- otevřeno v běžné pracovní době</a:t>
            </a:r>
          </a:p>
          <a:p>
            <a:pPr>
              <a:buNone/>
            </a:pPr>
            <a:r>
              <a:rPr lang="cs-CZ" sz="2000" dirty="0"/>
              <a:t>	</a:t>
            </a:r>
            <a:r>
              <a:rPr lang="cs-CZ" sz="2000" dirty="0" smtClean="0"/>
              <a:t>- čtenáři prodloužené výpůjčky do konce prosince</a:t>
            </a:r>
          </a:p>
          <a:p>
            <a:pPr>
              <a:buNone/>
            </a:pPr>
            <a:endParaRPr lang="cs-CZ" sz="2000" dirty="0" smtClean="0"/>
          </a:p>
          <a:p>
            <a:r>
              <a:rPr lang="cs-CZ" sz="2000" b="1" dirty="0" smtClean="0"/>
              <a:t>středisko Kino </a:t>
            </a:r>
            <a:r>
              <a:rPr lang="cs-CZ" sz="2000" dirty="0" smtClean="0"/>
              <a:t>– uzavřeno</a:t>
            </a:r>
            <a:endParaRPr lang="cs-CZ" sz="1400" dirty="0"/>
          </a:p>
        </p:txBody>
      </p:sp>
    </p:spTree>
    <p:extLst>
      <p:ext uri="{BB962C8B-B14F-4D97-AF65-F5344CB8AC3E}">
        <p14:creationId xmlns:p14="http://schemas.microsoft.com/office/powerpoint/2010/main" val="82812053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79512" y="1239602"/>
            <a:ext cx="8784976" cy="2664296"/>
          </a:xfrm>
          <a:ln w="3175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/>
          <a:p>
            <a:pPr marL="0" indent="0"/>
            <a:r>
              <a:rPr lang="cs-CZ" sz="4000" b="1" dirty="0"/>
              <a:t>Odbor místního hospodářství, </a:t>
            </a:r>
            <a:br>
              <a:rPr lang="cs-CZ" sz="4000" b="1" dirty="0"/>
            </a:br>
            <a:r>
              <a:rPr lang="cs-CZ" sz="4000" b="1" dirty="0"/>
              <a:t>dopravy a životního prostředí</a:t>
            </a:r>
            <a:br>
              <a:rPr lang="cs-CZ" sz="4000" b="1" dirty="0"/>
            </a:br>
            <a:r>
              <a:rPr lang="cs-CZ" sz="3200" b="1" dirty="0"/>
              <a:t/>
            </a:r>
            <a:br>
              <a:rPr lang="cs-CZ" sz="3200" b="1" dirty="0"/>
            </a:br>
            <a:r>
              <a:rPr lang="cs-CZ" sz="3200" b="1" dirty="0"/>
              <a:t>Ing. Jiří Jaroš</a:t>
            </a:r>
            <a:br>
              <a:rPr lang="cs-CZ" sz="3200" b="1" dirty="0"/>
            </a:br>
            <a:r>
              <a:rPr lang="cs-CZ" sz="3200" dirty="0"/>
              <a:t>radní pro místní hospodářství</a:t>
            </a:r>
          </a:p>
        </p:txBody>
      </p:sp>
    </p:spTree>
    <p:extLst>
      <p:ext uri="{BB962C8B-B14F-4D97-AF65-F5344CB8AC3E}">
        <p14:creationId xmlns:p14="http://schemas.microsoft.com/office/powerpoint/2010/main" val="2857514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5526"/>
            <a:ext cx="8229600" cy="507702"/>
          </a:xfrm>
        </p:spPr>
        <p:txBody>
          <a:bodyPr>
            <a:noAutofit/>
          </a:bodyPr>
          <a:lstStyle/>
          <a:p>
            <a:r>
              <a:rPr lang="cs-CZ" sz="2800" dirty="0" smtClean="0"/>
              <a:t>Restaurování soch MERKURA a VENUŠE</a:t>
            </a:r>
            <a:endParaRPr lang="cs-CZ" sz="2800" dirty="0"/>
          </a:p>
        </p:txBody>
      </p:sp>
      <p:pic>
        <p:nvPicPr>
          <p:cNvPr id="6" name="Zástupný symbol pro obsah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212079" y="1703328"/>
            <a:ext cx="3810823" cy="2530624"/>
          </a:xfrm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063228"/>
            <a:ext cx="5090982" cy="33807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047248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5526"/>
            <a:ext cx="8229600" cy="507702"/>
          </a:xfrm>
        </p:spPr>
        <p:txBody>
          <a:bodyPr>
            <a:noAutofit/>
          </a:bodyPr>
          <a:lstStyle/>
          <a:p>
            <a:r>
              <a:rPr lang="cs-CZ" sz="3200" b="1" dirty="0" smtClean="0"/>
              <a:t>Úklid listí ve městě </a:t>
            </a:r>
            <a:endParaRPr lang="cs-CZ" sz="32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sz="2000" dirty="0"/>
              <a:t> </a:t>
            </a:r>
            <a:r>
              <a:rPr lang="cs-CZ" sz="2000" dirty="0" smtClean="0"/>
              <a:t> </a:t>
            </a:r>
            <a:endParaRPr lang="cs-CZ" dirty="0"/>
          </a:p>
        </p:txBody>
      </p:sp>
      <p:sp>
        <p:nvSpPr>
          <p:cNvPr id="6" name="TextovéPole 5"/>
          <p:cNvSpPr txBox="1"/>
          <p:nvPr/>
        </p:nvSpPr>
        <p:spPr>
          <a:xfrm>
            <a:off x="755576" y="4185127"/>
            <a:ext cx="79312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	Dodavatelé: Klášterecká Kyselka s.r.o. , VPP	</a:t>
            </a:r>
          </a:p>
          <a:p>
            <a:r>
              <a:rPr lang="cs-CZ" dirty="0"/>
              <a:t>	</a:t>
            </a:r>
            <a:r>
              <a:rPr lang="cs-CZ" dirty="0" smtClean="0"/>
              <a:t>Náklady: 1 700 000 Kč vč. DPH</a:t>
            </a:r>
            <a:endParaRPr lang="cs-CZ" dirty="0"/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577" y="1207777"/>
            <a:ext cx="8048465" cy="3025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616128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199" y="411510"/>
            <a:ext cx="8229600" cy="857250"/>
          </a:xfrm>
        </p:spPr>
        <p:txBody>
          <a:bodyPr>
            <a:normAutofit/>
          </a:bodyPr>
          <a:lstStyle/>
          <a:p>
            <a:r>
              <a:rPr lang="cs-CZ" sz="3200" b="1" dirty="0" smtClean="0"/>
              <a:t>Úklid listí ve městě </a:t>
            </a:r>
            <a:endParaRPr lang="cs-CZ" sz="3200" b="1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562" y="1444625"/>
            <a:ext cx="7762875" cy="2905125"/>
          </a:xfrm>
          <a:prstGeom prst="rect">
            <a:avLst/>
          </a:prstGeom>
        </p:spPr>
      </p:pic>
      <p:sp>
        <p:nvSpPr>
          <p:cNvPr id="5" name="Obdélník 4"/>
          <p:cNvSpPr/>
          <p:nvPr/>
        </p:nvSpPr>
        <p:spPr>
          <a:xfrm>
            <a:off x="1475656" y="4349750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cs-CZ" dirty="0"/>
              <a:t>Dodavatelé: Klášterecká Kyselka s.r.o</a:t>
            </a:r>
            <a:r>
              <a:rPr lang="cs-CZ" dirty="0" smtClean="0"/>
              <a:t>., VPP</a:t>
            </a:r>
            <a:endParaRPr lang="cs-CZ" dirty="0"/>
          </a:p>
          <a:p>
            <a:r>
              <a:rPr lang="cs-CZ" dirty="0" smtClean="0"/>
              <a:t>Náklady</a:t>
            </a:r>
            <a:r>
              <a:rPr lang="cs-CZ" dirty="0"/>
              <a:t>: 1 700 000 Kč vč. DPH</a:t>
            </a:r>
          </a:p>
        </p:txBody>
      </p:sp>
    </p:spTree>
    <p:extLst>
      <p:ext uri="{BB962C8B-B14F-4D97-AF65-F5344CB8AC3E}">
        <p14:creationId xmlns:p14="http://schemas.microsoft.com/office/powerpoint/2010/main" val="366752027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b="1" dirty="0" smtClean="0"/>
              <a:t>Výstavba epitafů</a:t>
            </a:r>
            <a:endParaRPr lang="cs-CZ" sz="3200" b="1" dirty="0"/>
          </a:p>
        </p:txBody>
      </p:sp>
      <p:sp>
        <p:nvSpPr>
          <p:cNvPr id="14" name="TextovéPole 13"/>
          <p:cNvSpPr txBox="1"/>
          <p:nvPr/>
        </p:nvSpPr>
        <p:spPr>
          <a:xfrm>
            <a:off x="806483" y="3936512"/>
            <a:ext cx="444519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 </a:t>
            </a:r>
            <a:r>
              <a:rPr lang="cs-CZ" dirty="0" smtClean="0"/>
              <a:t>     Dodavatel: Klášterecká Kyselka s.r.o.         </a:t>
            </a:r>
          </a:p>
          <a:p>
            <a:r>
              <a:rPr lang="cs-CZ" dirty="0" smtClean="0"/>
              <a:t>      Náklady</a:t>
            </a:r>
            <a:r>
              <a:rPr lang="cs-CZ" dirty="0"/>
              <a:t>: </a:t>
            </a:r>
            <a:r>
              <a:rPr lang="cs-CZ" dirty="0" smtClean="0"/>
              <a:t>80 000 Kč vč. DPH </a:t>
            </a:r>
            <a:endParaRPr lang="cs-CZ" dirty="0"/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1063229"/>
            <a:ext cx="3816424" cy="2862318"/>
          </a:xfrm>
          <a:prstGeom prst="rect">
            <a:avLst/>
          </a:prstGeom>
        </p:spPr>
      </p:pic>
      <p:pic>
        <p:nvPicPr>
          <p:cNvPr id="4" name="Obrázek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740018" y="1543283"/>
            <a:ext cx="3840427" cy="2880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122693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483517"/>
            <a:ext cx="8229600" cy="579711"/>
          </a:xfrm>
        </p:spPr>
        <p:txBody>
          <a:bodyPr>
            <a:normAutofit/>
          </a:bodyPr>
          <a:lstStyle/>
          <a:p>
            <a:r>
              <a:rPr lang="cs-CZ" sz="3200" b="1" dirty="0" smtClean="0"/>
              <a:t>Dendrologický průzkum stromů</a:t>
            </a:r>
            <a:endParaRPr lang="cs-CZ" sz="3200" b="1" dirty="0"/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9872" y="1063228"/>
            <a:ext cx="2466824" cy="3289099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1082851"/>
            <a:ext cx="2466824" cy="3289099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2367" y="1082851"/>
            <a:ext cx="2452108" cy="3269476"/>
          </a:xfrm>
          <a:prstGeom prst="rect">
            <a:avLst/>
          </a:prstGeom>
        </p:spPr>
      </p:pic>
      <p:sp>
        <p:nvSpPr>
          <p:cNvPr id="11" name="TextovéPole 10"/>
          <p:cNvSpPr txBox="1"/>
          <p:nvPr/>
        </p:nvSpPr>
        <p:spPr>
          <a:xfrm>
            <a:off x="1331640" y="4587974"/>
            <a:ext cx="65893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Dodavatel: </a:t>
            </a:r>
            <a:r>
              <a:rPr lang="cs-CZ" dirty="0" err="1" smtClean="0"/>
              <a:t>Safe</a:t>
            </a:r>
            <a:r>
              <a:rPr lang="cs-CZ" dirty="0" smtClean="0"/>
              <a:t> </a:t>
            </a:r>
            <a:r>
              <a:rPr lang="cs-CZ" dirty="0" err="1" smtClean="0"/>
              <a:t>Trees</a:t>
            </a:r>
            <a:r>
              <a:rPr lang="cs-CZ" dirty="0" smtClean="0"/>
              <a:t> s.r.o.		Náklady: 112 000 Kč vč. DPH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9851836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994172"/>
          </a:xfrm>
        </p:spPr>
        <p:txBody>
          <a:bodyPr>
            <a:normAutofit/>
          </a:bodyPr>
          <a:lstStyle/>
          <a:p>
            <a:r>
              <a:rPr lang="cs-CZ" sz="3200" b="1" dirty="0" smtClean="0"/>
              <a:t>Kácení a prořezávky stromů</a:t>
            </a:r>
            <a:endParaRPr lang="cs-CZ" sz="32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200150"/>
            <a:ext cx="8229600" cy="3819871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sz="1500" dirty="0" smtClean="0"/>
          </a:p>
          <a:p>
            <a:pPr marL="0" indent="0">
              <a:buNone/>
            </a:pPr>
            <a:endParaRPr lang="cs-CZ" sz="1500" dirty="0"/>
          </a:p>
          <a:p>
            <a:pPr marL="0" indent="0">
              <a:buNone/>
            </a:pPr>
            <a:endParaRPr lang="cs-CZ" sz="1500" dirty="0" smtClean="0"/>
          </a:p>
          <a:p>
            <a:pPr marL="0" indent="0">
              <a:buNone/>
            </a:pPr>
            <a:r>
              <a:rPr lang="cs-CZ" sz="1300" dirty="0"/>
              <a:t> </a:t>
            </a:r>
            <a:r>
              <a:rPr lang="cs-CZ" sz="1300" dirty="0" smtClean="0"/>
              <a:t>  Dodavatelé: Petr Šafařík, Klášterecká Kyselka s.r.o., </a:t>
            </a:r>
            <a:r>
              <a:rPr lang="cs-CZ" sz="1300" dirty="0" err="1" smtClean="0"/>
              <a:t>Arborea</a:t>
            </a:r>
            <a:r>
              <a:rPr lang="cs-CZ" sz="1300" dirty="0" smtClean="0"/>
              <a:t> Rakovník s.r.o., Jiří Platil </a:t>
            </a:r>
          </a:p>
          <a:p>
            <a:pPr marL="0" indent="0">
              <a:buNone/>
            </a:pPr>
            <a:r>
              <a:rPr lang="cs-CZ" sz="1300" dirty="0" smtClean="0"/>
              <a:t>   Náklady: 500 000 Kč vč. DPH</a:t>
            </a:r>
            <a:endParaRPr lang="cs-CZ" sz="1300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5936" y="1059582"/>
            <a:ext cx="4315503" cy="3240360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673" y="1059582"/>
            <a:ext cx="2430270" cy="3240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084453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b="1" dirty="0"/>
              <a:t>Kácení a prořezávky stromů</a:t>
            </a:r>
            <a:endParaRPr lang="cs-CZ" sz="3200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6464" y="990799"/>
            <a:ext cx="1878858" cy="3340192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815" y="990799"/>
            <a:ext cx="2511960" cy="3349280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3892" y="990798"/>
            <a:ext cx="2499902" cy="3333203"/>
          </a:xfrm>
          <a:prstGeom prst="rect">
            <a:avLst/>
          </a:prstGeom>
        </p:spPr>
      </p:pic>
      <p:sp>
        <p:nvSpPr>
          <p:cNvPr id="8" name="Obdélník 7"/>
          <p:cNvSpPr/>
          <p:nvPr/>
        </p:nvSpPr>
        <p:spPr>
          <a:xfrm>
            <a:off x="611560" y="4155926"/>
            <a:ext cx="8208912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cs-CZ" sz="1400" dirty="0" smtClean="0"/>
          </a:p>
          <a:p>
            <a:r>
              <a:rPr lang="cs-CZ" sz="1400" dirty="0" smtClean="0"/>
              <a:t>   Dodavatelé</a:t>
            </a:r>
            <a:r>
              <a:rPr lang="cs-CZ" sz="1400" dirty="0"/>
              <a:t>: Petr Šafařík, Klášterecká Kyselka s.r.o., </a:t>
            </a:r>
            <a:r>
              <a:rPr lang="cs-CZ" sz="1400" dirty="0" err="1"/>
              <a:t>Arborea</a:t>
            </a:r>
            <a:r>
              <a:rPr lang="cs-CZ" sz="1400" dirty="0"/>
              <a:t> Rakovník s.r.o., </a:t>
            </a:r>
            <a:r>
              <a:rPr lang="cs-CZ" sz="1400" dirty="0" smtClean="0"/>
              <a:t>Jiří </a:t>
            </a:r>
            <a:r>
              <a:rPr lang="cs-CZ" sz="1400" dirty="0"/>
              <a:t>Platil </a:t>
            </a:r>
          </a:p>
          <a:p>
            <a:r>
              <a:rPr lang="cs-CZ" sz="1400" dirty="0"/>
              <a:t> </a:t>
            </a:r>
            <a:r>
              <a:rPr lang="cs-CZ" sz="1400" dirty="0" smtClean="0"/>
              <a:t>  Náklady</a:t>
            </a:r>
            <a:r>
              <a:rPr lang="cs-CZ" sz="1400" dirty="0"/>
              <a:t>: 500 000 Kč vč. DPH</a:t>
            </a:r>
          </a:p>
        </p:txBody>
      </p:sp>
    </p:spTree>
    <p:extLst>
      <p:ext uri="{BB962C8B-B14F-4D97-AF65-F5344CB8AC3E}">
        <p14:creationId xmlns:p14="http://schemas.microsoft.com/office/powerpoint/2010/main" val="3671740903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008111"/>
          </a:xfrm>
        </p:spPr>
        <p:txBody>
          <a:bodyPr>
            <a:normAutofit/>
          </a:bodyPr>
          <a:lstStyle/>
          <a:p>
            <a:r>
              <a:rPr lang="cs-CZ" sz="3200" b="1" dirty="0" smtClean="0"/>
              <a:t>Výstavba přístřešku v Rašovicích</a:t>
            </a:r>
            <a:endParaRPr lang="cs-CZ" sz="3200" b="1" dirty="0"/>
          </a:p>
        </p:txBody>
      </p:sp>
      <p:sp>
        <p:nvSpPr>
          <p:cNvPr id="4" name="TextovéPole 3"/>
          <p:cNvSpPr txBox="1"/>
          <p:nvPr/>
        </p:nvSpPr>
        <p:spPr>
          <a:xfrm>
            <a:off x="-324544" y="4321951"/>
            <a:ext cx="845808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		Dodavatelé: František a Hana </a:t>
            </a:r>
            <a:r>
              <a:rPr lang="cs-CZ" dirty="0" err="1" smtClean="0"/>
              <a:t>Putyerovi</a:t>
            </a:r>
            <a:r>
              <a:rPr lang="cs-CZ" dirty="0" smtClean="0"/>
              <a:t>, David Holeček, Vít Nádeník </a:t>
            </a:r>
          </a:p>
          <a:p>
            <a:r>
              <a:rPr lang="cs-CZ" dirty="0"/>
              <a:t>	</a:t>
            </a:r>
            <a:r>
              <a:rPr lang="cs-CZ" dirty="0" smtClean="0"/>
              <a:t>	Náklady: 250 000 Kč vč. DPH</a:t>
            </a:r>
            <a:endParaRPr lang="cs-CZ" dirty="0"/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4856376" y="1154726"/>
            <a:ext cx="4001600" cy="3001200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199" y="1177834"/>
            <a:ext cx="3970789" cy="29780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3879264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483518"/>
            <a:ext cx="8229600" cy="1141635"/>
          </a:xfrm>
        </p:spPr>
        <p:txBody>
          <a:bodyPr>
            <a:normAutofit/>
          </a:bodyPr>
          <a:lstStyle/>
          <a:p>
            <a:r>
              <a:rPr lang="cs-CZ" sz="3200" b="1" dirty="0" smtClean="0"/>
              <a:t>Výměna svítidel veřejného osvětlení Chomutovská a V Zátiší</a:t>
            </a:r>
            <a:endParaRPr lang="cs-CZ" sz="32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79512" y="1200150"/>
            <a:ext cx="8507288" cy="3603847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endParaRPr lang="cs-CZ" sz="2000" dirty="0" smtClean="0"/>
          </a:p>
          <a:p>
            <a:pPr marL="0" indent="0">
              <a:buNone/>
            </a:pPr>
            <a:endParaRPr lang="cs-CZ" sz="2000" dirty="0"/>
          </a:p>
          <a:p>
            <a:pPr marL="0" indent="0">
              <a:buNone/>
            </a:pPr>
            <a:endParaRPr lang="cs-CZ" sz="2000" dirty="0" smtClean="0"/>
          </a:p>
          <a:p>
            <a:pPr marL="0" indent="0">
              <a:buNone/>
            </a:pPr>
            <a:endParaRPr lang="cs-CZ" sz="2000" dirty="0"/>
          </a:p>
          <a:p>
            <a:pPr marL="0" indent="0">
              <a:buNone/>
            </a:pPr>
            <a:endParaRPr lang="cs-CZ" sz="2000" dirty="0" smtClean="0"/>
          </a:p>
          <a:p>
            <a:pPr marL="0" indent="0">
              <a:buNone/>
            </a:pPr>
            <a:endParaRPr lang="cs-CZ" sz="2000" dirty="0"/>
          </a:p>
          <a:p>
            <a:pPr marL="0" indent="0">
              <a:buNone/>
            </a:pPr>
            <a:endParaRPr lang="cs-CZ" sz="2000" dirty="0" smtClean="0"/>
          </a:p>
          <a:p>
            <a:pPr marL="0" indent="0">
              <a:buNone/>
            </a:pPr>
            <a:endParaRPr lang="cs-CZ" sz="2000" dirty="0"/>
          </a:p>
          <a:p>
            <a:pPr marL="0" indent="0">
              <a:buNone/>
            </a:pPr>
            <a:endParaRPr lang="cs-CZ" sz="2000" dirty="0" smtClean="0"/>
          </a:p>
          <a:p>
            <a:pPr marL="0" indent="0">
              <a:buNone/>
            </a:pPr>
            <a:endParaRPr lang="cs-CZ" sz="1500" dirty="0" smtClean="0"/>
          </a:p>
          <a:p>
            <a:pPr marL="0" indent="0">
              <a:buNone/>
            </a:pPr>
            <a:endParaRPr lang="cs-CZ" sz="1500" dirty="0" smtClean="0"/>
          </a:p>
          <a:p>
            <a:pPr marL="0" indent="0">
              <a:buNone/>
            </a:pPr>
            <a:endParaRPr lang="cs-CZ" sz="1500" dirty="0" smtClean="0"/>
          </a:p>
          <a:p>
            <a:pPr marL="0" indent="0">
              <a:buNone/>
            </a:pPr>
            <a:r>
              <a:rPr lang="cs-CZ" sz="1500" dirty="0" smtClean="0"/>
              <a:t>  Dodavatel: </a:t>
            </a:r>
            <a:r>
              <a:rPr lang="cs-CZ" sz="1500" dirty="0" err="1" smtClean="0"/>
              <a:t>Elektronovy</a:t>
            </a:r>
            <a:r>
              <a:rPr lang="cs-CZ" sz="1500" dirty="0"/>
              <a:t> </a:t>
            </a:r>
            <a:r>
              <a:rPr lang="cs-CZ" sz="1500" dirty="0" smtClean="0"/>
              <a:t>- </a:t>
            </a:r>
            <a:r>
              <a:rPr lang="cs-CZ" sz="1500" dirty="0" err="1" smtClean="0"/>
              <a:t>Trade</a:t>
            </a:r>
            <a:r>
              <a:rPr lang="cs-CZ" sz="1500" dirty="0" smtClean="0"/>
              <a:t> </a:t>
            </a:r>
            <a:r>
              <a:rPr lang="cs-CZ" sz="1500" dirty="0" err="1" smtClean="0"/>
              <a:t>s.r.o</a:t>
            </a:r>
            <a:r>
              <a:rPr lang="cs-CZ" sz="1500"/>
              <a:t> </a:t>
            </a:r>
            <a:r>
              <a:rPr lang="cs-CZ" sz="1500" smtClean="0"/>
              <a:t>     </a:t>
            </a:r>
            <a:r>
              <a:rPr lang="cs-CZ" sz="1500" dirty="0" smtClean="0"/>
              <a:t>Náklady: 290 000 Kč vč. DPH </a:t>
            </a:r>
            <a:endParaRPr lang="cs-CZ" sz="1500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814" y="1608816"/>
            <a:ext cx="3468863" cy="2601647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7521" y="1608816"/>
            <a:ext cx="5086967" cy="26093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5160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5526"/>
            <a:ext cx="8229600" cy="507702"/>
          </a:xfrm>
        </p:spPr>
        <p:txBody>
          <a:bodyPr>
            <a:noAutofit/>
          </a:bodyPr>
          <a:lstStyle/>
          <a:p>
            <a:r>
              <a:rPr lang="cs-CZ" sz="2800" dirty="0" smtClean="0"/>
              <a:t>Dopravní terminál ul. Nádražní</a:t>
            </a:r>
            <a:endParaRPr lang="cs-CZ" sz="2800" dirty="0"/>
          </a:p>
        </p:txBody>
      </p:sp>
      <p:pic>
        <p:nvPicPr>
          <p:cNvPr id="9" name="Zástupný symbol pro obsah 8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063228"/>
            <a:ext cx="5111077" cy="3394075"/>
          </a:xfrm>
        </p:spPr>
      </p:pic>
      <p:pic>
        <p:nvPicPr>
          <p:cNvPr id="14" name="Obrázek 1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423"/>
          <a:stretch/>
        </p:blipFill>
        <p:spPr>
          <a:xfrm>
            <a:off x="5652121" y="1063227"/>
            <a:ext cx="3034680" cy="1724547"/>
          </a:xfrm>
          <a:prstGeom prst="rect">
            <a:avLst/>
          </a:prstGeom>
        </p:spPr>
      </p:pic>
      <p:pic>
        <p:nvPicPr>
          <p:cNvPr id="15" name="Obrázek 1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77" r="17701" b="25680"/>
          <a:stretch/>
        </p:blipFill>
        <p:spPr>
          <a:xfrm>
            <a:off x="5652121" y="2859782"/>
            <a:ext cx="3009115" cy="1591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21049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5526"/>
            <a:ext cx="8229600" cy="507702"/>
          </a:xfrm>
        </p:spPr>
        <p:txBody>
          <a:bodyPr>
            <a:noAutofit/>
          </a:bodyPr>
          <a:lstStyle/>
          <a:p>
            <a:r>
              <a:rPr lang="cs-CZ" sz="2800" dirty="0" smtClean="0"/>
              <a:t>FK Rašovice – rekonstrukce hřiště</a:t>
            </a:r>
            <a:endParaRPr lang="cs-CZ" sz="2800" dirty="0"/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336" y="1063228"/>
            <a:ext cx="6048846" cy="3394075"/>
          </a:xfrm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8224" y="1063228"/>
            <a:ext cx="2098577" cy="20944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12410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5526"/>
            <a:ext cx="8229600" cy="507702"/>
          </a:xfrm>
        </p:spPr>
        <p:txBody>
          <a:bodyPr>
            <a:noAutofit/>
          </a:bodyPr>
          <a:lstStyle/>
          <a:p>
            <a:r>
              <a:rPr lang="cs-CZ" sz="2800" dirty="0" smtClean="0"/>
              <a:t>KULTURNÍ DŮM – modernizace a dostavba</a:t>
            </a:r>
            <a:endParaRPr lang="cs-CZ" sz="2800" dirty="0"/>
          </a:p>
        </p:txBody>
      </p:sp>
      <p:pic>
        <p:nvPicPr>
          <p:cNvPr id="7" name="Zástupný symbol pro obsah 6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063228"/>
            <a:ext cx="5111077" cy="3394075"/>
          </a:xfrm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8829" y="1075814"/>
            <a:ext cx="3011752" cy="1999992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8829" y="3176751"/>
            <a:ext cx="1928361" cy="1280552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042"/>
          <a:stretch/>
        </p:blipFill>
        <p:spPr>
          <a:xfrm rot="5400000" flipV="1">
            <a:off x="7560491" y="3334002"/>
            <a:ext cx="1283559" cy="969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6669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1239602"/>
            <a:ext cx="7772400" cy="2664296"/>
          </a:xfrm>
          <a:ln w="3175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/>
          <a:p>
            <a:pPr marL="0" indent="0"/>
            <a:r>
              <a:rPr lang="cs-CZ" sz="4000" b="1" dirty="0"/>
              <a:t>Odbor finanční</a:t>
            </a:r>
            <a:br>
              <a:rPr lang="cs-CZ" sz="4000" b="1" dirty="0"/>
            </a:br>
            <a:r>
              <a:rPr lang="cs-CZ" sz="3200" dirty="0"/>
              <a:t/>
            </a:r>
            <a:br>
              <a:rPr lang="cs-CZ" sz="3200" dirty="0"/>
            </a:br>
            <a:r>
              <a:rPr lang="cs-CZ" sz="3200" b="1" dirty="0" smtClean="0"/>
              <a:t>Bc. Pavla </a:t>
            </a:r>
            <a:r>
              <a:rPr lang="cs-CZ" sz="3200" b="1" dirty="0"/>
              <a:t>Zemančíková</a:t>
            </a:r>
            <a:br>
              <a:rPr lang="cs-CZ" sz="3200" b="1" dirty="0"/>
            </a:br>
            <a:r>
              <a:rPr lang="cs-CZ" sz="3200" dirty="0"/>
              <a:t>radní pro ekonomiku </a:t>
            </a:r>
          </a:p>
        </p:txBody>
      </p:sp>
    </p:spTree>
    <p:extLst>
      <p:ext uri="{BB962C8B-B14F-4D97-AF65-F5344CB8AC3E}">
        <p14:creationId xmlns:p14="http://schemas.microsoft.com/office/powerpoint/2010/main" val="3650268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5526"/>
            <a:ext cx="8229600" cy="1224136"/>
          </a:xfrm>
        </p:spPr>
        <p:txBody>
          <a:bodyPr>
            <a:normAutofit fontScale="90000"/>
          </a:bodyPr>
          <a:lstStyle/>
          <a:p>
            <a:r>
              <a:rPr lang="cs-CZ" dirty="0"/>
              <a:t>Rozbor hospodaření města k </a:t>
            </a:r>
            <a:r>
              <a:rPr lang="cs-CZ" dirty="0" smtClean="0"/>
              <a:t>31.10.2020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93815" y="2975050"/>
            <a:ext cx="10005929" cy="4243298"/>
          </a:xfrm>
        </p:spPr>
        <p:txBody>
          <a:bodyPr/>
          <a:lstStyle/>
          <a:p>
            <a:endParaRPr lang="cs-CZ" dirty="0"/>
          </a:p>
        </p:txBody>
      </p:sp>
      <p:pic>
        <p:nvPicPr>
          <p:cNvPr id="1026" name="Obrázek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152" y="1746895"/>
            <a:ext cx="8096648" cy="30243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83796934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192</TotalTime>
  <Words>853</Words>
  <Application>Microsoft Office PowerPoint</Application>
  <PresentationFormat>Předvádění na obrazovce (16:9)</PresentationFormat>
  <Paragraphs>212</Paragraphs>
  <Slides>47</Slides>
  <Notes>6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47</vt:i4>
      </vt:variant>
    </vt:vector>
  </HeadingPairs>
  <TitlesOfParts>
    <vt:vector size="51" baseType="lpstr">
      <vt:lpstr>Arial</vt:lpstr>
      <vt:lpstr>Calibri</vt:lpstr>
      <vt:lpstr>Verdana</vt:lpstr>
      <vt:lpstr>Motiv systému Office</vt:lpstr>
      <vt:lpstr>Odbor výstavby a rozvoje města  Ing. Petr Hybner radní pro investice </vt:lpstr>
      <vt:lpstr>Odbor výstavby a rozvoje města  Mgr. Vojtěch Marvan radní pro investice </vt:lpstr>
      <vt:lpstr>CYKLOSTEZKA Klášterecký potok</vt:lpstr>
      <vt:lpstr>Restaurování soch MERKURA a VENUŠE</vt:lpstr>
      <vt:lpstr>Dopravní terminál ul. Nádražní</vt:lpstr>
      <vt:lpstr>FK Rašovice – rekonstrukce hřiště</vt:lpstr>
      <vt:lpstr>KULTURNÍ DŮM – modernizace a dostavba</vt:lpstr>
      <vt:lpstr>Odbor finanční  Bc. Pavla Zemančíková radní pro ekonomiku </vt:lpstr>
      <vt:lpstr>Rozbor hospodaření města k 31.10.2020 </vt:lpstr>
      <vt:lpstr>Příjem ze sdílených daní (porovnání s rokem 2019)</vt:lpstr>
      <vt:lpstr>Rozdělení dotací v dotačním programu na činnost v roce 2021</vt:lpstr>
      <vt:lpstr>Místní poplatek z pobytu</vt:lpstr>
      <vt:lpstr>Odbor správy majetku a bytového fondu  Bc. Pavla Zemančíková radní pro správu majetku</vt:lpstr>
      <vt:lpstr>Prodej bytové jednotky B. Němcové 366/9</vt:lpstr>
      <vt:lpstr>Pilotní projekt pronájem parkovacích míst v Dlouhé ulici</vt:lpstr>
      <vt:lpstr>Odbor komunikace a cestovního ruchu  Mgr. Vojtěch Marvan radní pro komunikaci a cestovní ruch</vt:lpstr>
      <vt:lpstr>Společně pro Klášterec</vt:lpstr>
      <vt:lpstr>Veřejná sbírka pro Františka</vt:lpstr>
      <vt:lpstr>Galerie Kryt – Unie ROSKA</vt:lpstr>
      <vt:lpstr>Nová publikace</vt:lpstr>
      <vt:lpstr>Virtuální závod</vt:lpstr>
      <vt:lpstr>Klášterecké noviny</vt:lpstr>
      <vt:lpstr>Odbor sociálních věcí, školství a sportu  PhDr. Jiřina Malastová radní pro školství</vt:lpstr>
      <vt:lpstr>Informace z odboru</vt:lpstr>
      <vt:lpstr>Mateřská škola</vt:lpstr>
      <vt:lpstr>Mateřská škola</vt:lpstr>
      <vt:lpstr>Základní školy</vt:lpstr>
      <vt:lpstr>Základní škola Petlérská</vt:lpstr>
      <vt:lpstr>Základní škola Petlérská</vt:lpstr>
      <vt:lpstr>Základní škola Petlérská</vt:lpstr>
      <vt:lpstr>Základní škola Školní</vt:lpstr>
      <vt:lpstr>Základní škola Krátká</vt:lpstr>
      <vt:lpstr>Základní umělecká škola</vt:lpstr>
      <vt:lpstr>Základní umělecká škola</vt:lpstr>
      <vt:lpstr>Městský ústav sociálních služeb</vt:lpstr>
      <vt:lpstr>Městský ústav sociálních služeb</vt:lpstr>
      <vt:lpstr>Městský ústav sociálních služeb</vt:lpstr>
      <vt:lpstr>Zámek Klášterec nad Ohří</vt:lpstr>
      <vt:lpstr>Odbor místního hospodářství,  dopravy a životního prostředí  Ing. Jiří Jaroš radní pro místní hospodářství</vt:lpstr>
      <vt:lpstr>Úklid listí ve městě </vt:lpstr>
      <vt:lpstr>Úklid listí ve městě </vt:lpstr>
      <vt:lpstr>Výstavba epitafů</vt:lpstr>
      <vt:lpstr>Dendrologický průzkum stromů</vt:lpstr>
      <vt:lpstr>Kácení a prořezávky stromů</vt:lpstr>
      <vt:lpstr>Kácení a prořezávky stromů</vt:lpstr>
      <vt:lpstr>Výstavba přístřešku v Rašovicích</vt:lpstr>
      <vt:lpstr>Výměna svítidel veřejného osvětlení Chomutovská a V Zátiší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Pavel Endršt</dc:creator>
  <cp:lastModifiedBy>Frajbišová Kateřina</cp:lastModifiedBy>
  <cp:revision>20</cp:revision>
  <dcterms:created xsi:type="dcterms:W3CDTF">2018-10-31T08:36:17Z</dcterms:created>
  <dcterms:modified xsi:type="dcterms:W3CDTF">2020-12-09T07:38:27Z</dcterms:modified>
</cp:coreProperties>
</file>