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400" r:id="rId3"/>
    <p:sldId id="401" r:id="rId4"/>
    <p:sldId id="402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410" r:id="rId13"/>
    <p:sldId id="411" r:id="rId14"/>
    <p:sldId id="262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258" r:id="rId26"/>
    <p:sldId id="368" r:id="rId27"/>
    <p:sldId id="369" r:id="rId28"/>
    <p:sldId id="260" r:id="rId29"/>
    <p:sldId id="389" r:id="rId30"/>
    <p:sldId id="264" r:id="rId31"/>
    <p:sldId id="379" r:id="rId32"/>
    <p:sldId id="380" r:id="rId33"/>
    <p:sldId id="381" r:id="rId34"/>
    <p:sldId id="382" r:id="rId35"/>
    <p:sldId id="383" r:id="rId36"/>
    <p:sldId id="384" r:id="rId37"/>
    <p:sldId id="385" r:id="rId38"/>
    <p:sldId id="386" r:id="rId39"/>
    <p:sldId id="387" r:id="rId40"/>
    <p:sldId id="388" r:id="rId41"/>
    <p:sldId id="266" r:id="rId42"/>
    <p:sldId id="367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78" r:id="rId52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9" autoAdjust="0"/>
  </p:normalViewPr>
  <p:slideViewPr>
    <p:cSldViewPr>
      <p:cViewPr varScale="1">
        <p:scale>
          <a:sx n="142" d="100"/>
          <a:sy n="142" d="100"/>
        </p:scale>
        <p:origin x="31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4A2E166-AF91-4A2F-9351-1D0B31BEC70C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14.06.2023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14.06.2023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br>
              <a:rPr lang="cs-CZ" sz="2800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Přípojka vodovodu a el. energie v Kl. Jeseni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71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STAVMAX Group s.r.o. / Cena: 664.798 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3668" y="1850631"/>
            <a:ext cx="3456384" cy="19442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9932" y="1850631"/>
            <a:ext cx="3456385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34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Vstup do zámeckého parku od letního kina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870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PETROM STAVBY, a.s. / Cena: 4.137.690 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3" y="1308451"/>
            <a:ext cx="5376598" cy="30243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1588" y="1809282"/>
            <a:ext cx="3595865" cy="2022674"/>
          </a:xfrm>
          <a:prstGeom prst="rect">
            <a:avLst/>
          </a:prstGeom>
        </p:spPr>
      </p:pic>
      <p:pic>
        <p:nvPicPr>
          <p:cNvPr id="7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3" y="1308451"/>
            <a:ext cx="5376598" cy="3024336"/>
          </a:xfrm>
          <a:prstGeom prst="rect">
            <a:avLst/>
          </a:prstGeom>
        </p:spPr>
      </p:pic>
      <p:pic>
        <p:nvPicPr>
          <p:cNvPr id="8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1588" y="1809282"/>
            <a:ext cx="3595865" cy="20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30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Vyhlídka v zámeckém parku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5869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Bauvant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s.r.o. / Cena: 419.706 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00" y="1054156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0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Rozšíření kolumbária na městském hřbitově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918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STAVMAX Group s.r.o. / Cena: 2.027.197 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1942"/>
            <a:ext cx="3053249" cy="17174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63228"/>
            <a:ext cx="4663595" cy="34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14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Zahájení turistické sezóny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23797" y="4393436"/>
            <a:ext cx="6499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Prezentace města s lázněmi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Priessnitz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a společností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Mamavis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Není k dispozici žádný popis fotky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4"/>
          <a:stretch/>
        </p:blipFill>
        <p:spPr bwMode="auto">
          <a:xfrm>
            <a:off x="4788024" y="1144791"/>
            <a:ext cx="352839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4" r="20428"/>
          <a:stretch/>
        </p:blipFill>
        <p:spPr>
          <a:xfrm>
            <a:off x="827584" y="1144791"/>
            <a:ext cx="388843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16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err="1"/>
              <a:t>Miniveletrh</a:t>
            </a:r>
            <a:r>
              <a:rPr lang="cs-CZ" sz="2400" b="1" dirty="0"/>
              <a:t> v Mostě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72136" y="4371950"/>
            <a:ext cx="7199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Tradiční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miniveletrh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cestovního ruchu pořádá Statutární město Most</a:t>
            </a:r>
          </a:p>
        </p:txBody>
      </p:sp>
      <p:pic>
        <p:nvPicPr>
          <p:cNvPr id="1026" name="Picture 2" descr="Popis není dostupný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0" y="1131590"/>
            <a:ext cx="243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pis není dostupný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31590"/>
            <a:ext cx="243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pis není dostupný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31590"/>
            <a:ext cx="218003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095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Bunkry u Mikulovic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71600" y="4371950"/>
            <a:ext cx="6599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Město podpořilo výrobu a instalaci první cedule naučné stezky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31590"/>
            <a:ext cx="4682794" cy="32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17" y="1137696"/>
            <a:ext cx="2322566" cy="154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17" y="2819958"/>
            <a:ext cx="2322567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64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Kostel sv. Mikuláše – den otevřených dveří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21852" y="4443958"/>
            <a:ext cx="645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Město pro podporu akce vypraví autobus do Mikulovic a zpět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31958"/>
            <a:ext cx="2341437" cy="3312000"/>
          </a:xfrm>
          <a:prstGeom prst="rect">
            <a:avLst/>
          </a:prstGeom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/>
              <a:t>29. července od 12 hodin</a:t>
            </a:r>
          </a:p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87484"/>
            <a:ext cx="4002276" cy="26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15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 err="1"/>
              <a:t>Thun</a:t>
            </a:r>
            <a:r>
              <a:rPr lang="cs-CZ" sz="2400" b="1" dirty="0"/>
              <a:t> 400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06605" y="4299942"/>
            <a:ext cx="7581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U příležitosti výročí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Thun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400 je v galerii výstava a vyšla nová publikace</a:t>
            </a:r>
          </a:p>
        </p:txBody>
      </p:sp>
      <p:pic>
        <p:nvPicPr>
          <p:cNvPr id="3074" name="Picture 2" descr="Může jít o grafiku te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63228"/>
            <a:ext cx="259136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ůže jít o obrázek 1 osobě a text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/>
          <a:stretch/>
        </p:blipFill>
        <p:spPr bwMode="auto">
          <a:xfrm>
            <a:off x="899592" y="1063228"/>
            <a:ext cx="469050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65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Výměna gumové podlahy na zimním stadionu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5845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FLOMAT s.r.o. / Cena: 315.319 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8752" y="1849640"/>
            <a:ext cx="3456386" cy="19442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5675" y="1849641"/>
            <a:ext cx="345638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70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Galerie Kryt: Jitka Kůsová - </a:t>
            </a:r>
            <a:r>
              <a:rPr lang="cs-CZ" sz="2400" b="1" dirty="0" err="1"/>
              <a:t>Valevská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259632" y="4321428"/>
            <a:ext cx="5286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Výstava Jitky Kůsové potrvá do 3. července 2023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31" y="1069702"/>
            <a:ext cx="1487213" cy="324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41338"/>
          <a:stretch/>
        </p:blipFill>
        <p:spPr>
          <a:xfrm>
            <a:off x="5311014" y="1069702"/>
            <a:ext cx="2501346" cy="3240000"/>
          </a:xfrm>
          <a:prstGeom prst="rect">
            <a:avLst/>
          </a:prstGeom>
        </p:spPr>
      </p:pic>
      <p:pic>
        <p:nvPicPr>
          <p:cNvPr id="5122" name="Picture 2" descr="Může jít o kreativní obsah tex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80" y="1072134"/>
            <a:ext cx="229078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8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Galerie Kryt: Bela Schenková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15616" y="4299942"/>
            <a:ext cx="7107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Výstavu Bely Schenkové 7. července 2023 uvede Jaroslav Svěcený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063228"/>
            <a:ext cx="4664406" cy="3240000"/>
          </a:xfrm>
          <a:prstGeom prst="rect">
            <a:avLst/>
          </a:prstGeom>
        </p:spPr>
      </p:pic>
      <p:pic>
        <p:nvPicPr>
          <p:cNvPr id="6146" name="Picture 2" descr="https://img.ihned.cz/attachment.php/960/66537960/gMGdqsiNR16zJnyL9IheUAr4vPDclKTx/jarvis_58499611498e46b2024f5ac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63228"/>
            <a:ext cx="215886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402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Galerie Kryt: Ještě jsme ve válce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26504" y="4299942"/>
            <a:ext cx="6725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Zářijová výstava připomíná půlkulaté výročí událostí roku 1948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9"/>
          <a:stretch/>
        </p:blipFill>
        <p:spPr>
          <a:xfrm>
            <a:off x="827584" y="1059582"/>
            <a:ext cx="4320480" cy="32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r="20015" b="6871"/>
          <a:stretch/>
        </p:blipFill>
        <p:spPr>
          <a:xfrm>
            <a:off x="5220072" y="1065157"/>
            <a:ext cx="309280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38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Tvůrčí dílny na farní zahradě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82488" y="4304417"/>
            <a:ext cx="699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Tvůrčí dílny galerie Kryt ve spolupráci s farářem a Irenou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Hofhans</a:t>
            </a:r>
            <a:endParaRPr lang="cs-CZ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29" y="1059942"/>
            <a:ext cx="4861187" cy="3240000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/>
              <a:t>3. září 2023</a:t>
            </a:r>
          </a:p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r="23531"/>
          <a:stretch/>
        </p:blipFill>
        <p:spPr>
          <a:xfrm>
            <a:off x="683568" y="2191252"/>
            <a:ext cx="2677076" cy="210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32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Tvorba nové vizuální identity města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82488" y="4304417"/>
            <a:ext cx="8041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Stávající logo města nahradí nové, které vzejde z uzavřené 2kolové soutěže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/>
              <a:t>17. července 2023 – 2. kolo veřejné zakázky</a:t>
            </a:r>
          </a:p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10" name="Picture 2" descr="Recyklace – Wikiped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15766"/>
            <a:ext cx="1513524" cy="14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Skupina 14"/>
          <p:cNvGrpSpPr/>
          <p:nvPr/>
        </p:nvGrpSpPr>
        <p:grpSpPr>
          <a:xfrm>
            <a:off x="467544" y="1987861"/>
            <a:ext cx="7992888" cy="1015937"/>
            <a:chOff x="467544" y="1779662"/>
            <a:chExt cx="9193284" cy="1168514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779662"/>
              <a:ext cx="1728192" cy="1157528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788976"/>
              <a:ext cx="7177060" cy="115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9285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br>
              <a:rPr lang="cs-CZ" sz="3200" dirty="0"/>
            </a:br>
            <a:r>
              <a:rPr lang="cs-CZ" sz="3200" b="1" dirty="0"/>
              <a:t>Ing. Jiří Mudroňka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Rozbor hospodaření k 31.05.2023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7" y="2244826"/>
            <a:ext cx="11465711" cy="331234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/>
              <a:t>Text</a:t>
            </a:r>
          </a:p>
          <a:p>
            <a:pPr>
              <a:buFontTx/>
              <a:buChar char="-"/>
            </a:pPr>
            <a:r>
              <a:rPr lang="cs-CZ" sz="2000" dirty="0"/>
              <a:t>Text</a:t>
            </a:r>
          </a:p>
          <a:p>
            <a:pPr>
              <a:buFontTx/>
              <a:buChar char="-"/>
            </a:pPr>
            <a:r>
              <a:rPr lang="cs-CZ" sz="2000" dirty="0"/>
              <a:t>Text</a:t>
            </a:r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Výsledek hospodaření – přebytek 22 mil. Kč</a:t>
            </a:r>
          </a:p>
          <a:p>
            <a:pPr marL="0" indent="0">
              <a:buNone/>
            </a:pPr>
            <a:r>
              <a:rPr lang="cs-CZ" sz="2000" dirty="0"/>
              <a:t>Daňové příjmy meziročně vzrostly o 13 mil. Kč (+11 %)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1104900"/>
            <a:ext cx="797242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1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Porovnání příjmů ze sdílených daní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368000" y="1200151"/>
          <a:ext cx="6983999" cy="3660267"/>
        </p:xfrm>
        <a:graphic>
          <a:graphicData uri="http://schemas.openxmlformats.org/drawingml/2006/table">
            <a:tbl>
              <a:tblPr firstRow="1" firstCol="1" bandRow="1"/>
              <a:tblGrid>
                <a:gridCol w="2109086">
                  <a:extLst>
                    <a:ext uri="{9D8B030D-6E8A-4147-A177-3AD203B41FA5}">
                      <a16:colId xmlns:a16="http://schemas.microsoft.com/office/drawing/2014/main" val="1228527282"/>
                    </a:ext>
                  </a:extLst>
                </a:gridCol>
                <a:gridCol w="1624971">
                  <a:extLst>
                    <a:ext uri="{9D8B030D-6E8A-4147-A177-3AD203B41FA5}">
                      <a16:colId xmlns:a16="http://schemas.microsoft.com/office/drawing/2014/main" val="2213388038"/>
                    </a:ext>
                  </a:extLst>
                </a:gridCol>
                <a:gridCol w="1624971">
                  <a:extLst>
                    <a:ext uri="{9D8B030D-6E8A-4147-A177-3AD203B41FA5}">
                      <a16:colId xmlns:a16="http://schemas.microsoft.com/office/drawing/2014/main" val="2226778949"/>
                    </a:ext>
                  </a:extLst>
                </a:gridCol>
                <a:gridCol w="1624971">
                  <a:extLst>
                    <a:ext uri="{9D8B030D-6E8A-4147-A177-3AD203B41FA5}">
                      <a16:colId xmlns:a16="http://schemas.microsoft.com/office/drawing/2014/main" val="313547066"/>
                    </a:ext>
                  </a:extLst>
                </a:gridCol>
              </a:tblGrid>
              <a:tr h="543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Druh daně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(v mil. Kč)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stav k 31.05.2022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stav k </a:t>
                      </a: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31.05.2023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meziroční změna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83023"/>
                  </a:ext>
                </a:extLst>
              </a:tr>
              <a:tr h="407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DPH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53,57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58,86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5,29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431167"/>
                  </a:ext>
                </a:extLst>
              </a:tr>
              <a:tr h="543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DPFO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srážková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2,50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3,92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1,42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628128"/>
                  </a:ext>
                </a:extLst>
              </a:tr>
              <a:tr h="543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DPFO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OSVČ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0,83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0,69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-0,14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041590"/>
                  </a:ext>
                </a:extLst>
              </a:tr>
              <a:tr h="543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DPFO</a:t>
                      </a:r>
                      <a:endParaRPr lang="cs-CZ" sz="2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zaměstnanci</a:t>
                      </a:r>
                      <a:endParaRPr lang="cs-CZ" sz="2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14,40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18,15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3,76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437964"/>
                  </a:ext>
                </a:extLst>
              </a:tr>
              <a:tr h="407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DPPO</a:t>
                      </a:r>
                      <a:endParaRPr lang="cs-CZ" sz="2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13,85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17,11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3,27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502128"/>
                  </a:ext>
                </a:extLst>
              </a:tr>
              <a:tr h="407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Součet</a:t>
                      </a:r>
                      <a:endParaRPr lang="cs-CZ" sz="2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85,15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98,74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13,59</a:t>
                      </a:r>
                      <a:endParaRPr lang="cs-CZ" sz="2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39598" marR="395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28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785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br>
              <a:rPr lang="cs-CZ" sz="3200" dirty="0"/>
            </a:br>
            <a:r>
              <a:rPr lang="cs-CZ" sz="3200" b="1" dirty="0"/>
              <a:t>Mgr. 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Rekonstrukce bytového domu Nádražní 169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r="15098"/>
          <a:stretch/>
        </p:blipFill>
        <p:spPr>
          <a:xfrm>
            <a:off x="457200" y="1063226"/>
            <a:ext cx="4906888" cy="3596756"/>
          </a:xfrm>
        </p:spPr>
      </p:pic>
      <p:sp>
        <p:nvSpPr>
          <p:cNvPr id="3" name="Obdélník 2"/>
          <p:cNvSpPr/>
          <p:nvPr/>
        </p:nvSpPr>
        <p:spPr>
          <a:xfrm>
            <a:off x="5508104" y="1109263"/>
            <a:ext cx="3672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- přidělování v obecním zájmu</a:t>
            </a:r>
          </a:p>
          <a:p>
            <a:r>
              <a:rPr lang="cs-CZ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- 8 bytových jednotek</a:t>
            </a:r>
          </a:p>
          <a:p>
            <a:r>
              <a:rPr lang="cs-CZ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- 3 parkovací místa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72" y="2571750"/>
            <a:ext cx="341620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9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Nový chodník v ulici Rašovická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043608" y="4659982"/>
            <a:ext cx="6075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Bauvant s.r.o. / Cena: 1.684.895 Kč vč. DPH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11" y="1023982"/>
            <a:ext cx="6483777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3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br>
              <a:rPr lang="cs-CZ" sz="3200" b="1" dirty="0"/>
            </a:br>
            <a:r>
              <a:rPr lang="cs-CZ" sz="3200" b="1" dirty="0"/>
              <a:t>Mgr. Pavla Zemančíková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00A49D-17C8-CA66-8A48-1ACADB1E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Školství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175EC0-7604-4693-6E3B-62BEF1D90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Konkurs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ředitel ZŠ Krátká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12.05.2023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Mgr. Petr Opava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RM 23.05.2023 – jmenování od 01.07.2023</a:t>
            </a:r>
          </a:p>
          <a:p>
            <a:pPr marL="0" indent="0">
              <a:lnSpc>
                <a:spcPct val="90000"/>
              </a:lnSpc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E56B537-9235-0FFE-FF64-DA702FB17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" r="5" b="5"/>
          <a:stretch/>
        </p:blipFill>
        <p:spPr>
          <a:xfrm>
            <a:off x="4648200" y="1200151"/>
            <a:ext cx="4038600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3491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C070E1-D034-089C-8FB6-EFE0E632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Školství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414BA5-37E0-DB71-1E9C-7B0E141B0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Mateřská škola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zápis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2023/2024  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   02.05 2023 – 09.05.2023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119 dětí, 4 Ukrajina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 povinnému zápisu nepřišlo 19 dětí – SP, jiné bydliště, PT..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Olympiáda mateřských škol</a:t>
            </a:r>
          </a:p>
          <a:p>
            <a:pPr marL="0" indent="0">
              <a:lnSpc>
                <a:spcPct val="90000"/>
              </a:lnSpc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F52886-F9FF-F93D-E033-8440B93A8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39" r="-4" b="10351"/>
          <a:stretch/>
        </p:blipFill>
        <p:spPr>
          <a:xfrm>
            <a:off x="4648200" y="1200151"/>
            <a:ext cx="4038600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088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AB984-A288-3C73-B6AD-ACB9C659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Školství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622D1-0E69-43F2-EA96-D46852A93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ZŠ Školní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- basketbalový turnaj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  škol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- projektové dny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03E3DC1-3D00-9370-B97B-54EEF5AF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239" y="1196982"/>
            <a:ext cx="2243522" cy="30309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C8C7D1-BA35-4823-72BC-92298C4BE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196982"/>
            <a:ext cx="3023878" cy="30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11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00575-ECAC-5759-6341-B944088E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Školství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F6D705-BFD7-57A4-813E-B79E91DB3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ZŠ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Petlérská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 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Den dětí </a:t>
            </a:r>
          </a:p>
          <a:p>
            <a:pPr marL="0" marR="0" lvl="0" indent="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   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Příměstské tábory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3F6769-6A34-B109-181B-24E9386BC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41561"/>
            <a:ext cx="4038600" cy="3311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9589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F690B4-85CA-EEEB-BC96-7536956B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Školství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F5B1ED-0E79-851B-00B0-CA6EA21D3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Klášterecká šlapačka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pořadatel ZŠ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Petlérská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vítěz ZŠ Krátká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účast všech ZŠ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87C57C-7785-CF9C-F3A9-91355BED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666" y="1202478"/>
            <a:ext cx="2395936" cy="31580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99AA5A-4EF0-F1F7-9B47-D7CFE5956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205527"/>
            <a:ext cx="2286198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53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43B69-73DC-FF2A-F4C0-45CFB5FE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Školství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74216F-2866-3BBF-75CF-1EFE540A2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ZUŠ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ZUŠ OPEN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SIRAEX 2023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5E44F7-3C4E-5650-A450-D8378D1CC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873867"/>
            <a:ext cx="2462997" cy="33957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B8BFBF0-E1DF-93EB-3EE0-EF9A32C4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767" y="873867"/>
            <a:ext cx="2402032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51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A1D174-5150-DBC9-502B-7596CCDE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Školství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D48BB0-C9A2-4268-3986-87A05CE98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ZUŠ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-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Evropa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2050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–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Evropa, ve které chci žít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2A6B7C-9F7A-497A-6B79-92F8E608B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16784"/>
            <a:ext cx="3743268" cy="25727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E164D34-8DDD-56EF-B5BA-8C3DF9360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39" y="2016783"/>
            <a:ext cx="3932261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43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8255D-E2F0-5C12-2123-5BBFDD4F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Školství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A0D979-349B-8C69-51FB-3547AC016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ZŠ Krátká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Plavání pro Klášterec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senioři  3 hod. týdně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veřejnost – PO, ČT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sobota – 8:00 – 19:00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8CFD16-3AA5-61CA-F495-9A95B62EC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600" y="1200151"/>
            <a:ext cx="2579799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4953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5D911-41D7-A197-14D9-E4AE2EA51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MÚSS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14A16C-076B-7552-3639-C0CF4E470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SENIORCUP v Mašťově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Den krásy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Kácení Májky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Melounový den  </a:t>
            </a:r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F301DA-01DC-5C8B-6B1C-05550005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241"/>
          <a:stretch/>
        </p:blipFill>
        <p:spPr>
          <a:xfrm>
            <a:off x="4648200" y="1200151"/>
            <a:ext cx="4038600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200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Obnova povrchu ul. Rašovická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675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Silnice Topolany a.s. / Cena: 2.781.710 Kč vč. DPH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23" y="1063228"/>
            <a:ext cx="6419580" cy="3600000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52551"/>
            <a:ext cx="8229600" cy="2451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2000"/>
          </a:p>
          <a:p>
            <a:pPr>
              <a:buFontTx/>
              <a:buChar char="-"/>
            </a:pPr>
            <a:endParaRPr lang="cs-CZ" sz="200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62000" y="1504951"/>
            <a:ext cx="8229600" cy="2451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2000"/>
          </a:p>
          <a:p>
            <a:pPr>
              <a:buFontTx/>
              <a:buChar char="-"/>
            </a:pPr>
            <a:endParaRPr lang="cs-CZ" sz="2000"/>
          </a:p>
          <a:p>
            <a:pPr>
              <a:buFontTx/>
              <a:buChar char="-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75665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DB00B-3D05-3AAE-788B-6EBA39C4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OSV</a:t>
            </a:r>
            <a:endParaRPr lang="cs-CZ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9642A6-2C66-A08C-A763-377FD14CD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Poznáváme společně pod jednou střechou…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GSOŠ a Město Klášterec nad Ohří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8.ročník – 64 účastníků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MP, ZUŠ- spolupráce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9.ročník – 15 seminářů</a:t>
            </a: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zahradní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slavnost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 9.6.2023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host Petra Černocká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86D022-E971-3041-69DD-577184249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241"/>
          <a:stretch/>
        </p:blipFill>
        <p:spPr>
          <a:xfrm>
            <a:off x="4648200" y="1200151"/>
            <a:ext cx="4038600" cy="3394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196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Obnova zeleně u památníku na hřbitově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15616" y="4525097"/>
            <a:ext cx="525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Projekt: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Arborea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Rakovník s.r.o., cena: 9 075 Kč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b="2294"/>
          <a:stretch/>
        </p:blipFill>
        <p:spPr>
          <a:xfrm>
            <a:off x="1259632" y="987575"/>
            <a:ext cx="619268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81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Obnova zeleně u památníku na hřbitově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552" y="4252786"/>
            <a:ext cx="5863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Realizace: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Arborea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Rakovník s.r.o., náklady: 89 631 Kč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25004"/>
            <a:ext cx="4003906" cy="30029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26" y="1221855"/>
            <a:ext cx="4008104" cy="30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42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Květinová výzdoba – kruhový objezd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552" y="4252786"/>
            <a:ext cx="6081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Realizace: Klášterecká kyselka s.r.o., náklady: 31 493 Kč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3346"/>
            <a:ext cx="4047668" cy="30476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86" y="1063228"/>
            <a:ext cx="4198194" cy="30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36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Živý plot a nová cesta u gymnázia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5724" y="4588922"/>
            <a:ext cx="5817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Realizace: Ing. Martin Černý, Dis., náklady: 43 719 Kč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36" y="1063228"/>
            <a:ext cx="1979625" cy="35112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2405" y="1839155"/>
            <a:ext cx="3525694" cy="199098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196" y="1512178"/>
            <a:ext cx="3523040" cy="26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7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Živý plot a nová cesta u gymnázia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6241" y="1811029"/>
            <a:ext cx="3435844" cy="19402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8034" y="1811030"/>
            <a:ext cx="3435845" cy="19402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63228"/>
            <a:ext cx="2576885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33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17. listopadu – květinový záhon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5576" y="4462771"/>
            <a:ext cx="6507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Realizace: Ing. Martin Černý, Dis., Klášterecká kyselka, s.r.o.</a:t>
            </a:r>
          </a:p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Náklady: 193 984 Kč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6"/>
          <a:stretch/>
        </p:blipFill>
        <p:spPr>
          <a:xfrm>
            <a:off x="539553" y="1419622"/>
            <a:ext cx="3744416" cy="28236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01" y="1419622"/>
            <a:ext cx="3774116" cy="28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4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Přírodní klidová zóna Olšová - Topolová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5576" y="4462771"/>
            <a:ext cx="4008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Realizace: Klášterecká kyselka, s.r.o.</a:t>
            </a:r>
          </a:p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Náklady: 38 500 Kč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0258"/>
            <a:ext cx="2522879" cy="3363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30258"/>
            <a:ext cx="2520280" cy="33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53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Street </a:t>
            </a:r>
            <a:r>
              <a:rPr lang="cs-CZ" sz="2400" b="1" dirty="0" err="1"/>
              <a:t>View</a:t>
            </a:r>
            <a:r>
              <a:rPr lang="cs-CZ" sz="2400" b="1" dirty="0"/>
              <a:t> - hřbitov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5576" y="4462771"/>
            <a:ext cx="2444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Realizace: Jan Zavřel</a:t>
            </a:r>
          </a:p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Náklady: 15 000 Kč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63228"/>
            <a:ext cx="7264077" cy="341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7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Multifunkční hřiště ul. Topolová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846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STAVMAX Group s.r.o. / Cena: 3.340.899 Kč vč. DPH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52551"/>
            <a:ext cx="8229600" cy="2451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2000"/>
          </a:p>
          <a:p>
            <a:pPr>
              <a:buFontTx/>
              <a:buChar char="-"/>
            </a:pPr>
            <a:endParaRPr lang="cs-CZ" sz="200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62000" y="1504951"/>
            <a:ext cx="8229600" cy="2451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2000"/>
          </a:p>
          <a:p>
            <a:pPr>
              <a:buFontTx/>
              <a:buChar char="-"/>
            </a:pPr>
            <a:endParaRPr lang="cs-CZ" sz="200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15" y="1063228"/>
            <a:ext cx="641958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74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Drobné opravy komunikací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5576" y="4433344"/>
            <a:ext cx="3179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Realizace: INSKY spol. s r.o.</a:t>
            </a:r>
          </a:p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Náklady: 679 209,5 Kč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4" b="24941"/>
          <a:stretch/>
        </p:blipFill>
        <p:spPr>
          <a:xfrm rot="5400000">
            <a:off x="227919" y="1468912"/>
            <a:ext cx="3219822" cy="23837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3040" y="1436673"/>
            <a:ext cx="3219821" cy="24482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3698" y="1438148"/>
            <a:ext cx="3219820" cy="2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85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Zapojení do IDS ÚK a nové jízdní řády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Od 01.07.2023:</a:t>
            </a:r>
          </a:p>
          <a:p>
            <a:pPr marL="457200" indent="-457200">
              <a:buAutoNum type="arabicPeriod"/>
            </a:pPr>
            <a:r>
              <a:rPr lang="cs-CZ" sz="2000" dirty="0"/>
              <a:t>Zapojení do IDS ÚK</a:t>
            </a:r>
          </a:p>
          <a:p>
            <a:pPr marL="457200" indent="-457200">
              <a:buAutoNum type="arabicPeriod"/>
            </a:pPr>
            <a:r>
              <a:rPr lang="cs-CZ" sz="2000" dirty="0"/>
              <a:t>Nové jízdní řády</a:t>
            </a:r>
          </a:p>
          <a:p>
            <a:pPr marL="457200" indent="-457200">
              <a:buAutoNum type="arabicPeriod"/>
            </a:pPr>
            <a:r>
              <a:rPr lang="cs-CZ" sz="2000" dirty="0"/>
              <a:t>Zastávky na znamení</a:t>
            </a:r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1026" name="Picture 2" descr="https://www.klasterec.cz/evt_image.php?img=54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31590"/>
            <a:ext cx="480053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8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Fotbalové hřiště s umělým povrchem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882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PETROM STAVBY, a.s. / Cena: 29.162.494 Kč vč. DPH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52551"/>
            <a:ext cx="8229600" cy="2451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2000"/>
          </a:p>
          <a:p>
            <a:pPr>
              <a:buFontTx/>
              <a:buChar char="-"/>
            </a:pPr>
            <a:endParaRPr lang="cs-CZ" sz="200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62000" y="1504951"/>
            <a:ext cx="8229600" cy="2451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2000"/>
          </a:p>
          <a:p>
            <a:pPr>
              <a:buFontTx/>
              <a:buChar char="-"/>
            </a:pPr>
            <a:endParaRPr lang="cs-CZ" sz="200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84" y="1063228"/>
            <a:ext cx="6462641" cy="36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90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ZŠ Školní – manipulační plocha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846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STAVMAX Group s.r.o. / Cena: 3.205.994 Kč vč. DPH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09600" y="1352551"/>
            <a:ext cx="8229600" cy="2451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2000"/>
          </a:p>
          <a:p>
            <a:pPr>
              <a:buFontTx/>
              <a:buChar char="-"/>
            </a:pPr>
            <a:endParaRPr lang="cs-CZ" sz="2000"/>
          </a:p>
          <a:p>
            <a:pPr>
              <a:buFontTx/>
              <a:buChar char="-"/>
            </a:pPr>
            <a:endParaRPr lang="cs-CZ" sz="2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62000" y="1504951"/>
            <a:ext cx="8229600" cy="2451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2000"/>
          </a:p>
          <a:p>
            <a:pPr>
              <a:buFontTx/>
              <a:buChar char="-"/>
            </a:pPr>
            <a:endParaRPr lang="cs-CZ" sz="200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84" y="1063228"/>
            <a:ext cx="641958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67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Oprava (dvou) koupelen na zimním stadionu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170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Adam Vavroušek / Cena: 473.834 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8" y="1085892"/>
            <a:ext cx="5927247" cy="333407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3718" y="1815222"/>
            <a:ext cx="3334077" cy="18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7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400" b="1" dirty="0"/>
              <a:t>I. etapa výstavby EPS v objektu MÚSS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4659982"/>
            <a:ext cx="6268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Dodavatel: Ing. Ján </a:t>
            </a:r>
            <a:r>
              <a:rPr lang="cs-CZ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Šajban</a:t>
            </a:r>
            <a:r>
              <a:rPr lang="cs-CZ" sz="1600" dirty="0">
                <a:latin typeface="Verdana" panose="020B0604030504040204" pitchFamily="34" charset="0"/>
                <a:ea typeface="Verdana" panose="020B0604030504040204" pitchFamily="34" charset="0"/>
              </a:rPr>
              <a:t> / Cena: 1.561.605 Kč vč. DPH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1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7186" y="1890404"/>
            <a:ext cx="3332706" cy="18746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1374"/>
            <a:ext cx="5902953" cy="33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471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991</Words>
  <Application>Microsoft Office PowerPoint</Application>
  <PresentationFormat>Předvádění na obrazovce (16:9)</PresentationFormat>
  <Paragraphs>236</Paragraphs>
  <Slides>51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Calibri</vt:lpstr>
      <vt:lpstr>Verdana</vt:lpstr>
      <vt:lpstr>Motiv systému Office</vt:lpstr>
      <vt:lpstr>Odbor výstavby a rozvoje města  Mgr. Vojtěch Marvan radní pro investice </vt:lpstr>
      <vt:lpstr>Výměna gumové podlahy na zimním stadionu</vt:lpstr>
      <vt:lpstr>Nový chodník v ulici Rašovická</vt:lpstr>
      <vt:lpstr>Obnova povrchu ul. Rašovická</vt:lpstr>
      <vt:lpstr>Multifunkční hřiště ul. Topolová</vt:lpstr>
      <vt:lpstr>Fotbalové hřiště s umělým povrchem</vt:lpstr>
      <vt:lpstr>ZŠ Školní – manipulační plocha</vt:lpstr>
      <vt:lpstr>Oprava (dvou) koupelen na zimním stadionu</vt:lpstr>
      <vt:lpstr>I. etapa výstavby EPS v objektu MÚSS</vt:lpstr>
      <vt:lpstr>Přípojka vodovodu a el. energie v Kl. Jeseni</vt:lpstr>
      <vt:lpstr>Vstup do zámeckého parku od letního kina</vt:lpstr>
      <vt:lpstr>Vyhlídka v zámeckém parku</vt:lpstr>
      <vt:lpstr>Rozšíření kolumbária na městském hřbitově</vt:lpstr>
      <vt:lpstr>Odbor komunikace a cestovního ruchu  Mgr. Vojtěch Marvan radní pro komunikaci a cestovní ruch</vt:lpstr>
      <vt:lpstr>Zahájení turistické sezóny</vt:lpstr>
      <vt:lpstr>Miniveletrh v Mostě</vt:lpstr>
      <vt:lpstr>Bunkry u Mikulovic</vt:lpstr>
      <vt:lpstr>Kostel sv. Mikuláše – den otevřených dveří</vt:lpstr>
      <vt:lpstr>Thun 400</vt:lpstr>
      <vt:lpstr>Galerie Kryt: Jitka Kůsová - Valevská</vt:lpstr>
      <vt:lpstr>Galerie Kryt: Bela Schenková</vt:lpstr>
      <vt:lpstr>Galerie Kryt: Ještě jsme ve válce</vt:lpstr>
      <vt:lpstr>Tvůrčí dílny na farní zahradě</vt:lpstr>
      <vt:lpstr>Tvorba nové vizuální identity města</vt:lpstr>
      <vt:lpstr>Odbor finanční  Ing. Jiří Mudroňka radní pro ekonomiku </vt:lpstr>
      <vt:lpstr>Rozbor hospodaření k 31.05.2023</vt:lpstr>
      <vt:lpstr>Porovnání příjmů ze sdílených daní</vt:lpstr>
      <vt:lpstr>Odbor správy majetku a bytového fondu  Mgr. Pavla Zemančíková radní pro správu majetku</vt:lpstr>
      <vt:lpstr>Rekonstrukce bytového domu Nádražní 169</vt:lpstr>
      <vt:lpstr>Odbor sociálních věcí, školství a sportu  Mgr. Pavla Zemančíková radní pro školství</vt:lpstr>
      <vt:lpstr>Školství</vt:lpstr>
      <vt:lpstr>Školství</vt:lpstr>
      <vt:lpstr>Školství</vt:lpstr>
      <vt:lpstr>Školství</vt:lpstr>
      <vt:lpstr>Školství</vt:lpstr>
      <vt:lpstr>Školství</vt:lpstr>
      <vt:lpstr>Školství</vt:lpstr>
      <vt:lpstr>Školství</vt:lpstr>
      <vt:lpstr>MÚSS</vt:lpstr>
      <vt:lpstr>OSV</vt:lpstr>
      <vt:lpstr>Odbor místního hospodářství,  dopravy a životního prostředí  Ing. Jiří Jaroš radní pro místní hospodářství</vt:lpstr>
      <vt:lpstr>Obnova zeleně u památníku na hřbitově</vt:lpstr>
      <vt:lpstr>Obnova zeleně u památníku na hřbitově</vt:lpstr>
      <vt:lpstr>Květinová výzdoba – kruhový objezd</vt:lpstr>
      <vt:lpstr>Živý plot a nová cesta u gymnázia</vt:lpstr>
      <vt:lpstr>Živý plot a nová cesta u gymnázia</vt:lpstr>
      <vt:lpstr>17. listopadu – květinový záhon</vt:lpstr>
      <vt:lpstr>Přírodní klidová zóna Olšová - Topolová</vt:lpstr>
      <vt:lpstr>Street View - hřbitov</vt:lpstr>
      <vt:lpstr>Drobné opravy komunikací</vt:lpstr>
      <vt:lpstr>Zapojení do IDS ÚK a nové jízdní řády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Hodicová Radka Dr. Ing.</cp:lastModifiedBy>
  <cp:revision>88</cp:revision>
  <cp:lastPrinted>2023-02-19T12:48:17Z</cp:lastPrinted>
  <dcterms:created xsi:type="dcterms:W3CDTF">2018-10-31T08:36:17Z</dcterms:created>
  <dcterms:modified xsi:type="dcterms:W3CDTF">2023-06-14T06:38:38Z</dcterms:modified>
</cp:coreProperties>
</file>