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90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262" r:id="rId13"/>
    <p:sldId id="386" r:id="rId14"/>
    <p:sldId id="387" r:id="rId15"/>
    <p:sldId id="388" r:id="rId16"/>
    <p:sldId id="389" r:id="rId17"/>
    <p:sldId id="258" r:id="rId18"/>
    <p:sldId id="383" r:id="rId19"/>
    <p:sldId id="384" r:id="rId20"/>
    <p:sldId id="260" r:id="rId21"/>
    <p:sldId id="385" r:id="rId22"/>
    <p:sldId id="264" r:id="rId23"/>
    <p:sldId id="378" r:id="rId24"/>
    <p:sldId id="379" r:id="rId25"/>
    <p:sldId id="380" r:id="rId26"/>
    <p:sldId id="366" r:id="rId27"/>
    <p:sldId id="381" r:id="rId28"/>
    <p:sldId id="373" r:id="rId29"/>
    <p:sldId id="382" r:id="rId30"/>
    <p:sldId id="370" r:id="rId31"/>
    <p:sldId id="377" r:id="rId32"/>
    <p:sldId id="266" r:id="rId33"/>
    <p:sldId id="367" r:id="rId34"/>
    <p:sldId id="368" r:id="rId35"/>
    <p:sldId id="369" r:id="rId36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 varScale="1">
        <p:scale>
          <a:sx n="139" d="100"/>
          <a:sy n="139" d="100"/>
        </p:scale>
        <p:origin x="42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4A2E166-AF91-4A2F-9351-1D0B31BEC70C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61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084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796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0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631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08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1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900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988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52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3902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51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36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8320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3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433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64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52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85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4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119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588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64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08.11.2023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08.11.2023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08.11.2023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08.11.2023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A01CC.6C34646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Revitalizace veřejného prostranství - JEDNOTA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7141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Projekt: Ing. Arch. Václav Rusňák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/ 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19.753.305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4253" b="5738"/>
          <a:stretch/>
        </p:blipFill>
        <p:spPr>
          <a:xfrm>
            <a:off x="1556274" y="1059982"/>
            <a:ext cx="603145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27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Prodloužení ul. Sportovní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013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Projekt: MESSOR s.r.o.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/ 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13.064.875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9900" b="6091"/>
          <a:stretch/>
        </p:blipFill>
        <p:spPr>
          <a:xfrm>
            <a:off x="941850" y="1059982"/>
            <a:ext cx="72603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80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Galerie Kryt</a:t>
            </a:r>
            <a:endParaRPr lang="cs-CZ" sz="2400" dirty="0"/>
          </a:p>
        </p:txBody>
      </p:sp>
      <p:pic>
        <p:nvPicPr>
          <p:cNvPr id="1026" name="Picture 2" descr="Galerie Kryt si ve spolupráci s Památníkem Karla Čapka pro své návštěvníky připravila výstavu o životě bratrů Čapkových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31590"/>
            <a:ext cx="254531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11237"/>
          <a:stretch/>
        </p:blipFill>
        <p:spPr>
          <a:xfrm>
            <a:off x="3491880" y="1131590"/>
            <a:ext cx="482453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78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RETRO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1600" y="1275606"/>
            <a:ext cx="7715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Ve čtvrtek 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16.11.2023 od 18 hodin</a:t>
            </a:r>
          </a:p>
          <a:p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Divadelní písmo k 17.11.1939 a 1989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Hudební vystoupení (Adéla Kodytková,</a:t>
            </a:r>
          </a:p>
          <a:p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VOKONOBI,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Plastic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People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Universe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Smokie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Suzi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Quatro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a Tina</a:t>
            </a:r>
          </a:p>
          <a:p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Turner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revival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Retro diskotéka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Symbolický retro raut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Výstava fotografií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Historické video záběry z našeho města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Fotokoutek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Vstupné symbolické 89 Kč a 39 Kč</a:t>
            </a:r>
          </a:p>
          <a:p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974" y="915566"/>
            <a:ext cx="264782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4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Společně pro Klášterec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1600" y="1275606"/>
            <a:ext cx="7715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Hlasování od 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01. do 15.12.2023</a:t>
            </a:r>
          </a:p>
          <a:p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Jan Svoboda – vánoční nazdobení douglasky na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Petlérské</a:t>
            </a: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Irena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Repková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– úprava povrchu a nové prvky na psím hřišti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Antonín Škoda – trampolína do země v Klášterecké Jeseni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Jaroslav Krejsa – zóna pro aktivní seniory v Topolové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Michaela Hajná – stezka pro bosé nohy a hry v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cykloparku</a:t>
            </a: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Petra </a:t>
            </a:r>
            <a:r>
              <a:rPr lang="cs-CZ" sz="16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Šmejcová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– stezka pro bosé nohy v lázeňském parku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80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Nový vizuál města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491630"/>
            <a:ext cx="2949226" cy="2632974"/>
          </a:xfrm>
          <a:prstGeom prst="rect">
            <a:avLst/>
          </a:prstGeom>
        </p:spPr>
      </p:pic>
      <p:sp>
        <p:nvSpPr>
          <p:cNvPr id="4" name="Tlačítko akce: Nápověda 3">
            <a:hlinkClick r:id="" action="ppaction://noaction" highlightClick="1"/>
          </p:cNvPr>
          <p:cNvSpPr/>
          <p:nvPr/>
        </p:nvSpPr>
        <p:spPr>
          <a:xfrm>
            <a:off x="6444208" y="2355726"/>
            <a:ext cx="648072" cy="936104"/>
          </a:xfrm>
          <a:prstGeom prst="actionButtonHelp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971600" y="1275606"/>
            <a:ext cx="7715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Ve čtvrtek 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07.12.2023</a:t>
            </a:r>
          </a:p>
          <a:p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Tisková konference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Prezentace na zastupitelstvu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08.12.2023 křest kalendářů</a:t>
            </a:r>
          </a:p>
          <a:p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Následně postupná implementace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První vlaštovka – hrnek </a:t>
            </a:r>
          </a:p>
          <a:p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 03.12.2023 na rozsvícení stromu</a:t>
            </a:r>
          </a:p>
          <a:p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3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Ing. Jiří Mudroňka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Rozbor hospodaření k 30.09.2023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7" y="2244826"/>
            <a:ext cx="11465711" cy="331234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smtClean="0"/>
              <a:t>Text</a:t>
            </a:r>
          </a:p>
          <a:p>
            <a:pPr>
              <a:buFontTx/>
              <a:buChar char="-"/>
            </a:pPr>
            <a:r>
              <a:rPr lang="cs-CZ" sz="2000" dirty="0" smtClean="0"/>
              <a:t>Text</a:t>
            </a:r>
          </a:p>
          <a:p>
            <a:pPr>
              <a:buFontTx/>
              <a:buChar char="-"/>
            </a:pPr>
            <a:r>
              <a:rPr lang="cs-CZ" sz="2000" dirty="0" smtClean="0"/>
              <a:t>Text</a:t>
            </a:r>
          </a:p>
          <a:p>
            <a:pPr>
              <a:buFontTx/>
              <a:buChar char="-"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Výsledek hospodaření – přebytek 29 mil. Kč</a:t>
            </a:r>
          </a:p>
          <a:p>
            <a:pPr marL="0" indent="0">
              <a:buNone/>
            </a:pPr>
            <a:r>
              <a:rPr lang="cs-CZ" sz="2000" dirty="0" smtClean="0"/>
              <a:t>Daňové příjmy meziročně vzrostly o 28 mil. Kč (+12 %)</a:t>
            </a:r>
            <a:endParaRPr lang="cs-CZ" sz="2000" dirty="0"/>
          </a:p>
        </p:txBody>
      </p:sp>
      <p:pic>
        <p:nvPicPr>
          <p:cNvPr id="1027" name="Obrázek 1" descr="cid:image001.png@01DA01CC.6C34646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12938"/>
            <a:ext cx="7704856" cy="290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616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Inkaso sdílených daní a daní z hazardu</a:t>
            </a:r>
            <a:endParaRPr lang="cs-CZ" sz="2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920" y="940697"/>
            <a:ext cx="6398440" cy="386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9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Vstup do zámeckého parku u letního kina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870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PETROM STAVBY, a.s.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/ 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4.333.380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b="17143"/>
          <a:stretch/>
        </p:blipFill>
        <p:spPr>
          <a:xfrm>
            <a:off x="1138961" y="1188552"/>
            <a:ext cx="668021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9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Mgr. 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Zdravotní středisko Sadová – obnovení vstupů</a:t>
            </a:r>
            <a:endParaRPr lang="cs-CZ" sz="2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063230"/>
            <a:ext cx="2602632" cy="17245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48762"/>
            <a:ext cx="5410944" cy="36832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859782"/>
            <a:ext cx="260263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4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Pavla Zemančíková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7D75D-2038-020B-72DF-61AE095D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Školství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BED062-836E-3B6C-A4CD-B9187B5A3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Školní rok 2023/2024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B2B7C7CF-9CC3-2433-F2FF-3585A72D952F}"/>
              </a:ext>
            </a:extLst>
          </p:cNvPr>
          <p:cNvGraphicFramePr>
            <a:graphicFrameLocks noGrp="1"/>
          </p:cNvGraphicFramePr>
          <p:nvPr/>
        </p:nvGraphicFramePr>
        <p:xfrm>
          <a:off x="457202" y="1707655"/>
          <a:ext cx="8075240" cy="1872203"/>
        </p:xfrm>
        <a:graphic>
          <a:graphicData uri="http://schemas.openxmlformats.org/drawingml/2006/table">
            <a:tbl>
              <a:tblPr/>
              <a:tblGrid>
                <a:gridCol w="811237">
                  <a:extLst>
                    <a:ext uri="{9D8B030D-6E8A-4147-A177-3AD203B41FA5}">
                      <a16:colId xmlns:a16="http://schemas.microsoft.com/office/drawing/2014/main" val="3068046425"/>
                    </a:ext>
                  </a:extLst>
                </a:gridCol>
                <a:gridCol w="805524">
                  <a:extLst>
                    <a:ext uri="{9D8B030D-6E8A-4147-A177-3AD203B41FA5}">
                      <a16:colId xmlns:a16="http://schemas.microsoft.com/office/drawing/2014/main" val="607682051"/>
                    </a:ext>
                  </a:extLst>
                </a:gridCol>
                <a:gridCol w="571294">
                  <a:extLst>
                    <a:ext uri="{9D8B030D-6E8A-4147-A177-3AD203B41FA5}">
                      <a16:colId xmlns:a16="http://schemas.microsoft.com/office/drawing/2014/main" val="1891998203"/>
                    </a:ext>
                  </a:extLst>
                </a:gridCol>
                <a:gridCol w="571294">
                  <a:extLst>
                    <a:ext uri="{9D8B030D-6E8A-4147-A177-3AD203B41FA5}">
                      <a16:colId xmlns:a16="http://schemas.microsoft.com/office/drawing/2014/main" val="560099174"/>
                    </a:ext>
                  </a:extLst>
                </a:gridCol>
                <a:gridCol w="571294">
                  <a:extLst>
                    <a:ext uri="{9D8B030D-6E8A-4147-A177-3AD203B41FA5}">
                      <a16:colId xmlns:a16="http://schemas.microsoft.com/office/drawing/2014/main" val="2154846202"/>
                    </a:ext>
                  </a:extLst>
                </a:gridCol>
                <a:gridCol w="571294">
                  <a:extLst>
                    <a:ext uri="{9D8B030D-6E8A-4147-A177-3AD203B41FA5}">
                      <a16:colId xmlns:a16="http://schemas.microsoft.com/office/drawing/2014/main" val="2588139672"/>
                    </a:ext>
                  </a:extLst>
                </a:gridCol>
                <a:gridCol w="571294">
                  <a:extLst>
                    <a:ext uri="{9D8B030D-6E8A-4147-A177-3AD203B41FA5}">
                      <a16:colId xmlns:a16="http://schemas.microsoft.com/office/drawing/2014/main" val="753020890"/>
                    </a:ext>
                  </a:extLst>
                </a:gridCol>
                <a:gridCol w="571294">
                  <a:extLst>
                    <a:ext uri="{9D8B030D-6E8A-4147-A177-3AD203B41FA5}">
                      <a16:colId xmlns:a16="http://schemas.microsoft.com/office/drawing/2014/main" val="2501972191"/>
                    </a:ext>
                  </a:extLst>
                </a:gridCol>
                <a:gridCol w="571294">
                  <a:extLst>
                    <a:ext uri="{9D8B030D-6E8A-4147-A177-3AD203B41FA5}">
                      <a16:colId xmlns:a16="http://schemas.microsoft.com/office/drawing/2014/main" val="3243246376"/>
                    </a:ext>
                  </a:extLst>
                </a:gridCol>
                <a:gridCol w="571294">
                  <a:extLst>
                    <a:ext uri="{9D8B030D-6E8A-4147-A177-3AD203B41FA5}">
                      <a16:colId xmlns:a16="http://schemas.microsoft.com/office/drawing/2014/main" val="1708789340"/>
                    </a:ext>
                  </a:extLst>
                </a:gridCol>
                <a:gridCol w="608428">
                  <a:extLst>
                    <a:ext uri="{9D8B030D-6E8A-4147-A177-3AD203B41FA5}">
                      <a16:colId xmlns:a16="http://schemas.microsoft.com/office/drawing/2014/main" val="3914475543"/>
                    </a:ext>
                  </a:extLst>
                </a:gridCol>
                <a:gridCol w="571294">
                  <a:extLst>
                    <a:ext uri="{9D8B030D-6E8A-4147-A177-3AD203B41FA5}">
                      <a16:colId xmlns:a16="http://schemas.microsoft.com/office/drawing/2014/main" val="3962731608"/>
                    </a:ext>
                  </a:extLst>
                </a:gridCol>
                <a:gridCol w="708405">
                  <a:extLst>
                    <a:ext uri="{9D8B030D-6E8A-4147-A177-3AD203B41FA5}">
                      <a16:colId xmlns:a16="http://schemas.microsoft.com/office/drawing/2014/main" val="1801470271"/>
                    </a:ext>
                  </a:extLst>
                </a:gridCol>
              </a:tblGrid>
              <a:tr h="27736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ZÁKLADNÍ  ŠKOLA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005480"/>
                  </a:ext>
                </a:extLst>
              </a:tr>
              <a:tr h="19935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ZAŘÍZENÍ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PRACOVIŠTĚ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POČET ŽÁKŮ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POČET TŘÍD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ZAMĚSTNANCI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PRŮMĚR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266917"/>
                  </a:ext>
                </a:extLst>
              </a:tr>
              <a:tr h="19935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základní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spec./příp.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základní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spec./příp.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pedagog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provoz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asistent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ÚP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celkem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žák/třída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žák/pedagog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657026"/>
                  </a:ext>
                </a:extLst>
              </a:tr>
              <a:tr h="1993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ZŠ Krátká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ZŠ Krátká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610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22,59259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11,96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678671"/>
                  </a:ext>
                </a:extLst>
              </a:tr>
              <a:tr h="1993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ZŠ Školní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ZŠ Školní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313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 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18,41176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10,43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731648"/>
                  </a:ext>
                </a:extLst>
              </a:tr>
              <a:tr h="199355">
                <a:tc rowSpan="3"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ZŠ Petlérská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ZŠ Petlérská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16,54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9,1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797171"/>
                  </a:ext>
                </a:extLst>
              </a:tr>
              <a:tr h="19935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ZŠ Havlíčkova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6,85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466556"/>
                  </a:ext>
                </a:extLst>
              </a:tr>
              <a:tr h="19935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DDM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563516"/>
                  </a:ext>
                </a:extLst>
              </a:tr>
              <a:tr h="19935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CELKEM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1153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212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effectLst/>
                          <a:latin typeface="Arial" panose="020B0604020202020204" pitchFamily="34" charset="0"/>
                        </a:rPr>
                        <a:t>18,59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 dirty="0">
                          <a:effectLst/>
                          <a:latin typeface="Arial" panose="020B0604020202020204" pitchFamily="34" charset="0"/>
                        </a:rPr>
                        <a:t>10,29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336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114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2D217-F494-C880-0957-7A11A517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Školství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81D835-C095-C5A5-23BD-1AF6971A1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Školní rok 2023/2024</a:t>
            </a:r>
          </a:p>
          <a:p>
            <a:pPr marL="0" indent="0">
              <a:buNone/>
            </a:pPr>
            <a:endParaRPr lang="cs-CZ" sz="2000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DAEEFC5-5BCD-7C26-DEAA-1F688EB8A5FE}"/>
              </a:ext>
            </a:extLst>
          </p:cNvPr>
          <p:cNvGraphicFramePr>
            <a:graphicFrameLocks noGrp="1"/>
          </p:cNvGraphicFramePr>
          <p:nvPr/>
        </p:nvGraphicFramePr>
        <p:xfrm>
          <a:off x="539552" y="1707655"/>
          <a:ext cx="7156650" cy="1152127"/>
        </p:xfrm>
        <a:graphic>
          <a:graphicData uri="http://schemas.openxmlformats.org/drawingml/2006/table">
            <a:tbl>
              <a:tblPr/>
              <a:tblGrid>
                <a:gridCol w="2055169">
                  <a:extLst>
                    <a:ext uri="{9D8B030D-6E8A-4147-A177-3AD203B41FA5}">
                      <a16:colId xmlns:a16="http://schemas.microsoft.com/office/drawing/2014/main" val="830535898"/>
                    </a:ext>
                  </a:extLst>
                </a:gridCol>
                <a:gridCol w="728783">
                  <a:extLst>
                    <a:ext uri="{9D8B030D-6E8A-4147-A177-3AD203B41FA5}">
                      <a16:colId xmlns:a16="http://schemas.microsoft.com/office/drawing/2014/main" val="1256985313"/>
                    </a:ext>
                  </a:extLst>
                </a:gridCol>
                <a:gridCol w="728783">
                  <a:extLst>
                    <a:ext uri="{9D8B030D-6E8A-4147-A177-3AD203B41FA5}">
                      <a16:colId xmlns:a16="http://schemas.microsoft.com/office/drawing/2014/main" val="3275046044"/>
                    </a:ext>
                  </a:extLst>
                </a:gridCol>
                <a:gridCol w="728783">
                  <a:extLst>
                    <a:ext uri="{9D8B030D-6E8A-4147-A177-3AD203B41FA5}">
                      <a16:colId xmlns:a16="http://schemas.microsoft.com/office/drawing/2014/main" val="354207456"/>
                    </a:ext>
                  </a:extLst>
                </a:gridCol>
                <a:gridCol w="728783">
                  <a:extLst>
                    <a:ext uri="{9D8B030D-6E8A-4147-A177-3AD203B41FA5}">
                      <a16:colId xmlns:a16="http://schemas.microsoft.com/office/drawing/2014/main" val="3765488667"/>
                    </a:ext>
                  </a:extLst>
                </a:gridCol>
                <a:gridCol w="728783">
                  <a:extLst>
                    <a:ext uri="{9D8B030D-6E8A-4147-A177-3AD203B41FA5}">
                      <a16:colId xmlns:a16="http://schemas.microsoft.com/office/drawing/2014/main" val="1279281865"/>
                    </a:ext>
                  </a:extLst>
                </a:gridCol>
                <a:gridCol w="728783">
                  <a:extLst>
                    <a:ext uri="{9D8B030D-6E8A-4147-A177-3AD203B41FA5}">
                      <a16:colId xmlns:a16="http://schemas.microsoft.com/office/drawing/2014/main" val="729021507"/>
                    </a:ext>
                  </a:extLst>
                </a:gridCol>
                <a:gridCol w="728783">
                  <a:extLst>
                    <a:ext uri="{9D8B030D-6E8A-4147-A177-3AD203B41FA5}">
                      <a16:colId xmlns:a16="http://schemas.microsoft.com/office/drawing/2014/main" val="4259241410"/>
                    </a:ext>
                  </a:extLst>
                </a:gridCol>
              </a:tblGrid>
              <a:tr h="2508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1. ROČNÍKY ZŠ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468681"/>
                  </a:ext>
                </a:extLst>
              </a:tr>
              <a:tr h="1802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PRACOVIŠTĚ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počet dětí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počet tříd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1A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1B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1C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PTB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760920"/>
                  </a:ext>
                </a:extLst>
              </a:tr>
              <a:tr h="1802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ZŠ Krátká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959439"/>
                  </a:ext>
                </a:extLst>
              </a:tr>
              <a:tr h="1802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ZŠ Školní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93135"/>
                  </a:ext>
                </a:extLst>
              </a:tr>
              <a:tr h="1802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ZŠ Petlérská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867540"/>
                  </a:ext>
                </a:extLst>
              </a:tr>
              <a:tr h="18026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CELKEM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552044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0ED7F089-8096-FBB2-85D7-04CE877414BF}"/>
              </a:ext>
            </a:extLst>
          </p:cNvPr>
          <p:cNvGraphicFramePr>
            <a:graphicFrameLocks noGrp="1"/>
          </p:cNvGraphicFramePr>
          <p:nvPr/>
        </p:nvGraphicFramePr>
        <p:xfrm>
          <a:off x="539552" y="2996704"/>
          <a:ext cx="7156652" cy="1087215"/>
        </p:xfrm>
        <a:graphic>
          <a:graphicData uri="http://schemas.openxmlformats.org/drawingml/2006/table">
            <a:tbl>
              <a:tblPr/>
              <a:tblGrid>
                <a:gridCol w="938686">
                  <a:extLst>
                    <a:ext uri="{9D8B030D-6E8A-4147-A177-3AD203B41FA5}">
                      <a16:colId xmlns:a16="http://schemas.microsoft.com/office/drawing/2014/main" val="2208854750"/>
                    </a:ext>
                  </a:extLst>
                </a:gridCol>
                <a:gridCol w="938686">
                  <a:extLst>
                    <a:ext uri="{9D8B030D-6E8A-4147-A177-3AD203B41FA5}">
                      <a16:colId xmlns:a16="http://schemas.microsoft.com/office/drawing/2014/main" val="3962370037"/>
                    </a:ext>
                  </a:extLst>
                </a:gridCol>
                <a:gridCol w="659078">
                  <a:extLst>
                    <a:ext uri="{9D8B030D-6E8A-4147-A177-3AD203B41FA5}">
                      <a16:colId xmlns:a16="http://schemas.microsoft.com/office/drawing/2014/main" val="3298705602"/>
                    </a:ext>
                  </a:extLst>
                </a:gridCol>
                <a:gridCol w="659078">
                  <a:extLst>
                    <a:ext uri="{9D8B030D-6E8A-4147-A177-3AD203B41FA5}">
                      <a16:colId xmlns:a16="http://schemas.microsoft.com/office/drawing/2014/main" val="2691297262"/>
                    </a:ext>
                  </a:extLst>
                </a:gridCol>
                <a:gridCol w="659078">
                  <a:extLst>
                    <a:ext uri="{9D8B030D-6E8A-4147-A177-3AD203B41FA5}">
                      <a16:colId xmlns:a16="http://schemas.microsoft.com/office/drawing/2014/main" val="2782119316"/>
                    </a:ext>
                  </a:extLst>
                </a:gridCol>
                <a:gridCol w="659078">
                  <a:extLst>
                    <a:ext uri="{9D8B030D-6E8A-4147-A177-3AD203B41FA5}">
                      <a16:colId xmlns:a16="http://schemas.microsoft.com/office/drawing/2014/main" val="348162803"/>
                    </a:ext>
                  </a:extLst>
                </a:gridCol>
                <a:gridCol w="659078">
                  <a:extLst>
                    <a:ext uri="{9D8B030D-6E8A-4147-A177-3AD203B41FA5}">
                      <a16:colId xmlns:a16="http://schemas.microsoft.com/office/drawing/2014/main" val="1050532926"/>
                    </a:ext>
                  </a:extLst>
                </a:gridCol>
                <a:gridCol w="659078">
                  <a:extLst>
                    <a:ext uri="{9D8B030D-6E8A-4147-A177-3AD203B41FA5}">
                      <a16:colId xmlns:a16="http://schemas.microsoft.com/office/drawing/2014/main" val="572744758"/>
                    </a:ext>
                  </a:extLst>
                </a:gridCol>
                <a:gridCol w="659078">
                  <a:extLst>
                    <a:ext uri="{9D8B030D-6E8A-4147-A177-3AD203B41FA5}">
                      <a16:colId xmlns:a16="http://schemas.microsoft.com/office/drawing/2014/main" val="178938920"/>
                    </a:ext>
                  </a:extLst>
                </a:gridCol>
                <a:gridCol w="665734">
                  <a:extLst>
                    <a:ext uri="{9D8B030D-6E8A-4147-A177-3AD203B41FA5}">
                      <a16:colId xmlns:a16="http://schemas.microsoft.com/office/drawing/2014/main" val="446137464"/>
                    </a:ext>
                  </a:extLst>
                </a:gridCol>
              </a:tblGrid>
              <a:tr h="217443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ZÁKLADNÍ UMĚLECKÁ ŠKOLA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137226"/>
                  </a:ext>
                </a:extLst>
              </a:tr>
              <a:tr h="2174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effectLst/>
                          <a:latin typeface="Arial" panose="020B0604020202020204" pitchFamily="34" charset="0"/>
                        </a:rPr>
                        <a:t>OBOR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ZAMĚSTNANCI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PRŮMĚR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164114"/>
                  </a:ext>
                </a:extLst>
              </a:tr>
              <a:tr h="2174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effectLst/>
                          <a:latin typeface="Arial" panose="020B0604020202020204" pitchFamily="34" charset="0"/>
                        </a:rPr>
                        <a:t>taneční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výtvarný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lit.dram.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hudební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ostatní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pedagog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provoz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ÚP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žák/ped.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715772"/>
                  </a:ext>
                </a:extLst>
              </a:tr>
              <a:tr h="21744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POČET ŽÁKŮ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15,26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739993"/>
                  </a:ext>
                </a:extLst>
              </a:tr>
              <a:tr h="21744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CELKEM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effectLst/>
                          <a:latin typeface="Arial" panose="020B0604020202020204" pitchFamily="34" charset="0"/>
                        </a:rPr>
                        <a:t>351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585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088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06E0B-5E6A-CDB9-9398-AE73F227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Školství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E3BCE8-DD61-D6C2-53D7-966B7B687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/>
              <a:t>Školní rok 2023/2024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9A77CBC8-2B03-32CC-E27D-D3F583E669EE}"/>
              </a:ext>
            </a:extLst>
          </p:cNvPr>
          <p:cNvGraphicFramePr>
            <a:graphicFrameLocks noGrp="1"/>
          </p:cNvGraphicFramePr>
          <p:nvPr/>
        </p:nvGraphicFramePr>
        <p:xfrm>
          <a:off x="438151" y="1868487"/>
          <a:ext cx="7590237" cy="2057400"/>
        </p:xfrm>
        <a:graphic>
          <a:graphicData uri="http://schemas.openxmlformats.org/drawingml/2006/table">
            <a:tbl>
              <a:tblPr/>
              <a:tblGrid>
                <a:gridCol w="836438">
                  <a:extLst>
                    <a:ext uri="{9D8B030D-6E8A-4147-A177-3AD203B41FA5}">
                      <a16:colId xmlns:a16="http://schemas.microsoft.com/office/drawing/2014/main" val="515730784"/>
                    </a:ext>
                  </a:extLst>
                </a:gridCol>
                <a:gridCol w="836438">
                  <a:extLst>
                    <a:ext uri="{9D8B030D-6E8A-4147-A177-3AD203B41FA5}">
                      <a16:colId xmlns:a16="http://schemas.microsoft.com/office/drawing/2014/main" val="733414102"/>
                    </a:ext>
                  </a:extLst>
                </a:gridCol>
                <a:gridCol w="587287">
                  <a:extLst>
                    <a:ext uri="{9D8B030D-6E8A-4147-A177-3AD203B41FA5}">
                      <a16:colId xmlns:a16="http://schemas.microsoft.com/office/drawing/2014/main" val="2167980906"/>
                    </a:ext>
                  </a:extLst>
                </a:gridCol>
                <a:gridCol w="587287">
                  <a:extLst>
                    <a:ext uri="{9D8B030D-6E8A-4147-A177-3AD203B41FA5}">
                      <a16:colId xmlns:a16="http://schemas.microsoft.com/office/drawing/2014/main" val="3881310215"/>
                    </a:ext>
                  </a:extLst>
                </a:gridCol>
                <a:gridCol w="587287">
                  <a:extLst>
                    <a:ext uri="{9D8B030D-6E8A-4147-A177-3AD203B41FA5}">
                      <a16:colId xmlns:a16="http://schemas.microsoft.com/office/drawing/2014/main" val="188381410"/>
                    </a:ext>
                  </a:extLst>
                </a:gridCol>
                <a:gridCol w="587287">
                  <a:extLst>
                    <a:ext uri="{9D8B030D-6E8A-4147-A177-3AD203B41FA5}">
                      <a16:colId xmlns:a16="http://schemas.microsoft.com/office/drawing/2014/main" val="2146677208"/>
                    </a:ext>
                  </a:extLst>
                </a:gridCol>
                <a:gridCol w="587287">
                  <a:extLst>
                    <a:ext uri="{9D8B030D-6E8A-4147-A177-3AD203B41FA5}">
                      <a16:colId xmlns:a16="http://schemas.microsoft.com/office/drawing/2014/main" val="2049564299"/>
                    </a:ext>
                  </a:extLst>
                </a:gridCol>
                <a:gridCol w="587287">
                  <a:extLst>
                    <a:ext uri="{9D8B030D-6E8A-4147-A177-3AD203B41FA5}">
                      <a16:colId xmlns:a16="http://schemas.microsoft.com/office/drawing/2014/main" val="376620720"/>
                    </a:ext>
                  </a:extLst>
                </a:gridCol>
                <a:gridCol w="587287">
                  <a:extLst>
                    <a:ext uri="{9D8B030D-6E8A-4147-A177-3AD203B41FA5}">
                      <a16:colId xmlns:a16="http://schemas.microsoft.com/office/drawing/2014/main" val="2790492243"/>
                    </a:ext>
                  </a:extLst>
                </a:gridCol>
                <a:gridCol w="587287">
                  <a:extLst>
                    <a:ext uri="{9D8B030D-6E8A-4147-A177-3AD203B41FA5}">
                      <a16:colId xmlns:a16="http://schemas.microsoft.com/office/drawing/2014/main" val="1970498551"/>
                    </a:ext>
                  </a:extLst>
                </a:gridCol>
                <a:gridCol w="631778">
                  <a:extLst>
                    <a:ext uri="{9D8B030D-6E8A-4147-A177-3AD203B41FA5}">
                      <a16:colId xmlns:a16="http://schemas.microsoft.com/office/drawing/2014/main" val="17950580"/>
                    </a:ext>
                  </a:extLst>
                </a:gridCol>
                <a:gridCol w="587287">
                  <a:extLst>
                    <a:ext uri="{9D8B030D-6E8A-4147-A177-3AD203B41FA5}">
                      <a16:colId xmlns:a16="http://schemas.microsoft.com/office/drawing/2014/main" val="2945001290"/>
                    </a:ext>
                  </a:extLst>
                </a:gridCol>
              </a:tblGrid>
              <a:tr h="304800">
                <a:tc gridSpan="12"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MATEŘSKÁ ŠKOLA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405619"/>
                  </a:ext>
                </a:extLst>
              </a:tr>
              <a:tr h="21907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ZAŘÍZENÍ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PRACOVIŠTĚ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POČET ŽÁKŮ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POČET TŘÍD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ZAMĚSTNANCI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PRŮMĚR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308753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mateřská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speciální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mateřská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speciální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pedagog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provoz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asistent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celkem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žák/třída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žák/ped.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355213"/>
                  </a:ext>
                </a:extLst>
              </a:tr>
              <a:tr h="219075">
                <a:tc rowSpan="5"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MŠ Lípová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MŠ Lípová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34854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MŠ Souběžná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18,75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377906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MŠ Dlouhá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265937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MŠ Školní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10,12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533302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MŠ Lesní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23,6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063551"/>
                  </a:ext>
                </a:extLst>
              </a:tr>
              <a:tr h="21907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CELKEM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432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effectLst/>
                          <a:latin typeface="Arial" panose="020B0604020202020204" pitchFamily="34" charset="0"/>
                        </a:rPr>
                        <a:t>22,73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effectLst/>
                          <a:latin typeface="Arial" panose="020B0604020202020204" pitchFamily="34" charset="0"/>
                        </a:rPr>
                        <a:t>11,36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16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650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cs-CZ" sz="2400" b="1" dirty="0"/>
              <a:t>Školství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3400" y="1200149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Mateřská škola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sz="2000" dirty="0"/>
              <a:t>- 24.10.2023, KC</a:t>
            </a:r>
          </a:p>
          <a:p>
            <a:pPr marL="0" indent="0">
              <a:buNone/>
            </a:pPr>
            <a:r>
              <a:rPr lang="cs-CZ" sz="2000" dirty="0"/>
              <a:t>- Výstava výtvarných prací   dětí  Moje město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94F5753-15D7-A46E-8363-D4B786DA2B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6056" y="1200149"/>
            <a:ext cx="2482728" cy="3394075"/>
          </a:xfrm>
        </p:spPr>
      </p:pic>
    </p:spTree>
    <p:extLst>
      <p:ext uri="{BB962C8B-B14F-4D97-AF65-F5344CB8AC3E}">
        <p14:creationId xmlns:p14="http://schemas.microsoft.com/office/powerpoint/2010/main" val="3935695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cs-CZ" sz="2400" b="1" dirty="0"/>
              <a:t>Školství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2000" b="1" dirty="0"/>
              <a:t>ZŠ Krátká</a:t>
            </a:r>
          </a:p>
          <a:p>
            <a:pPr marL="0" indent="0">
              <a:lnSpc>
                <a:spcPct val="90000"/>
              </a:lnSpc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9. ročník  MEMORIÁLU Václava Čecha v malé kopané</a:t>
            </a:r>
          </a:p>
          <a:p>
            <a:pPr marL="0" indent="0">
              <a:buNone/>
            </a:pPr>
            <a:r>
              <a:rPr lang="cs-CZ" sz="2000" dirty="0"/>
              <a:t>- 6.10.2023, Jirkov</a:t>
            </a:r>
          </a:p>
          <a:p>
            <a:pPr marL="0" indent="0">
              <a:buNone/>
            </a:pPr>
            <a:r>
              <a:rPr lang="cs-CZ" sz="2000" dirty="0"/>
              <a:t>- 12 ZŠ</a:t>
            </a:r>
          </a:p>
          <a:p>
            <a:pPr marL="0" indent="0">
              <a:buNone/>
            </a:pPr>
            <a:r>
              <a:rPr lang="cs-CZ" sz="2000" dirty="0"/>
              <a:t>- 3. místo</a:t>
            </a:r>
          </a:p>
          <a:p>
            <a:pPr marL="0" indent="0">
              <a:lnSpc>
                <a:spcPct val="90000"/>
              </a:lnSpc>
              <a:buNone/>
            </a:pPr>
            <a:endParaRPr lang="cs-CZ" sz="2000" dirty="0"/>
          </a:p>
          <a:p>
            <a:pPr marL="0" indent="0">
              <a:lnSpc>
                <a:spcPct val="90000"/>
              </a:lnSpc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3AC40F-85B0-51CC-880E-0FBEDE86D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00150"/>
            <a:ext cx="3672408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1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9E8DC-3B8B-BDDE-4058-11ECA239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411510"/>
            <a:ext cx="8229600" cy="857250"/>
          </a:xfrm>
        </p:spPr>
        <p:txBody>
          <a:bodyPr anchor="ctr">
            <a:normAutofit/>
          </a:bodyPr>
          <a:lstStyle/>
          <a:p>
            <a:r>
              <a:rPr lang="cs-CZ" sz="2400" b="1" dirty="0"/>
              <a:t>Školství</a:t>
            </a:r>
            <a:endParaRPr lang="cs-CZ" sz="24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846CF9-429E-FDAA-BBAC-C2BFA1D5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>
            <a:normAutofit/>
          </a:bodyPr>
          <a:lstStyle/>
          <a:p>
            <a:r>
              <a:rPr lang="cs-CZ" sz="2000" dirty="0"/>
              <a:t>ZŠ Školní</a:t>
            </a:r>
            <a:endParaRPr lang="en-US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87E00E-68D7-1B68-1EC6-E5909170C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50.výročí školy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- 29.11.2023 a 30.11.2023 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000" dirty="0">
                <a:solidFill>
                  <a:prstClr val="black"/>
                </a:solidFill>
              </a:rPr>
              <a:t> </a:t>
            </a:r>
            <a:r>
              <a:rPr lang="cs-CZ" sz="2000" dirty="0" smtClean="0">
                <a:solidFill>
                  <a:prstClr val="black"/>
                </a:solidFill>
              </a:rPr>
              <a:t>  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v 16 hod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- Akademie školy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000" dirty="0">
                <a:solidFill>
                  <a:prstClr val="black"/>
                </a:solidFill>
              </a:rPr>
              <a:t> - 1.12.2023, </a:t>
            </a:r>
            <a:r>
              <a:rPr lang="cs-CZ" sz="2000" dirty="0" smtClean="0">
                <a:solidFill>
                  <a:prstClr val="black"/>
                </a:solidFill>
              </a:rPr>
              <a:t>10 h – 16 h</a:t>
            </a:r>
            <a:endParaRPr lang="cs-CZ" sz="20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000" dirty="0">
                <a:solidFill>
                  <a:prstClr val="black"/>
                </a:solidFill>
              </a:rPr>
              <a:t>    Den otevřených dveří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CB7696-835E-2A1B-20DA-E4604B67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5" y="1151335"/>
            <a:ext cx="3384377" cy="35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cs-CZ" sz="2400" b="1" dirty="0"/>
              <a:t>Školství</a:t>
            </a:r>
            <a:endParaRPr lang="cs-CZ" sz="24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F5A02F-BF04-9571-560A-BBBA317EA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>
            <a:normAutofit/>
          </a:bodyPr>
          <a:lstStyle/>
          <a:p>
            <a:r>
              <a:rPr lang="cs-CZ" sz="2000" dirty="0"/>
              <a:t>ZŠ </a:t>
            </a:r>
            <a:r>
              <a:rPr lang="cs-CZ" sz="2000" dirty="0" err="1"/>
              <a:t>Petlérská</a:t>
            </a:r>
            <a:endParaRPr lang="en-US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cs-CZ" sz="1600" dirty="0">
                <a:effectLst/>
              </a:rPr>
              <a:t>od 9/2023 SPC a Logopedická poradna v DP Havlíčkova </a:t>
            </a:r>
          </a:p>
          <a:p>
            <a:pPr marL="0" lvl="0" indent="0" algn="just">
              <a:buNone/>
            </a:pPr>
            <a:r>
              <a:rPr lang="cs-CZ" sz="1600" dirty="0"/>
              <a:t>- pro všechny </a:t>
            </a:r>
            <a:r>
              <a:rPr lang="cs-CZ" sz="1600" dirty="0">
                <a:effectLst/>
              </a:rPr>
              <a:t>žáky ve městě, cca 10-12 dětí týdně</a:t>
            </a:r>
          </a:p>
          <a:p>
            <a:pPr marL="0" lvl="0" indent="0" algn="just">
              <a:buNone/>
            </a:pPr>
            <a:r>
              <a:rPr lang="cs-CZ" sz="1600" dirty="0">
                <a:effectLst/>
              </a:rPr>
              <a:t>- 10/2023 dovážka obědů na DP Havlíčkova pro žáky i zaměstnance</a:t>
            </a:r>
          </a:p>
          <a:p>
            <a:pPr marL="0" lvl="0" indent="0" algn="just">
              <a:buNone/>
            </a:pPr>
            <a:r>
              <a:rPr lang="cs-CZ" sz="1600" dirty="0">
                <a:effectLst/>
              </a:rPr>
              <a:t>- Česko zpívá koledy </a:t>
            </a:r>
          </a:p>
          <a:p>
            <a:pPr marL="0" lvl="0" indent="0" algn="just">
              <a:buNone/>
            </a:pPr>
            <a:r>
              <a:rPr lang="cs-CZ" sz="1600" dirty="0"/>
              <a:t>- </a:t>
            </a:r>
            <a:r>
              <a:rPr lang="cs-CZ" sz="1600" dirty="0">
                <a:effectLst/>
              </a:rPr>
              <a:t>13.12.2023 od </a:t>
            </a:r>
            <a:r>
              <a:rPr lang="cs-CZ" sz="1600" dirty="0" smtClean="0">
                <a:effectLst/>
              </a:rPr>
              <a:t>16 h </a:t>
            </a:r>
            <a:endParaRPr lang="cs-CZ" sz="1600" dirty="0">
              <a:effectLst/>
            </a:endParaRPr>
          </a:p>
          <a:p>
            <a:pPr marL="0" lvl="0" indent="0" algn="just">
              <a:buNone/>
            </a:pPr>
            <a:r>
              <a:rPr lang="cs-CZ" sz="1600" dirty="0">
                <a:effectLst/>
              </a:rPr>
              <a:t>vánoční vystoupení dětí, adventní jarmark, stánky</a:t>
            </a:r>
            <a:endParaRPr lang="cs-CZ" sz="160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86D287B-A8AC-BB54-8197-7F7199B5B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Obrázek 4" descr="Obsah obrázku text, venku, plot, strom&#10;&#10;Popis byl vytvořen automaticky">
            <a:extLst>
              <a:ext uri="{FF2B5EF4-FFF2-40B4-BE49-F238E27FC236}">
                <a16:creationId xmlns:a16="http://schemas.microsoft.com/office/drawing/2014/main" id="{113A49D6-AA26-AC05-07E6-8B5F497A4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51335"/>
            <a:ext cx="3456384" cy="3443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665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Revitalizace veřejného prostoru ul. Sadová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730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SILNICE TOPOLANY a.s.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/ 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20.312.916</a:t>
            </a:r>
            <a:r>
              <a:rPr lang="cs-CZ" dirty="0" smtClean="0"/>
              <a:t>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Kč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6" b="3535"/>
          <a:stretch/>
        </p:blipFill>
        <p:spPr>
          <a:xfrm>
            <a:off x="1381398" y="1063228"/>
            <a:ext cx="638120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50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465B6-5D11-2EB2-1FF5-8046346C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cs-CZ" sz="2400" b="1" dirty="0"/>
              <a:t>MUSS</a:t>
            </a:r>
            <a:endParaRPr lang="cs-CZ" sz="24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319BC27-67B1-4B20-4177-6F1598512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>
            <a:noAutofit/>
          </a:bodyPr>
          <a:lstStyle/>
          <a:p>
            <a:pPr algn="ctr"/>
            <a:r>
              <a:rPr lang="en-US" sz="1400" b="0" dirty="0" err="1"/>
              <a:t>Italský</a:t>
            </a:r>
            <a:r>
              <a:rPr lang="en-US" sz="1400" b="0" dirty="0"/>
              <a:t> den s </a:t>
            </a:r>
            <a:r>
              <a:rPr lang="en-US" sz="1400" b="0" dirty="0" err="1"/>
              <a:t>pizzou</a:t>
            </a:r>
            <a:r>
              <a:rPr lang="en-US" sz="1400" b="0" dirty="0"/>
              <a:t> od Brothers Bistro</a:t>
            </a:r>
          </a:p>
        </p:txBody>
      </p:sp>
      <p:pic>
        <p:nvPicPr>
          <p:cNvPr id="7" name="Zástupný obsah 6" descr="Obsah obrázku osoba, oblečení, Rychlé občerstvení, jídlo&#10;&#10;Popis byl vytvořen automaticky">
            <a:extLst>
              <a:ext uri="{FF2B5EF4-FFF2-40B4-BE49-F238E27FC236}">
                <a16:creationId xmlns:a16="http://schemas.microsoft.com/office/drawing/2014/main" id="{4E7FDBB7-F4A6-B79F-46CA-1AFAA80CE7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043" r="-2" b="-2"/>
          <a:stretch/>
        </p:blipFill>
        <p:spPr>
          <a:xfrm>
            <a:off x="457200" y="1631156"/>
            <a:ext cx="4040188" cy="2963466"/>
          </a:xfrm>
          <a:prstGeom prst="rect">
            <a:avLst/>
          </a:prstGeom>
          <a:noFill/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6B2B408-3EAC-B596-A23C-9A6079F43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>
            <a:normAutofit/>
          </a:bodyPr>
          <a:lstStyle/>
          <a:p>
            <a:pPr algn="ctr"/>
            <a:r>
              <a:rPr lang="en-US" sz="1400" b="0" dirty="0" err="1"/>
              <a:t>Výlet</a:t>
            </a:r>
            <a:r>
              <a:rPr lang="en-US" sz="1400" b="0" dirty="0"/>
              <a:t> </a:t>
            </a:r>
            <a:r>
              <a:rPr lang="en-US" sz="1400" b="0" dirty="0" err="1"/>
              <a:t>na</a:t>
            </a:r>
            <a:r>
              <a:rPr lang="en-US" sz="1400" b="0" dirty="0"/>
              <a:t> </a:t>
            </a:r>
            <a:r>
              <a:rPr lang="en-US" sz="1400" b="0" dirty="0" err="1"/>
              <a:t>Ježíškovu</a:t>
            </a:r>
            <a:r>
              <a:rPr lang="en-US" sz="1400" b="0" dirty="0"/>
              <a:t> </a:t>
            </a:r>
            <a:r>
              <a:rPr lang="en-US" sz="1400" b="0" dirty="0" err="1"/>
              <a:t>cestu</a:t>
            </a:r>
            <a:endParaRPr lang="en-US" sz="1400" b="0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729741A9-04B1-BEF9-8413-09C0C11C6A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1631156"/>
            <a:ext cx="4041775" cy="296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41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4863F-765E-34BC-1B20-9CA71E0F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cs-CZ" sz="2800" b="1" dirty="0"/>
              <a:t>MUSS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CEF7B0-8E61-5826-CD97-ECDED5F99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effectLst/>
              </a:rPr>
              <a:t>Vánoční jarmark</a:t>
            </a:r>
            <a:r>
              <a:rPr lang="cs-CZ" sz="2000" dirty="0"/>
              <a:t> </a:t>
            </a:r>
            <a:r>
              <a:rPr lang="cs-CZ" sz="2000" dirty="0">
                <a:effectLst/>
              </a:rPr>
              <a:t>v Domově pro seniory </a:t>
            </a:r>
          </a:p>
          <a:p>
            <a:pPr marL="0" indent="0">
              <a:buNone/>
            </a:pPr>
            <a:endParaRPr lang="cs-CZ" sz="2000" dirty="0">
              <a:effectLst/>
            </a:endParaRPr>
          </a:p>
          <a:p>
            <a:pPr marL="0" indent="0">
              <a:buNone/>
            </a:pPr>
            <a:r>
              <a:rPr lang="cs-CZ" sz="2000" dirty="0">
                <a:effectLst/>
              </a:rPr>
              <a:t>28. a 29. 11. 2023 vždy od 9h do 17h </a:t>
            </a:r>
          </a:p>
          <a:p>
            <a:pPr marL="0" indent="0">
              <a:buNone/>
            </a:pPr>
            <a:endParaRPr lang="cs-CZ" sz="2000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6BC956-D12E-6E28-CD80-D2A3C8123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2" r="-3" b="19203"/>
          <a:stretch/>
        </p:blipFill>
        <p:spPr>
          <a:xfrm>
            <a:off x="4648200" y="1200151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241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Obnova dětských hřišť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1183" y="3832226"/>
            <a:ext cx="1854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DH za ZŠ Školní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9353"/>
            <a:ext cx="3790497" cy="28428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8110"/>
            <a:ext cx="3793814" cy="284536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663527" y="3836693"/>
            <a:ext cx="1774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DH Na Vyhlídce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57200" y="4093303"/>
            <a:ext cx="2427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Náklady: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140.000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668610" y="4096777"/>
            <a:ext cx="2427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Náklady: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110.000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57200" y="4354380"/>
            <a:ext cx="5312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Firma: Bonita Group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Service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, Klášterecká kyselka</a:t>
            </a:r>
          </a:p>
        </p:txBody>
      </p:sp>
    </p:spTree>
    <p:extLst>
      <p:ext uri="{BB962C8B-B14F-4D97-AF65-F5344CB8AC3E}">
        <p14:creationId xmlns:p14="http://schemas.microsoft.com/office/powerpoint/2010/main" val="1006981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Doplnění DH v Útočišti – </a:t>
            </a:r>
            <a:br>
              <a:rPr lang="cs-CZ" sz="2400" b="1" dirty="0"/>
            </a:br>
            <a:r>
              <a:rPr lang="cs-CZ" sz="2400" b="1" dirty="0"/>
              <a:t>participativní rozpočet</a:t>
            </a:r>
            <a:endParaRPr lang="cs-CZ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89907" y="4115117"/>
            <a:ext cx="2427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Náklady: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120.000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9907" y="4371950"/>
            <a:ext cx="3892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Firma: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Colmex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, Klášterecká kyselka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41961"/>
            <a:ext cx="3816424" cy="28623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253446"/>
            <a:ext cx="3827787" cy="28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88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Oprava komunikací</a:t>
            </a:r>
            <a:endParaRPr lang="cs-CZ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89907" y="4115117"/>
            <a:ext cx="2629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Náklady: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1.102.637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9907" y="4371950"/>
            <a:ext cx="3746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Firma: INSKY, Klášterecká kyselka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51" y="1224979"/>
            <a:ext cx="3865742" cy="28993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24979"/>
            <a:ext cx="3853516" cy="289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1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Revitalizace ul. Královéhradecká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7325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SILNICE TOPOLANY a.s. /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33.254.054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00" y="105998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4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Rekonstrukce </a:t>
            </a:r>
            <a:r>
              <a:rPr lang="cs-CZ" sz="2400" b="1" dirty="0"/>
              <a:t>ul. Boženy Němcové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7045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Dodavatel: STAVMAX Group s.r.o. / 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23.278.535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Kč vč. DPH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525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 smtClean="0"/>
          </a:p>
          <a:p>
            <a:pPr>
              <a:buFontTx/>
              <a:buChar char="-"/>
            </a:pPr>
            <a:endParaRPr lang="cs-CZ" sz="2000" smtClean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62000" y="15049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 smtClean="0"/>
          </a:p>
          <a:p>
            <a:pPr>
              <a:buFontTx/>
              <a:buChar char="-"/>
            </a:pPr>
            <a:endParaRPr lang="cs-CZ" sz="2000" smtClean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00" y="1063228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6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Rekonstrukce ul. Olšová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5997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HERKUL a.s.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/ 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7.091.680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00" y="105998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2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Rekonstrukce ul. Větrná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5997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HERKUL a.s.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/ 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6.988.204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00" y="105998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6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Nový SKATEPARK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752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Dodavatel: </a:t>
            </a:r>
            <a:r>
              <a:rPr lang="cs-CZ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Mystic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constructions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s.r.o.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/ 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12.987.828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10357"/>
          <a:stretch/>
        </p:blipFill>
        <p:spPr>
          <a:xfrm>
            <a:off x="1059921" y="1063228"/>
            <a:ext cx="7024158" cy="35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0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SANACE Rašovické lávky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28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Dodavatel: STRABAG a.s.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/ Cena: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13.044.258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>
              <a:buFontTx/>
              <a:buChar char="-"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181" y="1059982"/>
            <a:ext cx="677563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019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1002</Words>
  <Application>Microsoft Office PowerPoint</Application>
  <PresentationFormat>Předvádění na obrazovce (16:9)</PresentationFormat>
  <Paragraphs>396</Paragraphs>
  <Slides>35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Verdana</vt:lpstr>
      <vt:lpstr>Motiv systému Office</vt:lpstr>
      <vt:lpstr>Odbor výstavby a rozvoje města  Mgr. Vojtěch Marvan radní pro investice </vt:lpstr>
      <vt:lpstr>Vstup do zámeckého parku u letního kina</vt:lpstr>
      <vt:lpstr>Revitalizace veřejného prostoru ul. Sadová</vt:lpstr>
      <vt:lpstr>Revitalizace ul. Královéhradecká</vt:lpstr>
      <vt:lpstr>Rekonstrukce ul. Boženy Němcové</vt:lpstr>
      <vt:lpstr>Rekonstrukce ul. Olšová</vt:lpstr>
      <vt:lpstr>Rekonstrukce ul. Větrná</vt:lpstr>
      <vt:lpstr>Nový SKATEPARK</vt:lpstr>
      <vt:lpstr>SANACE Rašovické lávky</vt:lpstr>
      <vt:lpstr>Revitalizace veřejného prostranství - JEDNOTA</vt:lpstr>
      <vt:lpstr>Prodloužení ul. Sportovní</vt:lpstr>
      <vt:lpstr>Odbor komunikace a cestovního ruchu  Mgr. Vojtěch Marvan radní pro komunikaci a cestovní ruch</vt:lpstr>
      <vt:lpstr>Galerie Kryt</vt:lpstr>
      <vt:lpstr>RETRO</vt:lpstr>
      <vt:lpstr>Společně pro Klášterec</vt:lpstr>
      <vt:lpstr>Nový vizuál města</vt:lpstr>
      <vt:lpstr>Odbor finanční  Ing. Jiří Mudroňka radní pro ekonomiku </vt:lpstr>
      <vt:lpstr>Rozbor hospodaření k 30.09.2023</vt:lpstr>
      <vt:lpstr>Inkaso sdílených daní a daní z hazardu</vt:lpstr>
      <vt:lpstr>Odbor správy majetku a bytového fondu  Mgr. Pavla Zemančíková radní pro správu majetku</vt:lpstr>
      <vt:lpstr>Zdravotní středisko Sadová – obnovení vstupů</vt:lpstr>
      <vt:lpstr>Odbor sociálních věcí, školství a sportu  Mgr. Pavla Zemančíková radní pro školství</vt:lpstr>
      <vt:lpstr>Školství</vt:lpstr>
      <vt:lpstr>Školství</vt:lpstr>
      <vt:lpstr>Školství</vt:lpstr>
      <vt:lpstr>Školství</vt:lpstr>
      <vt:lpstr>Školství</vt:lpstr>
      <vt:lpstr>Školství</vt:lpstr>
      <vt:lpstr>Školství</vt:lpstr>
      <vt:lpstr>MUSS</vt:lpstr>
      <vt:lpstr>MUSS</vt:lpstr>
      <vt:lpstr>Odbor místního hospodářství,  dopravy a životního prostředí  Ing. Jiří Jaroš radní pro místní hospodářství</vt:lpstr>
      <vt:lpstr>Obnova dětských hřišť</vt:lpstr>
      <vt:lpstr>Doplnění DH v Útočišti –  participativní rozpočet</vt:lpstr>
      <vt:lpstr>Oprava komunikací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Dlouhá Veronika, Ing.</cp:lastModifiedBy>
  <cp:revision>81</cp:revision>
  <cp:lastPrinted>2023-02-19T12:48:17Z</cp:lastPrinted>
  <dcterms:created xsi:type="dcterms:W3CDTF">2018-10-31T08:36:17Z</dcterms:created>
  <dcterms:modified xsi:type="dcterms:W3CDTF">2023-11-08T09:13:47Z</dcterms:modified>
</cp:coreProperties>
</file>