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48" r:id="rId2"/>
  </p:sldMasterIdLst>
  <p:notesMasterIdLst>
    <p:notesMasterId r:id="rId35"/>
  </p:notesMasterIdLst>
  <p:handoutMasterIdLst>
    <p:handoutMasterId r:id="rId36"/>
  </p:handoutMasterIdLst>
  <p:sldIdLst>
    <p:sldId id="260" r:id="rId3"/>
    <p:sldId id="387" r:id="rId4"/>
    <p:sldId id="391" r:id="rId5"/>
    <p:sldId id="400" r:id="rId6"/>
    <p:sldId id="401" r:id="rId7"/>
    <p:sldId id="395" r:id="rId8"/>
    <p:sldId id="396" r:id="rId9"/>
    <p:sldId id="402" r:id="rId10"/>
    <p:sldId id="399" r:id="rId11"/>
    <p:sldId id="392" r:id="rId12"/>
    <p:sldId id="393" r:id="rId13"/>
    <p:sldId id="386" r:id="rId14"/>
    <p:sldId id="397" r:id="rId15"/>
    <p:sldId id="398" r:id="rId16"/>
    <p:sldId id="273" r:id="rId17"/>
    <p:sldId id="403" r:id="rId18"/>
    <p:sldId id="404" r:id="rId19"/>
    <p:sldId id="355" r:id="rId20"/>
    <p:sldId id="353" r:id="rId21"/>
    <p:sldId id="405" r:id="rId22"/>
    <p:sldId id="356" r:id="rId23"/>
    <p:sldId id="293" r:id="rId24"/>
    <p:sldId id="366" r:id="rId25"/>
    <p:sldId id="373" r:id="rId26"/>
    <p:sldId id="368" r:id="rId27"/>
    <p:sldId id="303" r:id="rId28"/>
    <p:sldId id="374" r:id="rId29"/>
    <p:sldId id="375" r:id="rId30"/>
    <p:sldId id="313" r:id="rId31"/>
    <p:sldId id="332" r:id="rId32"/>
    <p:sldId id="333" r:id="rId33"/>
    <p:sldId id="334" r:id="rId34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6F3570-0E8D-3044-8923-EC784FBB2B48}">
          <p14:sldIdLst>
            <p14:sldId id="260"/>
            <p14:sldId id="387"/>
            <p14:sldId id="391"/>
            <p14:sldId id="400"/>
            <p14:sldId id="401"/>
            <p14:sldId id="395"/>
            <p14:sldId id="396"/>
            <p14:sldId id="402"/>
            <p14:sldId id="399"/>
            <p14:sldId id="392"/>
            <p14:sldId id="393"/>
            <p14:sldId id="386"/>
            <p14:sldId id="397"/>
            <p14:sldId id="398"/>
            <p14:sldId id="273"/>
            <p14:sldId id="403"/>
            <p14:sldId id="404"/>
            <p14:sldId id="355"/>
            <p14:sldId id="353"/>
            <p14:sldId id="405"/>
            <p14:sldId id="356"/>
            <p14:sldId id="293"/>
            <p14:sldId id="366"/>
            <p14:sldId id="373"/>
            <p14:sldId id="368"/>
            <p14:sldId id="303"/>
            <p14:sldId id="374"/>
            <p14:sldId id="375"/>
            <p14:sldId id="313"/>
            <p14:sldId id="332"/>
            <p14:sldId id="333"/>
            <p14:sldId id="33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4B"/>
    <a:srgbClr val="E621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47" autoAdjust="0"/>
    <p:restoredTop sz="96327" autoAdjust="0"/>
  </p:normalViewPr>
  <p:slideViewPr>
    <p:cSldViewPr snapToGrid="0">
      <p:cViewPr varScale="1">
        <p:scale>
          <a:sx n="144" d="100"/>
          <a:sy n="144" d="100"/>
        </p:scale>
        <p:origin x="261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4096" y="176"/>
      </p:cViewPr>
      <p:guideLst>
        <p:guide orient="horz" pos="3224"/>
        <p:guide pos="2236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>
                <a:solidFill>
                  <a:srgbClr val="00554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Majetek</a:t>
            </a:r>
            <a:r>
              <a:rPr lang="en-US" b="1" dirty="0">
                <a:solidFill>
                  <a:srgbClr val="00554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en-US" b="1" dirty="0" err="1">
                <a:solidFill>
                  <a:srgbClr val="00554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odpovědnost</a:t>
            </a:r>
            <a:endParaRPr lang="en-US" b="1" dirty="0">
              <a:solidFill>
                <a:srgbClr val="00554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27239955937928789"/>
          <c:y val="0.109370709357517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Majetek a odpovědnost</c:v>
                </c:pt>
              </c:strCache>
            </c:strRef>
          </c:tx>
          <c:dPt>
            <c:idx val="0"/>
            <c:bubble3D val="0"/>
            <c:spPr>
              <a:solidFill>
                <a:srgbClr val="E6215A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804-47CD-86E6-915BBFD8E72B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804-47CD-86E6-915BBFD8E72B}"/>
              </c:ext>
            </c:extLst>
          </c:dPt>
          <c:dPt>
            <c:idx val="2"/>
            <c:bubble3D val="0"/>
            <c:spPr>
              <a:solidFill>
                <a:srgbClr val="00554B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804-47CD-86E6-915BBFD8E72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804-47CD-86E6-915BBFD8E72B}"/>
              </c:ext>
            </c:extLst>
          </c:dPt>
          <c:cat>
            <c:strRef>
              <c:f>List1!$A$2:$A$5</c:f>
              <c:strCache>
                <c:ptCount val="3"/>
                <c:pt idx="0">
                  <c:v>Uhrazené pojistné</c:v>
                </c:pt>
                <c:pt idx="1">
                  <c:v>Výše škod</c:v>
                </c:pt>
                <c:pt idx="2">
                  <c:v>Pojistné plnění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1411561</c:v>
                </c:pt>
                <c:pt idx="1">
                  <c:v>343698</c:v>
                </c:pt>
                <c:pt idx="2">
                  <c:v>244177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804-47CD-86E6-915BBFD8E7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ayout>
        <c:manualLayout>
          <c:xMode val="edge"/>
          <c:yMode val="edge"/>
          <c:x val="5.6840953302942511E-2"/>
          <c:y val="0.92833595832169591"/>
          <c:w val="0.91619998541198955"/>
          <c:h val="5.67498540386426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spc="0" baseline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r>
              <a:rPr lang="en-US" sz="1400" b="1" i="0" u="none" strike="noStrike" kern="1200" spc="0" baseline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Vozidla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spc="0" baseline="0">
              <a:solidFill>
                <a:srgbClr val="00554B"/>
              </a:solidFill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cs-CZ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>
                <a:solidFill>
                  <a:srgbClr val="00554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Vozidla</a:t>
            </a:r>
            <a:endParaRPr lang="en-US" b="1">
              <a:solidFill>
                <a:srgbClr val="00554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dPt>
            <c:idx val="0"/>
            <c:bubble3D val="0"/>
            <c:spPr>
              <a:solidFill>
                <a:srgbClr val="E6215A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AA9-4A27-8A57-816C3BD55D40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AA9-4A27-8A57-816C3BD55D40}"/>
              </c:ext>
            </c:extLst>
          </c:dPt>
          <c:dPt>
            <c:idx val="2"/>
            <c:bubble3D val="0"/>
            <c:spPr>
              <a:solidFill>
                <a:srgbClr val="00554B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AA9-4A27-8A57-816C3BD55D40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AA9-4A27-8A57-816C3BD55D40}"/>
              </c:ext>
            </c:extLst>
          </c:dPt>
          <c:cat>
            <c:strRef>
              <c:f>List1!$A$2:$A$5</c:f>
              <c:strCache>
                <c:ptCount val="4"/>
                <c:pt idx="0">
                  <c:v>Uhrazené pojistné</c:v>
                </c:pt>
                <c:pt idx="1">
                  <c:v>Výše škod</c:v>
                </c:pt>
                <c:pt idx="2">
                  <c:v>Pojistné plnění</c:v>
                </c:pt>
                <c:pt idx="3">
                  <c:v>Bonifikace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569271</c:v>
                </c:pt>
                <c:pt idx="1">
                  <c:v>61131</c:v>
                </c:pt>
                <c:pt idx="2">
                  <c:v>36668</c:v>
                </c:pt>
                <c:pt idx="3">
                  <c:v>98973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AA9-4A27-8A57-816C3BD55D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1" tIns="49521" rIns="99041" bIns="49521" rtlCol="0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1" tIns="49521" rIns="99041" bIns="49521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>
                <a:latin typeface="Verdana" panose="020B0604030504040204" pitchFamily="34" charset="0"/>
              </a:rPr>
              <a:t>22.04.2026</a:t>
            </a:fld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9041" tIns="49521" rIns="99041" bIns="49521" rtlCol="0" anchor="b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1731"/>
          </a:xfrm>
          <a:prstGeom prst="rect">
            <a:avLst/>
          </a:prstGeom>
        </p:spPr>
        <p:txBody>
          <a:bodyPr vert="horz" lIns="99041" tIns="49521" rIns="99041" bIns="49521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>
                <a:latin typeface="Verdana" panose="020B0604030504040204" pitchFamily="34" charset="0"/>
              </a:rPr>
              <a:t>‹#›</a:t>
            </a:fld>
            <a:endParaRPr lang="cs-CZ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1" tIns="49521" rIns="99041" bIns="49521" rtlCol="0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1" tIns="49521" rIns="99041" bIns="49521" rtlCol="0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84A2E166-AF91-4A2F-9351-1D0B31BEC70C}" type="datetimeFigureOut">
              <a:rPr lang="cs-CZ" smtClean="0"/>
              <a:pPr/>
              <a:t>22.04.2026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1" tIns="49521" rIns="99041" bIns="49521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1" y="4861441"/>
            <a:ext cx="5679440" cy="4605576"/>
          </a:xfrm>
          <a:prstGeom prst="rect">
            <a:avLst/>
          </a:prstGeom>
        </p:spPr>
        <p:txBody>
          <a:bodyPr vert="horz" lIns="99041" tIns="49521" rIns="99041" bIns="49521"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9041" tIns="49521" rIns="99041" bIns="49521" rtlCol="0" anchor="b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1731"/>
          </a:xfrm>
          <a:prstGeom prst="rect">
            <a:avLst/>
          </a:prstGeom>
        </p:spPr>
        <p:txBody>
          <a:bodyPr vert="horz" lIns="99041" tIns="49521" rIns="99041" bIns="49521" rtlCol="0" anchor="b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38B3A3D8-E44F-4594-AFB7-B23F203CCB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8507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339"/>
            <a:fld id="{38B3A3D8-E44F-4594-AFB7-B23F203CCBF7}" type="slidenum">
              <a:rPr lang="cs-CZ">
                <a:solidFill>
                  <a:prstClr val="black"/>
                </a:solidFill>
              </a:rPr>
              <a:pPr defTabSz="914339"/>
              <a:t>27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684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4FF5C-F9D0-CE90-74D3-3EF32BC29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480D5AB-5176-54C9-5DEB-F7CF075B0C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4D29345-6A35-1F8A-47C9-578D05B278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D3DD583-3E91-3683-5EB3-7B2624F1C3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339">
              <a:defRPr/>
            </a:pPr>
            <a:fld id="{38B3A3D8-E44F-4594-AFB7-B23F203CCBF7}" type="slidenum">
              <a:rPr lang="cs-CZ">
                <a:solidFill>
                  <a:prstClr val="black"/>
                </a:solidFill>
              </a:rPr>
              <a:pPr defTabSz="914339">
                <a:defRPr/>
              </a:pPr>
              <a:t>28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954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B02B1F9-DD89-31D7-C411-24B0D65438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92500" y="342000"/>
            <a:ext cx="5183188" cy="792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Nadpis</a:t>
            </a:r>
            <a:endParaRPr lang="cs-CZ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4B92AF3F-CCF9-BE54-01C7-6BC4C5E006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92500" y="9576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maximálně</a:t>
            </a:r>
            <a:endParaRPr lang="cs-CZ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B19E1DA-3134-5FF3-FEC9-2EAA0A11FE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2500" y="1572224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pět</a:t>
            </a:r>
            <a:endParaRPr lang="cs-CZ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9F2D1D9-D209-EED3-4B95-F58A8E9FE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92500" y="21888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cs-CZ" dirty="0"/>
              <a:t>řádků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414D66E-20D8-0116-8AB1-B07FFC9372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92500" y="28044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textu</a:t>
            </a:r>
            <a:endParaRPr lang="cs-CZ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F58FDC9-E2AB-C592-EFBF-77F90A579F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2500" y="4076844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latin typeface="+mn-lt"/>
              </a:defRPr>
            </a:lvl1pPr>
          </a:lstStyle>
          <a:p>
            <a:pPr lvl="0"/>
            <a:r>
              <a:rPr lang="en-GB" dirty="0" err="1"/>
              <a:t>Jméno</a:t>
            </a:r>
            <a:r>
              <a:rPr lang="en-GB" dirty="0"/>
              <a:t> a </a:t>
            </a:r>
            <a:r>
              <a:rPr lang="en-GB" dirty="0" err="1"/>
              <a:t>příjmení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8D9E0C3-8BA4-C6BA-BB77-2A7963B0AD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92500" y="4392071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>
                <a:latin typeface="+mn-lt"/>
              </a:defRPr>
            </a:lvl1pPr>
          </a:lstStyle>
          <a:p>
            <a:pPr lvl="0"/>
            <a:r>
              <a:rPr lang="en-GB" dirty="0" err="1"/>
              <a:t>pozice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333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435600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5413374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  <p:sp>
        <p:nvSpPr>
          <p:cNvPr id="8" name="Zástupný symbol pro obsah 3">
            <a:extLst>
              <a:ext uri="{FF2B5EF4-FFF2-40B4-BE49-F238E27FC236}">
                <a16:creationId xmlns:a16="http://schemas.microsoft.com/office/drawing/2014/main" id="{AD141978-DB7A-D59A-3DB9-BF0E348D86E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198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9" name="Zástupný symbol pro obsah 3">
            <a:extLst>
              <a:ext uri="{FF2B5EF4-FFF2-40B4-BE49-F238E27FC236}">
                <a16:creationId xmlns:a16="http://schemas.microsoft.com/office/drawing/2014/main" id="{9C4F3EAF-B5B1-3999-BE16-6092B3DF475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683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0" name="Zástupný symbol pro obsah 3">
            <a:extLst>
              <a:ext uri="{FF2B5EF4-FFF2-40B4-BE49-F238E27FC236}">
                <a16:creationId xmlns:a16="http://schemas.microsoft.com/office/drawing/2014/main" id="{E03B817D-A0A9-94B8-7CBC-79BA010BC43A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263582" y="2679700"/>
            <a:ext cx="2640331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7279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719" userDrawn="1">
          <p15:clr>
            <a:srgbClr val="FBAE40"/>
          </p15:clr>
        </p15:guide>
        <p15:guide id="5" pos="3855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  <p15:guide id="7" pos="2041" userDrawn="1">
          <p15:clr>
            <a:srgbClr val="FBAE40"/>
          </p15:clr>
        </p15:guide>
        <p15:guide id="8" pos="1905" userDrawn="1">
          <p15:clr>
            <a:srgbClr val="FBAE40"/>
          </p15:clr>
        </p15:guide>
        <p15:guide id="9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obsah 3">
            <a:extLst>
              <a:ext uri="{FF2B5EF4-FFF2-40B4-BE49-F238E27FC236}">
                <a16:creationId xmlns:a16="http://schemas.microsoft.com/office/drawing/2014/main" id="{92661875-53A6-A83E-9438-BA99879C88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8313" y="2103438"/>
            <a:ext cx="3995737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79950" y="2103438"/>
            <a:ext cx="3995739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14FFE75-5864-630F-AE65-493FD692A2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325" userDrawn="1">
          <p15:clr>
            <a:srgbClr val="FBAE40"/>
          </p15:clr>
        </p15:guide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708400" y="1311275"/>
            <a:ext cx="4967288" cy="2628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334DB6-E929-D419-D302-7A5F8AFA8E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B06B1D1-40D1-536E-6C7D-3CC45B0E98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8400" y="4080511"/>
            <a:ext cx="4967288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3887192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6" orient="horz" pos="2482" userDrawn="1">
          <p15:clr>
            <a:srgbClr val="FBAE40"/>
          </p15:clr>
        </p15:guide>
        <p15:guide id="7" pos="2200" userDrawn="1">
          <p15:clr>
            <a:srgbClr val="FBAE40"/>
          </p15:clr>
        </p15:guide>
        <p15:guide id="8" pos="233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6E48E393-8974-F35B-3605-73F102BC5C8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540416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ED9CFCF6-ECEA-BBBE-415F-857903E7B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458875-2961-E5D0-FC7B-ADF83A4122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D8D315A-DC20-FCBF-2F55-4FAB92A0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504407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  <p15:guide id="4" orient="horz" pos="84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671887" y="1311275"/>
            <a:ext cx="5003801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AD6DF5-E3B3-48C0-2F3A-32C49A074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</p:spTree>
    <p:extLst>
      <p:ext uri="{BB962C8B-B14F-4D97-AF65-F5344CB8AC3E}">
        <p14:creationId xmlns:p14="http://schemas.microsoft.com/office/powerpoint/2010/main" val="1544539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7" pos="231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651501" y="1311276"/>
            <a:ext cx="3024187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3324E7-A451-EFB6-4999-1071901DDBB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8312" y="4488156"/>
            <a:ext cx="3995737" cy="215924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Popiska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51EB6B4-13A5-4185-5B18-A42450358E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B6B804D-7907-DFF8-DC41-96FC18CD82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1250314"/>
            <a:ext cx="3995737" cy="3050223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142273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pos="2948" userDrawn="1">
          <p15:clr>
            <a:srgbClr val="FBAE40"/>
          </p15:clr>
        </p15:guide>
        <p15:guide id="7" orient="horz" pos="282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3">
            <a:extLst>
              <a:ext uri="{FF2B5EF4-FFF2-40B4-BE49-F238E27FC236}">
                <a16:creationId xmlns:a16="http://schemas.microsoft.com/office/drawing/2014/main" id="{F524BD77-476B-151D-A5B3-272B644544B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2103438"/>
            <a:ext cx="8207375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Foto/tabulka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DE5BC3-0A57-8FE5-B70B-7ECFBE4E2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A201845-CFD7-61FC-F149-96BB48B2BF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31B4DB1-3C2E-DFEE-05C6-934CD9DC5B4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49F746D9-BB6C-DEB0-84EF-B7D84D606C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A4BF6F1-063A-12D2-149B-96F455A7AB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36DE297-6668-8CDE-706B-DF26C425C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B445B135-9C4A-7260-60F1-4FD85DD1D1F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679950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</p:spTree>
    <p:extLst>
      <p:ext uri="{BB962C8B-B14F-4D97-AF65-F5344CB8AC3E}">
        <p14:creationId xmlns:p14="http://schemas.microsoft.com/office/powerpoint/2010/main" val="240340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3">
            <a:extLst>
              <a:ext uri="{FF2B5EF4-FFF2-40B4-BE49-F238E27FC236}">
                <a16:creationId xmlns:a16="http://schemas.microsoft.com/office/drawing/2014/main" id="{40D3BF3F-FA6E-31BE-AC10-1E3919C8F10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4" y="2679700"/>
            <a:ext cx="3995736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6" name="Zástupný symbol pro obsah 3">
            <a:extLst>
              <a:ext uri="{FF2B5EF4-FFF2-40B4-BE49-F238E27FC236}">
                <a16:creationId xmlns:a16="http://schemas.microsoft.com/office/drawing/2014/main" id="{673F1966-97F4-0F13-D545-5B5C80073455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79951" y="2679700"/>
            <a:ext cx="3995738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8186102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</p:spTree>
    <p:extLst>
      <p:ext uri="{BB962C8B-B14F-4D97-AF65-F5344CB8AC3E}">
        <p14:creationId xmlns:p14="http://schemas.microsoft.com/office/powerpoint/2010/main" val="2878130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844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b="0" i="0" kern="1200">
          <a:solidFill>
            <a:schemeClr val="bg1"/>
          </a:solidFill>
          <a:latin typeface="Kyselka Headline Hedline" pitchFamily="2" charset="77"/>
          <a:ea typeface="+mj-ea"/>
          <a:cs typeface="+mj-cs"/>
        </a:defRPr>
      </a:lvl1pPr>
    </p:titleStyle>
    <p:bodyStyle>
      <a:lvl1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1pPr>
      <a:lvl2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1" i="0" kern="1200" dirty="0" smtClean="0">
          <a:solidFill>
            <a:schemeClr val="bg1"/>
          </a:solidFill>
          <a:latin typeface="+mn-lt"/>
          <a:ea typeface="+mn-ea"/>
          <a:cs typeface="+mn-cs"/>
        </a:defRPr>
      </a:lvl2pPr>
      <a:lvl3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3pPr>
      <a:lvl4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4pPr>
      <a:lvl5pPr marL="352425" indent="-342900" algn="l" defTabSz="59715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System Font Regular"/>
        <a:buChar char="—"/>
        <a:tabLst/>
        <a:defRPr lang="cs-CZ" sz="2400" b="0" i="0" kern="1200" dirty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00" userDrawn="1">
          <p15:clr>
            <a:srgbClr val="F26B43"/>
          </p15:clr>
        </p15:guide>
        <p15:guide id="2" orient="horz" pos="305" userDrawn="1">
          <p15:clr>
            <a:srgbClr val="F26B43"/>
          </p15:clr>
        </p15:guide>
        <p15:guide id="3" pos="5465" userDrawn="1">
          <p15:clr>
            <a:srgbClr val="F26B43"/>
          </p15:clr>
        </p15:guide>
        <p15:guide id="4" orient="horz" pos="2935" userDrawn="1">
          <p15:clr>
            <a:srgbClr val="F26B43"/>
          </p15:clr>
        </p15:guide>
        <p15:guide id="5" pos="29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65" r:id="rId3"/>
    <p:sldLayoutId id="2147483666" r:id="rId4"/>
    <p:sldLayoutId id="2147483659" r:id="rId5"/>
    <p:sldLayoutId id="2147483652" r:id="rId6"/>
    <p:sldLayoutId id="2147483661" r:id="rId7"/>
    <p:sldLayoutId id="2147483662" r:id="rId8"/>
    <p:sldLayoutId id="214748366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5100" kern="1200">
          <a:solidFill>
            <a:schemeClr val="bg1"/>
          </a:solidFill>
          <a:latin typeface="Kyselka Headline Hedline" pitchFamily="2" charset="77"/>
          <a:ea typeface="Verdana" pitchFamily="34" charset="0"/>
          <a:cs typeface="Verdana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0" i="0" kern="1200">
          <a:solidFill>
            <a:srgbClr val="E6215A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554B"/>
        </a:buClr>
        <a:buFont typeface="System Font Regular"/>
        <a:buChar char="—"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0" i="0" kern="1200">
          <a:solidFill>
            <a:schemeClr val="tx1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95">
          <p15:clr>
            <a:srgbClr val="F26B43"/>
          </p15:clr>
        </p15:guide>
        <p15:guide id="3" pos="5465">
          <p15:clr>
            <a:srgbClr val="F26B43"/>
          </p15:clr>
        </p15:guide>
        <p15:guide id="4" orient="horz" pos="305">
          <p15:clr>
            <a:srgbClr val="F26B43"/>
          </p15:clr>
        </p15:guide>
        <p15:guide id="5" orient="horz" pos="293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výstavby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rozvoje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města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Vojtěch Marvan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investice</a:t>
            </a:r>
          </a:p>
        </p:txBody>
      </p:sp>
    </p:spTree>
    <p:extLst>
      <p:ext uri="{BB962C8B-B14F-4D97-AF65-F5344CB8AC3E}">
        <p14:creationId xmlns:p14="http://schemas.microsoft.com/office/powerpoint/2010/main" val="3874673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6B044-63EE-9529-B126-010FB55BC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C5A1D5A-911D-257B-61BA-7F979624A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PARKOVIŠTĚ ul. Školní 511 - 516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7E17B94-2A6E-A557-307C-50580CF10D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HP STAV–Jan </a:t>
            </a:r>
            <a:r>
              <a:rPr lang="cs-CZ" dirty="0" err="1"/>
              <a:t>Perout</a:t>
            </a:r>
            <a:r>
              <a:rPr lang="cs-CZ" dirty="0"/>
              <a:t> s.r.o.</a:t>
            </a:r>
          </a:p>
          <a:p>
            <a:r>
              <a:rPr lang="cs-CZ" dirty="0"/>
              <a:t>4.797.993 Kč vč. DPH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724E831-1589-634C-40B6-8BBADA9CA4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0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88DB7-F22A-BAB7-277E-C9EA32A7A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0E0B18C-E0AE-6CE4-0E23-21D82C52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KOMUNIKACE ul. U Rybníka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60504A-725C-4191-E480-7523281115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SILNICE TOPOLANY, a.s.</a:t>
            </a:r>
          </a:p>
          <a:p>
            <a:r>
              <a:rPr lang="cs-CZ" dirty="0"/>
              <a:t>2.744.913 Kč vč. DPH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397E20A-B28D-F520-55D7-21DBBC299D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13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DA6D6-7C78-F514-F9D4-333A1A9D6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8018DB1-196A-5AF4-0EFD-BC00E1B2D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Zdravotní středisko Sadová - VÝTAH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F09DB46-73A2-FE85-5856-7D4A5D376A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VÝTAHY VANĚRKA s.r.o.</a:t>
            </a:r>
          </a:p>
          <a:p>
            <a:r>
              <a:rPr lang="cs-CZ" dirty="0"/>
              <a:t>2.298.781 Kč vč. DPH</a:t>
            </a:r>
          </a:p>
        </p:txBody>
      </p:sp>
      <p:pic>
        <p:nvPicPr>
          <p:cNvPr id="4" name="Obrázek 3" descr="Obsah obrázku skica, diagram, Obdélník, Technický výkres&#10;&#10;Obsah generovaný pomocí AI může být nesprávný.">
            <a:extLst>
              <a:ext uri="{FF2B5EF4-FFF2-40B4-BE49-F238E27FC236}">
                <a16:creationId xmlns:a16="http://schemas.microsoft.com/office/drawing/2014/main" id="{1903F4C6-BD01-805D-38B7-D1C0D57C38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5" t="7498" r="8854" b="18043"/>
          <a:stretch>
            <a:fillRect/>
          </a:stretch>
        </p:blipFill>
        <p:spPr>
          <a:xfrm>
            <a:off x="3915402" y="1098988"/>
            <a:ext cx="4760285" cy="292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21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02018-15D7-2E4E-831E-7B9160911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3818E8-DD8C-2D74-36F4-BA8F9BF27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Rekonstrukce Weberova domu, pece a okolí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B7A7BF-28A2-1144-8AAC-F21878A708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BAU-STAV a.s.</a:t>
            </a:r>
          </a:p>
          <a:p>
            <a:r>
              <a:rPr lang="cs-CZ" dirty="0"/>
              <a:t>58.964.454 Kč vč. DPH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61C0E6F-29DC-F08F-3A5C-55197E0454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62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DD52F-E164-0A09-2AFB-40421E02C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7A3FF3-840D-F1A8-1F0A-50AF1CD61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Zázemí sportovců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584C3D-CBD2-363B-5AE2-8353B9F67C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1098988"/>
            <a:ext cx="3418487" cy="578802"/>
          </a:xfrm>
        </p:spPr>
        <p:txBody>
          <a:bodyPr/>
          <a:lstStyle/>
          <a:p>
            <a:r>
              <a:rPr lang="cs-CZ" dirty="0"/>
              <a:t>NEPRO stavební a.s.</a:t>
            </a:r>
          </a:p>
          <a:p>
            <a:r>
              <a:rPr lang="cs-CZ" dirty="0"/>
              <a:t>199.865.350 Kč vč. DPH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AAAA869-878A-09C3-C7C4-17A8D58D1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64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komunikace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cestovního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ruchu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Vojtěch Marvan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komunikaci a cestovní ruch</a:t>
            </a:r>
          </a:p>
        </p:txBody>
      </p:sp>
    </p:spTree>
    <p:extLst>
      <p:ext uri="{BB962C8B-B14F-4D97-AF65-F5344CB8AC3E}">
        <p14:creationId xmlns:p14="http://schemas.microsoft.com/office/powerpoint/2010/main" val="641276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202332" cy="684000"/>
          </a:xfrm>
        </p:spPr>
        <p:txBody>
          <a:bodyPr/>
          <a:lstStyle/>
          <a:p>
            <a:r>
              <a:rPr lang="cs-CZ" dirty="0" err="1"/>
              <a:t>Corrency</a:t>
            </a:r>
            <a:br>
              <a:rPr lang="cs-CZ" dirty="0"/>
            </a:br>
            <a:endParaRPr lang="cs-CZ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01.02.-30.11.2026</a:t>
            </a:r>
          </a:p>
          <a:p>
            <a:endParaRPr lang="cs-CZ" dirty="0"/>
          </a:p>
          <a:p>
            <a:r>
              <a:rPr lang="cs-CZ" b="1" dirty="0"/>
              <a:t>945</a:t>
            </a:r>
            <a:r>
              <a:rPr lang="cs-CZ" dirty="0"/>
              <a:t> registrovaných</a:t>
            </a:r>
          </a:p>
          <a:p>
            <a:r>
              <a:rPr lang="cs-CZ" dirty="0"/>
              <a:t>obyvatel (k 20.04.)</a:t>
            </a:r>
          </a:p>
          <a:p>
            <a:endParaRPr lang="cs-CZ" dirty="0"/>
          </a:p>
          <a:p>
            <a:r>
              <a:rPr lang="cs-CZ" dirty="0"/>
              <a:t>Kulturní zařízení,</a:t>
            </a:r>
          </a:p>
          <a:p>
            <a:r>
              <a:rPr lang="cs-CZ" dirty="0"/>
              <a:t>školy, školky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8D4CC6-754C-EF25-0A94-FF9642A40BB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- nejvíce</a:t>
            </a:r>
            <a:br>
              <a:rPr lang="cs-CZ" dirty="0"/>
            </a:br>
            <a:r>
              <a:rPr lang="cs-CZ" dirty="0"/>
              <a:t>kino Egerie</a:t>
            </a:r>
          </a:p>
        </p:txBody>
      </p:sp>
      <p:pic>
        <p:nvPicPr>
          <p:cNvPr id="5" name="Obrázek 4" descr="Obsah obrázku text, snímek obrazovky, diagram, Barevnost&#10;&#10;Obsah generovaný pomocí AI může být nesprávný.">
            <a:extLst>
              <a:ext uri="{FF2B5EF4-FFF2-40B4-BE49-F238E27FC236}">
                <a16:creationId xmlns:a16="http://schemas.microsoft.com/office/drawing/2014/main" id="{DC26F2DE-E992-8F7E-A39A-7CED85D8F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048" y="756988"/>
            <a:ext cx="5534132" cy="388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4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E33CE-0B52-B967-3638-00D98741A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2BC27E6-7FD3-7B5C-C8BF-5E98A6BFC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202332" cy="684000"/>
          </a:xfrm>
        </p:spPr>
        <p:txBody>
          <a:bodyPr/>
          <a:lstStyle/>
          <a:p>
            <a:r>
              <a:rPr lang="cs-CZ" dirty="0"/>
              <a:t>Prezentace na veletrzích</a:t>
            </a:r>
            <a:br>
              <a:rPr lang="cs-CZ" dirty="0"/>
            </a:br>
            <a:endParaRPr lang="cs-CZ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325FF-FF11-169F-AA94-B010EE2A1E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Ocenění za </a:t>
            </a:r>
            <a:r>
              <a:rPr lang="cs-CZ" b="1" dirty="0"/>
              <a:t>nejlepší</a:t>
            </a:r>
          </a:p>
          <a:p>
            <a:r>
              <a:rPr lang="cs-CZ" b="1" dirty="0"/>
              <a:t>propagační materiál</a:t>
            </a:r>
            <a:br>
              <a:rPr lang="cs-CZ" b="1" dirty="0"/>
            </a:br>
            <a:r>
              <a:rPr lang="cs-CZ" dirty="0"/>
              <a:t>na veletrhu </a:t>
            </a:r>
            <a:r>
              <a:rPr lang="cs-CZ" dirty="0" err="1"/>
              <a:t>Holiday</a:t>
            </a:r>
            <a:endParaRPr lang="cs-CZ" dirty="0"/>
          </a:p>
          <a:p>
            <a:r>
              <a:rPr lang="cs-CZ" dirty="0" err="1"/>
              <a:t>World</a:t>
            </a:r>
            <a:r>
              <a:rPr lang="cs-CZ" dirty="0"/>
              <a:t> v Praze</a:t>
            </a:r>
          </a:p>
          <a:p>
            <a:endParaRPr lang="cs-CZ" dirty="0"/>
          </a:p>
        </p:txBody>
      </p:sp>
      <p:pic>
        <p:nvPicPr>
          <p:cNvPr id="2050" name="Picture 2" descr="Může jít o obrázek text, kde se píše 6 kraj WORLD ERESION DIPLOM 1.mhta mnto MESTOKLASTERECNADOHRI MESTO MESTOKLASTERECNADOI KLASTEREC NAD DHRL 1. cena AЛИAHEЛ ABF">
            <a:extLst>
              <a:ext uri="{FF2B5EF4-FFF2-40B4-BE49-F238E27FC236}">
                <a16:creationId xmlns:a16="http://schemas.microsoft.com/office/drawing/2014/main" id="{B0181D1E-B633-FA42-3E01-ACB97FB06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656" y="2692400"/>
            <a:ext cx="1910082" cy="191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ůže jít o obrázek text, kde se píše lášterec 1 I Zámecky z historie na Tipy mesta Pro Prorodiny sdetmi rodiny park Klášterec výlety Klásterec Kláštere Kudy Evženie Lázne tudy čas Jsem Klásterce pytlík Z Klášterce Naše Našetip tipy z adoporučeni Kl Parkuj 101112 prijezdu Jsem Klášterce pytlík V z Jsem Klášterce pytlík z Klásterci Parkuju 6 čas prijezdu 0">
            <a:extLst>
              <a:ext uri="{FF2B5EF4-FFF2-40B4-BE49-F238E27FC236}">
                <a16:creationId xmlns:a16="http://schemas.microsoft.com/office/drawing/2014/main" id="{60CF3F49-2E39-E51C-7518-9C19FE7CF2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6" r="12455"/>
          <a:stretch>
            <a:fillRect/>
          </a:stretch>
        </p:blipFill>
        <p:spPr bwMode="auto">
          <a:xfrm>
            <a:off x="4582637" y="1035858"/>
            <a:ext cx="3962152" cy="356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082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81F9E-36E6-EBAE-D634-5C8CB544E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B8C4066-C882-6734-B9CB-F699A5140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202332" cy="684000"/>
          </a:xfrm>
        </p:spPr>
        <p:txBody>
          <a:bodyPr/>
          <a:lstStyle/>
          <a:p>
            <a:r>
              <a:rPr lang="cs-CZ" dirty="0"/>
              <a:t>Jednotný design</a:t>
            </a:r>
            <a:br>
              <a:rPr lang="cs-CZ" dirty="0"/>
            </a:br>
            <a:endParaRPr lang="cs-CZ" dirty="0"/>
          </a:p>
        </p:txBody>
      </p:sp>
      <p:pic>
        <p:nvPicPr>
          <p:cNvPr id="3" name="Obrázek 2" descr="Obsah obrázku Písmo, logo, Grafika, text&#10;&#10;Obsah generovaný pomocí AI může být nesprávný.">
            <a:extLst>
              <a:ext uri="{FF2B5EF4-FFF2-40B4-BE49-F238E27FC236}">
                <a16:creationId xmlns:a16="http://schemas.microsoft.com/office/drawing/2014/main" id="{8338AEE6-5D99-A24F-2E58-CD0301957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1184739"/>
            <a:ext cx="4162566" cy="2106978"/>
          </a:xfrm>
          <a:prstGeom prst="rect">
            <a:avLst/>
          </a:prstGeom>
        </p:spPr>
      </p:pic>
      <p:pic>
        <p:nvPicPr>
          <p:cNvPr id="7" name="Obrázek 6" descr="Obsah obrázku Písmo, logo, Grafika, symbol&#10;&#10;Obsah generovaný pomocí AI může být nesprávný.">
            <a:extLst>
              <a:ext uri="{FF2B5EF4-FFF2-40B4-BE49-F238E27FC236}">
                <a16:creationId xmlns:a16="http://schemas.microsoft.com/office/drawing/2014/main" id="{CD821432-33DF-7AAD-2DBC-4A2903217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0490" y="989355"/>
            <a:ext cx="4478668" cy="1927584"/>
          </a:xfrm>
          <a:prstGeom prst="rect">
            <a:avLst/>
          </a:prstGeom>
        </p:spPr>
      </p:pic>
      <p:pic>
        <p:nvPicPr>
          <p:cNvPr id="13" name="Obrázek 12" descr="Obsah obrázku Písmo, Grafika, logo, text&#10;&#10;Obsah generovaný pomocí AI může být nesprávný.">
            <a:extLst>
              <a:ext uri="{FF2B5EF4-FFF2-40B4-BE49-F238E27FC236}">
                <a16:creationId xmlns:a16="http://schemas.microsoft.com/office/drawing/2014/main" id="{342BE00B-258D-5C29-53FD-27090CCA3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9596" y="3040441"/>
            <a:ext cx="3985144" cy="152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32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93003-04AE-70AA-996C-C096A5A67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DFD892B-9EF0-7C37-C8AC-182129062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Stavění májky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F50F286-CEC9-772B-690B-A05F83BE54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b="1" dirty="0"/>
              <a:t>30.04.2026 od 15:00</a:t>
            </a:r>
          </a:p>
          <a:p>
            <a:endParaRPr lang="cs-CZ" dirty="0"/>
          </a:p>
          <a:p>
            <a:r>
              <a:rPr lang="cs-CZ" dirty="0"/>
              <a:t>Střelci Klášterec nad Ohří</a:t>
            </a:r>
          </a:p>
          <a:p>
            <a:r>
              <a:rPr lang="cs-CZ" dirty="0"/>
              <a:t>Hasiči Klášterec nad Ohří</a:t>
            </a:r>
          </a:p>
          <a:p>
            <a:r>
              <a:rPr lang="cs-CZ" dirty="0"/>
              <a:t>ZUŠ – </a:t>
            </a:r>
            <a:r>
              <a:rPr lang="cs-CZ" dirty="0" err="1"/>
              <a:t>DrumBand</a:t>
            </a:r>
            <a:endParaRPr lang="cs-CZ" dirty="0"/>
          </a:p>
          <a:p>
            <a:endParaRPr lang="cs-CZ" dirty="0"/>
          </a:p>
          <a:p>
            <a:r>
              <a:rPr lang="cs-CZ" dirty="0"/>
              <a:t>Poděkování</a:t>
            </a:r>
            <a:br>
              <a:rPr lang="cs-CZ" dirty="0"/>
            </a:br>
            <a:r>
              <a:rPr lang="cs-CZ" dirty="0"/>
              <a:t>za zajištění májky:</a:t>
            </a:r>
          </a:p>
          <a:p>
            <a:r>
              <a:rPr lang="cs-CZ" dirty="0"/>
              <a:t>p. Baxa, p. Mana, p. Platil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F90AF6B-957A-F370-B439-4D0A95DFE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3497CB9D-73EF-A8D4-F3E8-449516A1E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649" y="51812"/>
            <a:ext cx="3546351" cy="506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607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A4B60-02F9-2F1C-CDA1-C4232FCF3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CEE6D7-B462-BC89-4826-4D0AB3135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Polní 683 - kanceláře stavebního úřadu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BEC0684-8AA7-46F8-3F76-3AB0378E55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KL stavební s.r.o.</a:t>
            </a:r>
          </a:p>
          <a:p>
            <a:r>
              <a:rPr lang="cs-CZ" dirty="0"/>
              <a:t>2.178.123 Kč vč. DPH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033AF96-064C-1B35-4C95-D2348FDA23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75902F5-A5B5-2954-549C-9F0A6E2CCB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2264160"/>
            <a:ext cx="3246437" cy="243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479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95BAA-D8FB-D50A-7A0A-F8D9C4D21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1045976-46AF-4E17-743A-8A8D267FA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Pietní akt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D7FE579-9FC2-4737-93C5-0D9EAC582B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b="1" dirty="0"/>
              <a:t>07.05.2026 od 15:00</a:t>
            </a:r>
          </a:p>
          <a:p>
            <a:endParaRPr lang="cs-CZ" dirty="0"/>
          </a:p>
          <a:p>
            <a:r>
              <a:rPr lang="cs-CZ" dirty="0"/>
              <a:t>ZUŠ – Herta Hudáková</a:t>
            </a:r>
          </a:p>
          <a:p>
            <a:r>
              <a:rPr lang="cs-CZ" dirty="0"/>
              <a:t>Skauti Klášterec nad Ohří</a:t>
            </a:r>
          </a:p>
          <a:p>
            <a:endParaRPr lang="cs-CZ" dirty="0"/>
          </a:p>
          <a:p>
            <a:r>
              <a:rPr lang="cs-CZ" dirty="0"/>
              <a:t>Poděkování</a:t>
            </a:r>
            <a:br>
              <a:rPr lang="cs-CZ" dirty="0"/>
            </a:br>
            <a:r>
              <a:rPr lang="cs-CZ" dirty="0"/>
              <a:t>za zajištění věnce,</a:t>
            </a:r>
            <a:br>
              <a:rPr lang="cs-CZ" dirty="0"/>
            </a:br>
            <a:r>
              <a:rPr lang="cs-CZ" dirty="0"/>
              <a:t>věčného plamene a ozvučení:</a:t>
            </a:r>
          </a:p>
          <a:p>
            <a:r>
              <a:rPr lang="cs-CZ" dirty="0"/>
              <a:t>Markytka, p. Mana,</a:t>
            </a:r>
            <a:br>
              <a:rPr lang="cs-CZ" dirty="0"/>
            </a:br>
            <a:r>
              <a:rPr lang="cs-CZ" dirty="0"/>
              <a:t>Zámek Klášterec nad Ohří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7A1F44E-4C0E-B5B7-2D5B-6B4118DB5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3" name="Obrázek 2" descr="Obsah obrázku text, design&#10;&#10;Obsah generovaný pomocí AI může být nesprávný.">
            <a:extLst>
              <a:ext uri="{FF2B5EF4-FFF2-40B4-BE49-F238E27FC236}">
                <a16:creationId xmlns:a16="http://schemas.microsoft.com/office/drawing/2014/main" id="{8805CCC9-80CB-69CA-E27B-239EC7BAAE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573" y="25400"/>
            <a:ext cx="3581096" cy="50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4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59AD3-6F0B-2019-BF73-5A30D0406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0D2535-5AF2-ED34-727F-56F8A950C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857424" cy="684000"/>
          </a:xfrm>
        </p:spPr>
        <p:txBody>
          <a:bodyPr/>
          <a:lstStyle/>
          <a:p>
            <a:r>
              <a:rPr lang="cs-CZ" dirty="0"/>
              <a:t>Galerie Kryt</a:t>
            </a:r>
            <a:br>
              <a:rPr lang="cs-CZ" dirty="0"/>
            </a:br>
            <a:endParaRPr lang="cs-CZ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D187D7C-6D29-CDEE-BFEE-51EC7B8DE5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b="1" dirty="0"/>
              <a:t>Do 27.04.</a:t>
            </a:r>
            <a:br>
              <a:rPr lang="cs-CZ" b="1" dirty="0"/>
            </a:br>
            <a:r>
              <a:rPr lang="cs-CZ" dirty="0" err="1"/>
              <a:t>Litohrátky</a:t>
            </a:r>
            <a:br>
              <a:rPr lang="cs-CZ" dirty="0"/>
            </a:br>
            <a:r>
              <a:rPr lang="cs-CZ" dirty="0"/>
              <a:t>a </a:t>
            </a:r>
            <a:r>
              <a:rPr lang="cs-CZ" dirty="0" err="1"/>
              <a:t>knihohrátky</a:t>
            </a:r>
            <a:endParaRPr lang="cs-CZ" dirty="0"/>
          </a:p>
          <a:p>
            <a:endParaRPr lang="cs-CZ" dirty="0"/>
          </a:p>
          <a:p>
            <a:r>
              <a:rPr lang="cs-CZ" b="1" dirty="0"/>
              <a:t>Od 30.04.</a:t>
            </a:r>
            <a:br>
              <a:rPr lang="cs-CZ" b="1" dirty="0"/>
            </a:br>
            <a:r>
              <a:rPr lang="cs-CZ" dirty="0"/>
              <a:t>Roman Brückner</a:t>
            </a:r>
            <a:br>
              <a:rPr lang="cs-CZ" dirty="0"/>
            </a:br>
            <a:r>
              <a:rPr lang="cs-CZ" dirty="0"/>
              <a:t>Stopy v čase</a:t>
            </a:r>
          </a:p>
        </p:txBody>
      </p:sp>
      <p:pic>
        <p:nvPicPr>
          <p:cNvPr id="3" name="Obrázek 2" descr="Obsah obrázku text, snímek obrazovky, plakát, Leták&#10;&#10;Obsah generovaný pomocí AI může být nesprávný.">
            <a:extLst>
              <a:ext uri="{FF2B5EF4-FFF2-40B4-BE49-F238E27FC236}">
                <a16:creationId xmlns:a16="http://schemas.microsoft.com/office/drawing/2014/main" id="{174740ED-DC79-1521-A6B8-F1B3C7FA8C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874" y="768512"/>
            <a:ext cx="2800178" cy="3960000"/>
          </a:xfrm>
          <a:prstGeom prst="rect">
            <a:avLst/>
          </a:prstGeom>
        </p:spPr>
      </p:pic>
      <p:pic>
        <p:nvPicPr>
          <p:cNvPr id="6" name="Obrázek 5" descr="Obsah obrázku text, plakát, grafický design, Leták&#10;&#10;Obsah generovaný pomocí AI může být nesprávný.">
            <a:extLst>
              <a:ext uri="{FF2B5EF4-FFF2-40B4-BE49-F238E27FC236}">
                <a16:creationId xmlns:a16="http://schemas.microsoft.com/office/drawing/2014/main" id="{049CBFD2-FD95-8DC1-1C29-B44CBE0526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031" y="756988"/>
            <a:ext cx="2800178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170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 správy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majetku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bytového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fondu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Pavla Zemančíková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36586499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7AD7B718-969E-4E2B-92B4-B2CEA9905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550" y="439420"/>
            <a:ext cx="3597149" cy="684000"/>
          </a:xfrm>
        </p:spPr>
        <p:txBody>
          <a:bodyPr/>
          <a:lstStyle/>
          <a:p>
            <a:r>
              <a:rPr lang="cs-CZ" dirty="0"/>
              <a:t>Pojištění majetku</a:t>
            </a:r>
            <a:br>
              <a:rPr lang="cs-CZ" dirty="0"/>
            </a:br>
            <a:r>
              <a:rPr lang="cs-CZ" dirty="0"/>
              <a:t>a odpovědnosti 2025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B28CEE7-0E3A-AD05-388E-BD0D9FCFCB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550" y="1250315"/>
            <a:ext cx="4302285" cy="3050223"/>
          </a:xfrm>
        </p:spPr>
        <p:txBody>
          <a:bodyPr/>
          <a:lstStyle/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 err="1"/>
              <a:t>Generali</a:t>
            </a:r>
            <a:r>
              <a:rPr lang="cs-CZ" dirty="0"/>
              <a:t> Česká pojišťovna a.s.</a:t>
            </a:r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hodnota majetku k 31.12.2025</a:t>
            </a:r>
          </a:p>
          <a:p>
            <a:pPr marL="0" indent="0">
              <a:buNone/>
            </a:pPr>
            <a:r>
              <a:rPr lang="cs-CZ" dirty="0"/>
              <a:t>  2.450.528.495 Kč</a:t>
            </a:r>
          </a:p>
          <a:p>
            <a:pPr marL="0" indent="0">
              <a:buNone/>
            </a:pPr>
            <a:r>
              <a:rPr lang="cs-CZ" dirty="0"/>
              <a:t>- uhrazené pojistné 1.411.561 Kč </a:t>
            </a:r>
          </a:p>
          <a:p>
            <a:pPr>
              <a:buFontTx/>
              <a:buChar char="-"/>
            </a:pPr>
            <a:r>
              <a:rPr lang="cs-CZ" dirty="0"/>
              <a:t>výše škod 343.698 Kč</a:t>
            </a:r>
          </a:p>
          <a:p>
            <a:pPr>
              <a:buFontTx/>
              <a:buChar char="-"/>
            </a:pPr>
            <a:r>
              <a:rPr lang="cs-CZ" dirty="0"/>
              <a:t>pojistné plnění 244.177 Kč</a:t>
            </a:r>
          </a:p>
          <a:p>
            <a:pPr>
              <a:buFontTx/>
              <a:buChar char="-"/>
            </a:pPr>
            <a:r>
              <a:rPr lang="cs-CZ" dirty="0"/>
              <a:t>celkem 19 pojistných událostí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359612E7-ECC6-1115-B4C1-4B2038A32859}"/>
              </a:ext>
            </a:extLst>
          </p:cNvPr>
          <p:cNvGraphicFramePr>
            <a:graphicFrameLocks noGrp="1"/>
          </p:cNvGraphicFramePr>
          <p:nvPr>
            <p:ph sz="half" idx="10"/>
            <p:extLst>
              <p:ext uri="{D42A27DB-BD31-4B8C-83A1-F6EECF244321}">
                <p14:modId xmlns:p14="http://schemas.microsoft.com/office/powerpoint/2010/main" val="3471757715"/>
              </p:ext>
            </p:extLst>
          </p:nvPr>
        </p:nvGraphicFramePr>
        <p:xfrm>
          <a:off x="4851026" y="826995"/>
          <a:ext cx="3825059" cy="3831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57056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0DA86-0277-F845-3DDA-454C18BFE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D60EF8F-3ED7-5D35-9579-C9D1A331E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4" y="414988"/>
            <a:ext cx="6682427" cy="736235"/>
          </a:xfrm>
        </p:spPr>
        <p:txBody>
          <a:bodyPr/>
          <a:lstStyle/>
          <a:p>
            <a:r>
              <a:rPr lang="cs-CZ" dirty="0"/>
              <a:t>Škody na majetku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0711511-45A4-E887-071C-292CA298F2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9402" y="1130231"/>
            <a:ext cx="4065023" cy="238189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sz="1800" b="1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AEF820D-0D2A-9FB4-19F6-3139AEC03AE2}"/>
              </a:ext>
            </a:extLst>
          </p:cNvPr>
          <p:cNvSpPr txBox="1"/>
          <p:nvPr/>
        </p:nvSpPr>
        <p:spPr>
          <a:xfrm>
            <a:off x="4693024" y="3769506"/>
            <a:ext cx="445097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500" b="1" dirty="0">
                <a:solidFill>
                  <a:srgbClr val="00554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Vandalismus Rašovická lávka</a:t>
            </a:r>
          </a:p>
          <a:p>
            <a:r>
              <a:rPr lang="cs-CZ" sz="1500" dirty="0">
                <a:solidFill>
                  <a:srgbClr val="00554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výše škody		36.160 Kč</a:t>
            </a:r>
          </a:p>
          <a:p>
            <a:r>
              <a:rPr lang="cs-CZ" sz="1500" dirty="0">
                <a:solidFill>
                  <a:srgbClr val="00554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pojistné plnění		35.160 Kč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802EB197-D5E1-479E-D34B-DE8A094EA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30" y="1130231"/>
            <a:ext cx="2366682" cy="2381898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CE320B99-42D3-8F57-63FB-907091B6BE54}"/>
              </a:ext>
            </a:extLst>
          </p:cNvPr>
          <p:cNvSpPr txBox="1"/>
          <p:nvPr/>
        </p:nvSpPr>
        <p:spPr>
          <a:xfrm>
            <a:off x="399402" y="3769506"/>
            <a:ext cx="385258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500" b="1" dirty="0">
                <a:solidFill>
                  <a:srgbClr val="00554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Poškození kontejnerového stání</a:t>
            </a:r>
          </a:p>
          <a:p>
            <a:r>
              <a:rPr lang="cs-CZ" sz="1500" dirty="0">
                <a:solidFill>
                  <a:srgbClr val="00554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výše škody	10.837 Kč</a:t>
            </a:r>
          </a:p>
          <a:p>
            <a:r>
              <a:rPr lang="cs-CZ" sz="1500" dirty="0">
                <a:solidFill>
                  <a:srgbClr val="00554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pojistné plnění	10.837 Kč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9C2ED6B6-880D-029B-FA62-64CCDA5D5EB6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53" y="899320"/>
            <a:ext cx="2815739" cy="2612809"/>
          </a:xfrm>
        </p:spPr>
      </p:pic>
    </p:spTree>
    <p:extLst>
      <p:ext uri="{BB962C8B-B14F-4D97-AF65-F5344CB8AC3E}">
        <p14:creationId xmlns:p14="http://schemas.microsoft.com/office/powerpoint/2010/main" val="36421672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6E37984-12F2-998B-6FC6-B80F74C4A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3995736" cy="684000"/>
          </a:xfrm>
        </p:spPr>
        <p:txBody>
          <a:bodyPr/>
          <a:lstStyle/>
          <a:p>
            <a:r>
              <a:rPr lang="cs-CZ" dirty="0"/>
              <a:t>Pojištění vozidel 2025 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E9AEAD5-F4CF-C5CD-6CDE-42ADF84521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8314" y="1250315"/>
            <a:ext cx="4211638" cy="3050223"/>
          </a:xfrm>
        </p:spPr>
        <p:txBody>
          <a:bodyPr/>
          <a:lstStyle/>
          <a:p>
            <a:pPr marL="0" indent="0">
              <a:buNone/>
            </a:pPr>
            <a:r>
              <a:rPr lang="cs-CZ" dirty="0" err="1"/>
              <a:t>Generali</a:t>
            </a:r>
            <a:r>
              <a:rPr lang="cs-CZ" dirty="0"/>
              <a:t> Česká pojišťovna a.s.</a:t>
            </a:r>
          </a:p>
          <a:p>
            <a:endParaRPr lang="cs-CZ" dirty="0"/>
          </a:p>
          <a:p>
            <a:pPr>
              <a:buFontTx/>
              <a:buChar char="-"/>
            </a:pPr>
            <a:r>
              <a:rPr lang="cs-CZ" dirty="0"/>
              <a:t>hodnota vozidel k 31.12.2025</a:t>
            </a:r>
          </a:p>
          <a:p>
            <a:pPr marL="0" indent="0">
              <a:buNone/>
            </a:pPr>
            <a:r>
              <a:rPr lang="cs-CZ"/>
              <a:t>  27.101.031 </a:t>
            </a:r>
            <a:r>
              <a:rPr lang="cs-CZ" dirty="0"/>
              <a:t>Kč</a:t>
            </a:r>
          </a:p>
          <a:p>
            <a:pPr marL="0" indent="0">
              <a:buNone/>
            </a:pPr>
            <a:r>
              <a:rPr lang="cs-CZ" dirty="0"/>
              <a:t>- uhrazené pojistné 569.271 Kč</a:t>
            </a:r>
          </a:p>
          <a:p>
            <a:pPr marL="0" indent="0">
              <a:buNone/>
            </a:pPr>
            <a:r>
              <a:rPr lang="cs-CZ" dirty="0"/>
              <a:t>- výše škod 61.131 Kč</a:t>
            </a:r>
          </a:p>
          <a:p>
            <a:pPr>
              <a:buFontTx/>
              <a:buChar char="-"/>
            </a:pPr>
            <a:r>
              <a:rPr lang="cs-CZ" dirty="0"/>
              <a:t>pojistné plnění 36.668 Kč</a:t>
            </a:r>
          </a:p>
          <a:p>
            <a:pPr>
              <a:buFontTx/>
              <a:buChar char="-"/>
            </a:pPr>
            <a:r>
              <a:rPr lang="cs-CZ" dirty="0"/>
              <a:t>celkem 5 pojistných událostí</a:t>
            </a:r>
          </a:p>
          <a:p>
            <a:pPr>
              <a:buFontTx/>
              <a:buChar char="-"/>
            </a:pPr>
            <a:r>
              <a:rPr lang="cs-CZ" dirty="0"/>
              <a:t>bonifikace ve výši 98.973 Kč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E2DB3EC8-CB09-7BF9-973F-5824A14F0ED6}"/>
              </a:ext>
            </a:extLst>
          </p:cNvPr>
          <p:cNvGraphicFramePr>
            <a:graphicFrameLocks noGrp="1"/>
          </p:cNvGraphicFramePr>
          <p:nvPr>
            <p:ph sz="half" idx="10"/>
          </p:nvPr>
        </p:nvGraphicFramePr>
        <p:xfrm>
          <a:off x="5368629" y="897732"/>
          <a:ext cx="3024188" cy="3348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FFDF1FA0-CCC6-FA68-F8B8-7557A3C0D19B}"/>
              </a:ext>
            </a:extLst>
          </p:cNvPr>
          <p:cNvGraphicFramePr/>
          <p:nvPr/>
        </p:nvGraphicFramePr>
        <p:xfrm>
          <a:off x="4464049" y="1250315"/>
          <a:ext cx="4114800" cy="2642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73402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sociálních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věcí, školství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 sportu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Pavla Zemančíková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15187752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6E0A16-5951-5C7A-00E9-A96E17D8BBE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8313" y="895986"/>
            <a:ext cx="7691485" cy="281275"/>
          </a:xfrm>
        </p:spPr>
        <p:txBody>
          <a:bodyPr/>
          <a:lstStyle/>
          <a:p>
            <a:r>
              <a:rPr lang="cs-CZ" dirty="0"/>
              <a:t>Zápisy do škol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E153D81-6029-2B8A-25A1-E6F22D166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 z odboru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CCE4805-BD18-0FAB-A3B6-969D74C163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8"/>
            <a:ext cx="7642624" cy="336232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ZŠ Krátká – 60 dětí + 4 OŠD</a:t>
            </a:r>
          </a:p>
          <a:p>
            <a:pPr marL="0" indent="0">
              <a:buNone/>
            </a:pPr>
            <a:r>
              <a:rPr lang="cs-CZ" dirty="0"/>
              <a:t>ZŠ Školní – 26 dětí</a:t>
            </a:r>
          </a:p>
          <a:p>
            <a:pPr marL="0" indent="0">
              <a:buNone/>
            </a:pPr>
            <a:r>
              <a:rPr lang="cs-CZ" dirty="0"/>
              <a:t>ZŠ </a:t>
            </a:r>
            <a:r>
              <a:rPr lang="cs-CZ" dirty="0" err="1"/>
              <a:t>Petlérská</a:t>
            </a:r>
            <a:r>
              <a:rPr lang="cs-CZ" dirty="0"/>
              <a:t> – 64 dětí + 3 OŠD</a:t>
            </a:r>
          </a:p>
          <a:p>
            <a:pPr marL="0" indent="0">
              <a:buNone/>
            </a:pPr>
            <a:endParaRPr lang="cs-CZ" dirty="0"/>
          </a:p>
          <a:p>
            <a:pPr marL="809625" indent="-809625">
              <a:buNone/>
            </a:pPr>
            <a:r>
              <a:rPr lang="cs-CZ" dirty="0"/>
              <a:t>MŠ – dostavilo se 67 dětí, přes 80 % z celkových 128 předškoláků již MŠ navštěvuje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38118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65420-B14D-C93B-E86C-18419FE67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8FBFEF-B11D-15A6-9D90-3C6DCBF197A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8313" y="895986"/>
            <a:ext cx="7691485" cy="281275"/>
          </a:xfrm>
        </p:spPr>
        <p:txBody>
          <a:bodyPr/>
          <a:lstStyle/>
          <a:p>
            <a:r>
              <a:rPr lang="cs-CZ" dirty="0"/>
              <a:t>Komise pro sport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8D02380-0FB3-1E9E-3CF2-001625A77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Sportovní den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89B86FF-954B-8B57-65C5-FCFDEE346C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8"/>
            <a:ext cx="7642624" cy="336232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- 14.05.2026</a:t>
            </a:r>
          </a:p>
          <a:p>
            <a:pPr marL="0" indent="0">
              <a:buNone/>
            </a:pPr>
            <a:r>
              <a:rPr lang="cs-CZ" dirty="0"/>
              <a:t>- žáci 4. ročníků základních škol</a:t>
            </a:r>
          </a:p>
          <a:p>
            <a:pPr marL="0" indent="0">
              <a:buNone/>
            </a:pPr>
            <a:r>
              <a:rPr lang="cs-CZ" dirty="0"/>
              <a:t>- pořadatel ZŠ Školní </a:t>
            </a:r>
          </a:p>
          <a:p>
            <a:pPr marL="0" indent="0">
              <a:buNone/>
            </a:pPr>
            <a:r>
              <a:rPr lang="cs-CZ" dirty="0"/>
              <a:t>- cílem podpora pohybu dětí bez nutnosti výsledků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28387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 místního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hospodářství,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dopravy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 životního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Ing. Jiří Jaroš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místní hospodářství</a:t>
            </a:r>
          </a:p>
        </p:txBody>
      </p:sp>
      <p:sp>
        <p:nvSpPr>
          <p:cNvPr id="2" name="Text Placeholder 62">
            <a:extLst>
              <a:ext uri="{FF2B5EF4-FFF2-40B4-BE49-F238E27FC236}">
                <a16:creationId xmlns:a16="http://schemas.microsoft.com/office/drawing/2014/main" id="{89C2B216-BC4D-D8BA-0D41-893AC73C228B}"/>
              </a:ext>
            </a:extLst>
          </p:cNvPr>
          <p:cNvSpPr txBox="1">
            <a:spLocks/>
          </p:cNvSpPr>
          <p:nvPr/>
        </p:nvSpPr>
        <p:spPr>
          <a:xfrm>
            <a:off x="3492500" y="2779277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5100" b="0" i="0" kern="1200">
                <a:solidFill>
                  <a:schemeClr val="bg1"/>
                </a:solidFill>
                <a:latin typeface="Kyselka Headline Hedline" pitchFamily="2" charset="77"/>
                <a:ea typeface="+mn-ea"/>
                <a:cs typeface="+mn-cs"/>
              </a:defRPr>
            </a:lvl1pPr>
            <a:lvl2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1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352425" indent="-342900" algn="l" defTabSz="5971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System Font Regular"/>
              <a:buChar char="—"/>
              <a:tabLst/>
              <a:defRPr lang="cs-CZ" sz="2400" b="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prostředí</a:t>
            </a:r>
          </a:p>
        </p:txBody>
      </p:sp>
    </p:spTree>
    <p:extLst>
      <p:ext uri="{BB962C8B-B14F-4D97-AF65-F5344CB8AC3E}">
        <p14:creationId xmlns:p14="http://schemas.microsoft.com/office/powerpoint/2010/main" val="4224483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" y="414988"/>
            <a:ext cx="7983261" cy="684000"/>
          </a:xfrm>
        </p:spPr>
        <p:txBody>
          <a:bodyPr/>
          <a:lstStyle/>
          <a:p>
            <a:r>
              <a:rPr lang="cs-CZ" dirty="0"/>
              <a:t>Klášterecká Jeseň - rekonstrukce komunikace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SILNICE TOPOLANY a.s. 595.900 Kč vč. DPH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0C2DADD-47DD-2171-A9BD-4223CFC844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604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550350" cy="684000"/>
          </a:xfrm>
        </p:spPr>
        <p:txBody>
          <a:bodyPr/>
          <a:lstStyle/>
          <a:p>
            <a:r>
              <a:rPr lang="cs-CZ" dirty="0"/>
              <a:t>Zimní údržba 2025/2026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903059"/>
            <a:ext cx="8207375" cy="986701"/>
          </a:xfrm>
        </p:spPr>
        <p:txBody>
          <a:bodyPr/>
          <a:lstStyle/>
          <a:p>
            <a:r>
              <a:rPr lang="cs-CZ" b="1" dirty="0"/>
              <a:t>Marius </a:t>
            </a:r>
            <a:r>
              <a:rPr lang="cs-CZ" b="1" dirty="0" err="1"/>
              <a:t>Pedersen</a:t>
            </a:r>
            <a:r>
              <a:rPr lang="cs-CZ" b="1" dirty="0"/>
              <a:t> a.s. </a:t>
            </a:r>
          </a:p>
          <a:p>
            <a:r>
              <a:rPr lang="cs-CZ" b="1" dirty="0"/>
              <a:t>Klášterecká kyselka, s.r.o. </a:t>
            </a:r>
          </a:p>
          <a:p>
            <a:r>
              <a:rPr lang="cs-CZ" b="1" dirty="0"/>
              <a:t>Jan </a:t>
            </a:r>
            <a:r>
              <a:rPr lang="cs-CZ" b="1" dirty="0" err="1"/>
              <a:t>Filák</a:t>
            </a:r>
            <a:r>
              <a:rPr lang="cs-CZ" b="1" dirty="0"/>
              <a:t> </a:t>
            </a:r>
          </a:p>
          <a:p>
            <a:r>
              <a:rPr lang="cs-CZ" sz="1600" dirty="0"/>
              <a:t>Celkové náklady: 4.073.922 Kč vč. DPH</a:t>
            </a:r>
          </a:p>
          <a:p>
            <a:r>
              <a:rPr lang="cs-CZ" sz="1600" dirty="0"/>
              <a:t>Spotřeba: 227 t soli</a:t>
            </a:r>
          </a:p>
          <a:p>
            <a:r>
              <a:rPr lang="cs-CZ" sz="1600" dirty="0"/>
              <a:t>Uklizeno: 1.887 km komunikací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574A631-F510-EFCB-CAA3-9FD74E4D4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2779626"/>
            <a:ext cx="4424410" cy="170536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C3DAE06-BACA-902C-6958-0D5B7025B6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663" y="658504"/>
            <a:ext cx="2869868" cy="382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55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574" y="391443"/>
            <a:ext cx="3024187" cy="684000"/>
          </a:xfrm>
        </p:spPr>
        <p:txBody>
          <a:bodyPr/>
          <a:lstStyle/>
          <a:p>
            <a:r>
              <a:rPr lang="cs-CZ" dirty="0"/>
              <a:t>Sběr olejů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4C4CF03-DE1C-BE87-8924-5D9666CAD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205" y="1528549"/>
            <a:ext cx="4562954" cy="302980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C5E593D-15CC-11F2-A376-F20A7B42B35A}"/>
              </a:ext>
            </a:extLst>
          </p:cNvPr>
          <p:cNvSpPr txBox="1"/>
          <p:nvPr/>
        </p:nvSpPr>
        <p:spPr>
          <a:xfrm>
            <a:off x="354841" y="840039"/>
            <a:ext cx="712413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buNone/>
            </a:pPr>
            <a:r>
              <a:rPr lang="cs-CZ" sz="1600" b="1" i="0" dirty="0">
                <a:solidFill>
                  <a:srgbClr val="00554B"/>
                </a:solidFill>
                <a:effectLst/>
                <a:latin typeface="Verdana" panose="020B0604030504040204" pitchFamily="34" charset="0"/>
              </a:rPr>
              <a:t>Původních 11 stanovišť bylo rozšířeno o dalších 14 lokalit:</a:t>
            </a:r>
          </a:p>
          <a:p>
            <a:pPr indent="182563" algn="l" rtl="0" fontAlgn="base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00554B"/>
                </a:solidFill>
                <a:effectLst/>
                <a:latin typeface="Verdana" panose="020B0604030504040204" pitchFamily="34" charset="0"/>
              </a:rPr>
              <a:t>Rašovice naproti čp. 34 </a:t>
            </a:r>
          </a:p>
          <a:p>
            <a:pPr indent="182563" algn="l" rtl="0" fontAlgn="base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00554B"/>
                </a:solidFill>
                <a:effectLst/>
                <a:latin typeface="Verdana" panose="020B0604030504040204" pitchFamily="34" charset="0"/>
              </a:rPr>
              <a:t>J. Á. Komenského čp. 800</a:t>
            </a:r>
          </a:p>
          <a:p>
            <a:pPr indent="182563" algn="l" rtl="0" fontAlgn="base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00554B"/>
                </a:solidFill>
                <a:effectLst/>
                <a:latin typeface="Verdana" panose="020B0604030504040204" pitchFamily="34" charset="0"/>
              </a:rPr>
              <a:t>Pod Stadionem čp. 411 </a:t>
            </a:r>
          </a:p>
          <a:p>
            <a:pPr indent="182563" algn="l" rtl="0" fontAlgn="base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00554B"/>
                </a:solidFill>
                <a:effectLst/>
                <a:latin typeface="Verdana" panose="020B0604030504040204" pitchFamily="34" charset="0"/>
              </a:rPr>
              <a:t>Dlouhá čp. 539 </a:t>
            </a:r>
          </a:p>
          <a:p>
            <a:pPr indent="182563" algn="l" rtl="0" fontAlgn="base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00554B"/>
                </a:solidFill>
                <a:effectLst/>
                <a:latin typeface="Verdana" panose="020B0604030504040204" pitchFamily="34" charset="0"/>
              </a:rPr>
              <a:t>Okružní čp. 554</a:t>
            </a:r>
          </a:p>
          <a:p>
            <a:pPr indent="182563" algn="l" rtl="0" fontAlgn="base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00554B"/>
                </a:solidFill>
                <a:effectLst/>
                <a:latin typeface="Verdana" panose="020B0604030504040204" pitchFamily="34" charset="0"/>
              </a:rPr>
              <a:t>Olšová čp. 582</a:t>
            </a:r>
          </a:p>
          <a:p>
            <a:pPr indent="182563" algn="l" rtl="0" fontAlgn="base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00554B"/>
                </a:solidFill>
                <a:effectLst/>
                <a:latin typeface="Verdana" panose="020B0604030504040204" pitchFamily="34" charset="0"/>
              </a:rPr>
              <a:t>Kpt. Jaroše čp. 390 </a:t>
            </a:r>
          </a:p>
          <a:p>
            <a:pPr indent="182563" algn="l" rtl="0" fontAlgn="base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00554B"/>
                </a:solidFill>
                <a:effectLst/>
                <a:latin typeface="Verdana" panose="020B0604030504040204" pitchFamily="34" charset="0"/>
              </a:rPr>
              <a:t>Královéhradecká čp. 426</a:t>
            </a:r>
          </a:p>
          <a:p>
            <a:pPr indent="182563" algn="l" rtl="0" fontAlgn="base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00554B"/>
                </a:solidFill>
                <a:effectLst/>
                <a:latin typeface="Verdana" panose="020B0604030504040204" pitchFamily="34" charset="0"/>
              </a:rPr>
              <a:t>17. listopadu čp. 474</a:t>
            </a:r>
          </a:p>
          <a:p>
            <a:pPr indent="182563" algn="l" rtl="0" fontAlgn="base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00554B"/>
                </a:solidFill>
                <a:effectLst/>
                <a:latin typeface="Verdana" panose="020B0604030504040204" pitchFamily="34" charset="0"/>
              </a:rPr>
              <a:t>V Zátiší čp. 633</a:t>
            </a:r>
          </a:p>
          <a:p>
            <a:pPr indent="182563" algn="l" rtl="0" fontAlgn="base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00554B"/>
                </a:solidFill>
                <a:effectLst/>
                <a:latin typeface="Verdana" panose="020B0604030504040204" pitchFamily="34" charset="0"/>
              </a:rPr>
              <a:t>Petra Bezruče čp. 281</a:t>
            </a:r>
          </a:p>
          <a:p>
            <a:pPr indent="182563" algn="l" rtl="0" fontAlgn="base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00554B"/>
                </a:solidFill>
                <a:effectLst/>
                <a:latin typeface="Verdana" panose="020B0604030504040204" pitchFamily="34" charset="0"/>
              </a:rPr>
              <a:t>Václava Řezáče čp. 390</a:t>
            </a:r>
          </a:p>
          <a:p>
            <a:pPr indent="182563" algn="l" rtl="0" fontAlgn="base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00554B"/>
                </a:solidFill>
                <a:effectLst/>
                <a:latin typeface="Verdana" panose="020B0604030504040204" pitchFamily="34" charset="0"/>
              </a:rPr>
              <a:t>Svahová čp. 751</a:t>
            </a:r>
          </a:p>
          <a:p>
            <a:pPr indent="182563" algn="l" rtl="0" fontAlgn="base">
              <a:buFont typeface="Arial" panose="020B0604020202020204" pitchFamily="34" charset="0"/>
              <a:buChar char="•"/>
            </a:pPr>
            <a:r>
              <a:rPr lang="cs-CZ" sz="1600" b="0" i="0" dirty="0" err="1">
                <a:solidFill>
                  <a:srgbClr val="00554B"/>
                </a:solidFill>
                <a:effectLst/>
                <a:latin typeface="Verdana" panose="020B0604030504040204" pitchFamily="34" charset="0"/>
              </a:rPr>
              <a:t>Ciboušov</a:t>
            </a:r>
            <a:r>
              <a:rPr lang="cs-CZ" sz="1600" b="0" i="0" dirty="0">
                <a:solidFill>
                  <a:srgbClr val="00554B"/>
                </a:solidFill>
                <a:effectLst/>
                <a:latin typeface="Verdana" panose="020B0604030504040204" pitchFamily="34" charset="0"/>
              </a:rPr>
              <a:t> – náves</a:t>
            </a:r>
          </a:p>
        </p:txBody>
      </p:sp>
    </p:spTree>
    <p:extLst>
      <p:ext uri="{BB962C8B-B14F-4D97-AF65-F5344CB8AC3E}">
        <p14:creationId xmlns:p14="http://schemas.microsoft.com/office/powerpoint/2010/main" val="17997353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E153D81-6029-2B8A-25A1-E6F22D166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Nová květinová výsadba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E863FEAB-C634-9DC1-2E1F-DA099F3A04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987227"/>
            <a:ext cx="5153278" cy="386495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109EF945-1E36-CDC8-058B-5FD3438A4B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84241" y="1470347"/>
            <a:ext cx="3864959" cy="289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10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FBC44-7B8D-16A3-D257-023538308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3E4B07E-AB73-D1DD-F37D-C4B46C195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Obnova chodníků za ul. Pionýrů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D5C0E5-79B6-5F10-1F4B-F76ABF39F2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SILNICE TOPOLANY a.s. 715.253 Kč vč. DPH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EAA73A8-9AC0-439A-A39E-8DEE5CCAF3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11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D8D24-71CB-8820-2FE0-65BDDB809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55FFE2D-BCB8-DA05-C950-109FB6061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FVE Klášterec nad Ohří I. etapa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979B9A-1FDD-954B-DFF0-C0484622B6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 err="1"/>
              <a:t>Skypartners</a:t>
            </a:r>
            <a:r>
              <a:rPr lang="cs-CZ" dirty="0"/>
              <a:t> s.r.o.</a:t>
            </a:r>
          </a:p>
          <a:p>
            <a:r>
              <a:rPr lang="cs-CZ" dirty="0"/>
              <a:t>24.931.389 Kč vč. DPH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A7AE3F7F-20B0-EAFA-922A-843BC9A200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252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72E29-C1CE-93E8-25C9-76A38927F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7456BE-CB93-3436-0EB1-4EDF04CB0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Modernizace učeben ZŠ Školní a </a:t>
            </a:r>
            <a:r>
              <a:rPr lang="cs-CZ" dirty="0" err="1"/>
              <a:t>Petlérská</a:t>
            </a:r>
            <a:endParaRPr lang="cs-C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7018FE0-6EA8-A791-12C6-9294140C69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4306111" cy="1804756"/>
          </a:xfrm>
        </p:spPr>
        <p:txBody>
          <a:bodyPr/>
          <a:lstStyle/>
          <a:p>
            <a:r>
              <a:rPr lang="cs-CZ" sz="1400" dirty="0"/>
              <a:t>Celkem: </a:t>
            </a:r>
          </a:p>
          <a:p>
            <a:r>
              <a:rPr lang="cs-CZ" sz="1400" dirty="0"/>
              <a:t>25.997.159 Kč vč. DPH</a:t>
            </a:r>
          </a:p>
          <a:p>
            <a:endParaRPr lang="cs-CZ" sz="1400" dirty="0"/>
          </a:p>
          <a:p>
            <a:r>
              <a:rPr lang="cs-CZ" sz="1400" dirty="0"/>
              <a:t>Dotace: </a:t>
            </a:r>
          </a:p>
          <a:p>
            <a:r>
              <a:rPr lang="cs-CZ" sz="1400" dirty="0"/>
              <a:t>22.097.585 Kč</a:t>
            </a:r>
          </a:p>
          <a:p>
            <a:endParaRPr lang="cs-CZ" sz="1400" dirty="0"/>
          </a:p>
          <a:p>
            <a:r>
              <a:rPr lang="cs-CZ" sz="1400" dirty="0"/>
              <a:t>Vlastní podíl: </a:t>
            </a:r>
          </a:p>
          <a:p>
            <a:r>
              <a:rPr lang="cs-CZ" sz="1400" dirty="0"/>
              <a:t>3.899.573 Kč</a:t>
            </a:r>
          </a:p>
          <a:p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7F07528-F695-0FD2-B6BD-C5DFACB99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990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FC51C-DA16-9E58-BE5D-69BBFEDBF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61D498-651C-32DC-9F53-7B2F073E8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Konektivita ZŠ Krátká, Školní, </a:t>
            </a:r>
            <a:r>
              <a:rPr lang="cs-CZ" dirty="0" err="1"/>
              <a:t>Petlérská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a Havlíčkova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6CFBD6-0ED4-529D-C8C5-0733E22FB8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4306111" cy="1804756"/>
          </a:xfrm>
        </p:spPr>
        <p:txBody>
          <a:bodyPr/>
          <a:lstStyle/>
          <a:p>
            <a:endParaRPr lang="cs-CZ" sz="1400" dirty="0"/>
          </a:p>
          <a:p>
            <a:r>
              <a:rPr lang="cs-CZ" sz="1400" dirty="0"/>
              <a:t>Celkem: </a:t>
            </a:r>
          </a:p>
          <a:p>
            <a:r>
              <a:rPr lang="cs-CZ" sz="1400" dirty="0"/>
              <a:t>43.216.755 Kč vč. DPH</a:t>
            </a:r>
          </a:p>
          <a:p>
            <a:endParaRPr lang="cs-CZ" sz="1400" dirty="0"/>
          </a:p>
          <a:p>
            <a:r>
              <a:rPr lang="cs-CZ" sz="1400" dirty="0"/>
              <a:t>Dotace: </a:t>
            </a:r>
          </a:p>
          <a:p>
            <a:r>
              <a:rPr lang="cs-CZ" sz="1400" dirty="0"/>
              <a:t>36.734.242 Kč</a:t>
            </a:r>
          </a:p>
          <a:p>
            <a:endParaRPr lang="cs-CZ" sz="1400" dirty="0"/>
          </a:p>
          <a:p>
            <a:r>
              <a:rPr lang="cs-CZ" sz="1400" dirty="0"/>
              <a:t>Vlastní podíl: </a:t>
            </a:r>
          </a:p>
          <a:p>
            <a:r>
              <a:rPr lang="cs-CZ" sz="1400" dirty="0"/>
              <a:t>6.482.513 Kč</a:t>
            </a:r>
          </a:p>
          <a:p>
            <a:endParaRPr lang="cs-CZ" dirty="0"/>
          </a:p>
        </p:txBody>
      </p:sp>
      <p:pic>
        <p:nvPicPr>
          <p:cNvPr id="4" name="Obrázek 3" descr="Obsah obrázku text, snímek obrazovky, diagram, design&#10;&#10;Obsah generovaný pomocí AI může být nesprávný.">
            <a:extLst>
              <a:ext uri="{FF2B5EF4-FFF2-40B4-BE49-F238E27FC236}">
                <a16:creationId xmlns:a16="http://schemas.microsoft.com/office/drawing/2014/main" id="{DD2542EA-4664-BD47-0CF3-A576FE8A0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192" y="1098988"/>
            <a:ext cx="504349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44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9097-5174-200D-4D4A-904A22C68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5176D0-B7B7-39E7-CB5A-AB0EDF1D8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MÚSS – centrální koupelna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A5B0A57-FF11-E84A-8354-21E8AF5EE9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1098988"/>
            <a:ext cx="3418487" cy="578802"/>
          </a:xfrm>
        </p:spPr>
        <p:txBody>
          <a:bodyPr/>
          <a:lstStyle/>
          <a:p>
            <a:r>
              <a:rPr lang="cs-CZ" dirty="0"/>
              <a:t>Roman </a:t>
            </a:r>
            <a:r>
              <a:rPr lang="cs-CZ" dirty="0" err="1"/>
              <a:t>Jamečný</a:t>
            </a:r>
            <a:r>
              <a:rPr lang="cs-CZ" dirty="0"/>
              <a:t> s.r.o.</a:t>
            </a:r>
          </a:p>
          <a:p>
            <a:r>
              <a:rPr lang="cs-CZ" dirty="0"/>
              <a:t>1.020.048 Kč vč. DPH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5B4EB47-3B57-BD1D-A367-11FD8DA1F4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164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2C92A-403A-5375-A224-5860933FF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7EC8D42-304B-94E3-22B9-812D71FA3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" y="414988"/>
            <a:ext cx="7782227" cy="684000"/>
          </a:xfrm>
        </p:spPr>
        <p:txBody>
          <a:bodyPr/>
          <a:lstStyle/>
          <a:p>
            <a:r>
              <a:rPr lang="cs-CZ" dirty="0"/>
              <a:t>Tenisový klub Evženie - rekonstrukce střechy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BBA0ED3-10F3-25EB-F047-1CBD5429B9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Radek Zmrhal</a:t>
            </a:r>
          </a:p>
          <a:p>
            <a:r>
              <a:rPr lang="cs-CZ" dirty="0"/>
              <a:t>559.927 Kč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6E222F4-8476-D22F-786A-1ED94E6072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326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1702</TotalTime>
  <Words>749</Words>
  <Application>Microsoft Office PowerPoint</Application>
  <PresentationFormat>Předvádění na obrazovce (16:9)</PresentationFormat>
  <Paragraphs>208</Paragraphs>
  <Slides>32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Arial</vt:lpstr>
      <vt:lpstr>Kyselka Headline Hedline</vt:lpstr>
      <vt:lpstr>System Font Regular</vt:lpstr>
      <vt:lpstr>Verdana</vt:lpstr>
      <vt:lpstr>Cover</vt:lpstr>
      <vt:lpstr>Slides</vt:lpstr>
      <vt:lpstr>Prezentace aplikace PowerPoint</vt:lpstr>
      <vt:lpstr>Polní 683 - kanceláře stavebního úřadu</vt:lpstr>
      <vt:lpstr>Klášterecká Jeseň - rekonstrukce komunikace </vt:lpstr>
      <vt:lpstr>Obnova chodníků za ul. Pionýrů</vt:lpstr>
      <vt:lpstr>FVE Klášterec nad Ohří I. etapa</vt:lpstr>
      <vt:lpstr>Modernizace učeben ZŠ Školní a Petlérská</vt:lpstr>
      <vt:lpstr>Konektivita ZŠ Krátká, Školní, Petlérská  a Havlíčkova</vt:lpstr>
      <vt:lpstr>MÚSS – centrální koupelna</vt:lpstr>
      <vt:lpstr>Tenisový klub Evženie - rekonstrukce střechy</vt:lpstr>
      <vt:lpstr>PARKOVIŠTĚ ul. Školní 511 - 516</vt:lpstr>
      <vt:lpstr>KOMUNIKACE ul. U Rybníka</vt:lpstr>
      <vt:lpstr>Zdravotní středisko Sadová - VÝTAH</vt:lpstr>
      <vt:lpstr>Rekonstrukce Weberova domu, pece a okolí</vt:lpstr>
      <vt:lpstr>Zázemí sportovců</vt:lpstr>
      <vt:lpstr>Prezentace aplikace PowerPoint</vt:lpstr>
      <vt:lpstr>Corrency </vt:lpstr>
      <vt:lpstr>Prezentace na veletrzích </vt:lpstr>
      <vt:lpstr>Jednotný design </vt:lpstr>
      <vt:lpstr>Stavění májky</vt:lpstr>
      <vt:lpstr>Pietní akt</vt:lpstr>
      <vt:lpstr>Galerie Kryt </vt:lpstr>
      <vt:lpstr>Prezentace aplikace PowerPoint</vt:lpstr>
      <vt:lpstr>Pojištění majetku a odpovědnosti 2025</vt:lpstr>
      <vt:lpstr>Škody na majetku</vt:lpstr>
      <vt:lpstr>Pojištění vozidel 2025 </vt:lpstr>
      <vt:lpstr>Prezentace aplikace PowerPoint</vt:lpstr>
      <vt:lpstr>Informace z odboru</vt:lpstr>
      <vt:lpstr>Sportovní den</vt:lpstr>
      <vt:lpstr>Prezentace aplikace PowerPoint</vt:lpstr>
      <vt:lpstr>Zimní údržba 2025/2026</vt:lpstr>
      <vt:lpstr>Sběr olejů</vt:lpstr>
      <vt:lpstr>Nová květinová výsadba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Kocáb Libor Ing.</cp:lastModifiedBy>
  <cp:revision>148</cp:revision>
  <cp:lastPrinted>2026-04-21T10:54:33Z</cp:lastPrinted>
  <dcterms:created xsi:type="dcterms:W3CDTF">2018-10-31T08:36:17Z</dcterms:created>
  <dcterms:modified xsi:type="dcterms:W3CDTF">2026-04-22T08:43:07Z</dcterms:modified>
</cp:coreProperties>
</file>