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62" r:id="rId11"/>
    <p:sldId id="284" r:id="rId12"/>
    <p:sldId id="285" r:id="rId13"/>
    <p:sldId id="286" r:id="rId14"/>
    <p:sldId id="258" r:id="rId15"/>
    <p:sldId id="269" r:id="rId16"/>
    <p:sldId id="270" r:id="rId17"/>
    <p:sldId id="271" r:id="rId18"/>
    <p:sldId id="260" r:id="rId19"/>
    <p:sldId id="277" r:id="rId20"/>
    <p:sldId id="278" r:id="rId21"/>
    <p:sldId id="279" r:id="rId22"/>
    <p:sldId id="280" r:id="rId23"/>
    <p:sldId id="264" r:id="rId24"/>
    <p:sldId id="272" r:id="rId25"/>
    <p:sldId id="273" r:id="rId26"/>
    <p:sldId id="274" r:id="rId27"/>
    <p:sldId id="275" r:id="rId28"/>
    <p:sldId id="276" r:id="rId29"/>
    <p:sldId id="266" r:id="rId30"/>
    <p:sldId id="281" r:id="rId31"/>
    <p:sldId id="282" r:id="rId32"/>
    <p:sldId id="283" r:id="rId33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44" d="100"/>
          <a:sy n="144" d="100"/>
        </p:scale>
        <p:origin x="276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325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7721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451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540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21.04.2021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21.04.2021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21.04.2021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4840002"/>
            <a:ext cx="3464024" cy="27384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8915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21.04.2021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 smtClean="0"/>
              <a:t>Mgr. Vojtěch Marvan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</a:t>
            </a:r>
            <a:r>
              <a:rPr lang="cs-CZ" sz="3200" dirty="0" smtClean="0"/>
              <a:t>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Galerie Kryt: OLGA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6059016" cy="339447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07.-31.05.2021</a:t>
            </a:r>
          </a:p>
          <a:p>
            <a:pPr marL="0" indent="0">
              <a:buNone/>
            </a:pPr>
            <a:endParaRPr lang="cs-CZ" sz="2000" b="1" dirty="0" smtClean="0"/>
          </a:p>
          <a:p>
            <a:r>
              <a:rPr lang="cs-CZ" sz="2000" dirty="0" smtClean="0"/>
              <a:t>Kombinovaná expozice</a:t>
            </a:r>
            <a:br>
              <a:rPr lang="cs-CZ" sz="2000" dirty="0" smtClean="0"/>
            </a:br>
            <a:r>
              <a:rPr lang="cs-CZ" sz="2000" dirty="0" smtClean="0"/>
              <a:t>ostravského gymnázia,</a:t>
            </a:r>
            <a:br>
              <a:rPr lang="cs-CZ" sz="2000" dirty="0" smtClean="0"/>
            </a:br>
            <a:r>
              <a:rPr lang="cs-CZ" sz="2000" dirty="0" smtClean="0"/>
              <a:t>Občanského sdružení PANT</a:t>
            </a:r>
            <a:br>
              <a:rPr lang="cs-CZ" sz="2000" dirty="0" smtClean="0"/>
            </a:br>
            <a:r>
              <a:rPr lang="cs-CZ" sz="2000" dirty="0" smtClean="0"/>
              <a:t>a Výboru dobré vůle</a:t>
            </a:r>
            <a:br>
              <a:rPr lang="cs-CZ" sz="2000" dirty="0" smtClean="0"/>
            </a:br>
            <a:r>
              <a:rPr lang="cs-CZ" sz="2000" dirty="0" smtClean="0"/>
              <a:t>- Nadace Olgy Havlové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788" y="1347614"/>
            <a:ext cx="4127012" cy="296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3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Cena města Klášterce nad Ohří</a:t>
            </a:r>
            <a:endParaRPr lang="cs-CZ" sz="28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82572"/>
            <a:ext cx="8064896" cy="232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53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Stavění májky a Pietní akt</a:t>
            </a:r>
            <a:endParaRPr lang="cs-CZ" sz="28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201"/>
          <a:stretch/>
        </p:blipFill>
        <p:spPr>
          <a:xfrm rot="16200000">
            <a:off x="1446250" y="1519655"/>
            <a:ext cx="3371499" cy="288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273905"/>
            <a:ext cx="2529710" cy="33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2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Bc. Pavla </a:t>
            </a:r>
            <a:r>
              <a:rPr lang="cs-CZ" sz="3200" b="1" dirty="0"/>
              <a:t>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Rozbor hospodaření města</a:t>
            </a:r>
            <a:b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800" b="1" dirty="0" smtClean="0"/>
              <a:t>1. čtvrtletí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930482"/>
              </p:ext>
            </p:extLst>
          </p:nvPr>
        </p:nvGraphicFramePr>
        <p:xfrm>
          <a:off x="1331640" y="1491628"/>
          <a:ext cx="6482923" cy="2758993"/>
        </p:xfrm>
        <a:graphic>
          <a:graphicData uri="http://schemas.openxmlformats.org/drawingml/2006/table">
            <a:tbl>
              <a:tblPr/>
              <a:tblGrid>
                <a:gridCol w="2738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364014365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185038738"/>
                    </a:ext>
                  </a:extLst>
                </a:gridCol>
              </a:tblGrid>
              <a:tr h="265121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(údaje 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 tis. </a:t>
                      </a:r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Kč</a:t>
                      </a:r>
                      <a:r>
                        <a:rPr lang="cs-CZ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)</a:t>
                      </a:r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Skutečnost </a:t>
                      </a:r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 31.03.2020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Skutečnost </a:t>
                      </a:r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 31.03.2021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Index </a:t>
                      </a:r>
                    </a:p>
                    <a:p>
                      <a:pPr algn="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21/20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77.942,5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79.317,7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1,02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Daňové 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61.244,8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57.076,1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0,93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Nedaňové 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2.412,1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2.199,8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0,91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Kapitálové 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97,5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115,3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1,18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Přijaté transfery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14.188,0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19.926,5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1,40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Výdaje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71.670,3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79.333,3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1,11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Běžné výdaje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60.373,5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61.196,5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1,01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Kapitálové výdaje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11.296,8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18.136,8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1,61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Výsledek </a:t>
                      </a:r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hospodaření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6.272,2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-15,6</a:t>
                      </a:r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5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974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723" y="447620"/>
            <a:ext cx="8229600" cy="755978"/>
          </a:xfrm>
        </p:spPr>
        <p:txBody>
          <a:bodyPr>
            <a:normAutofit fontScale="90000"/>
          </a:bodyPr>
          <a:lstStyle/>
          <a:p>
            <a:r>
              <a:rPr lang="cs-CZ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Příjem ze sdílených </a:t>
            </a: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daní</a:t>
            </a:r>
            <a:b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800" b="1" dirty="0" smtClean="0"/>
              <a:t>1. čtvrtletí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/>
          </p:nvPr>
        </p:nvGraphicFramePr>
        <p:xfrm>
          <a:off x="971600" y="1347614"/>
          <a:ext cx="6984000" cy="3243373"/>
        </p:xfrm>
        <a:graphic>
          <a:graphicData uri="http://schemas.openxmlformats.org/drawingml/2006/table">
            <a:tbl>
              <a:tblPr firstRow="1" firstCol="1" bandRow="1"/>
              <a:tblGrid>
                <a:gridCol w="2664000">
                  <a:extLst>
                    <a:ext uri="{9D8B030D-6E8A-4147-A177-3AD203B41FA5}">
                      <a16:colId xmlns:a16="http://schemas.microsoft.com/office/drawing/2014/main" val="153658577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64933432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86244117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78204223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988514733"/>
                    </a:ext>
                  </a:extLst>
                </a:gridCol>
              </a:tblGrid>
              <a:tr h="6022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Sdílené daně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stav k </a:t>
                      </a:r>
                      <a:b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</a:b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31.03.2019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stav k </a:t>
                      </a:r>
                      <a:b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</a:b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31.03.2020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stav k </a:t>
                      </a:r>
                      <a:b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</a:b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31.03.2021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rozdíl</a:t>
                      </a:r>
                      <a:b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</a:b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2021-2020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91637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Daň z přidané hodnoty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24.024.562,38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26.149.865,71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25.462.524,84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-687.340,87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0502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DPFO vybíraná </a:t>
                      </a: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srážkou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1.040.818,64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1.161.487,06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1.311.165,28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149.678,22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97514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DPFO placená </a:t>
                      </a: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poplatníky (OSVČ)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341.783,49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353.183,69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569.236,85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216.053,16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8867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DPFO placená </a:t>
                      </a: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plátci (zaměstnanci)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13.558.296,58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14.704.045,99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11.553.394,94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-3.150.651,05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0953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Daň z příjmů právnických osob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10.723.111,02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9.462.818,05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10.884.626,74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1.421.808,69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095359"/>
                  </a:ext>
                </a:extLst>
              </a:tr>
              <a:tr h="30112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Součet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49.688.572,11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51.831.400,50</a:t>
                      </a:r>
                      <a:endParaRPr lang="cs-CZ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49.780.948,65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-2.050.451,85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532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622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723" y="447620"/>
            <a:ext cx="8229600" cy="755978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Přehled dotačních programů</a:t>
            </a:r>
            <a:b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800" b="1" dirty="0" smtClean="0"/>
              <a:t>a jejich čerpání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/>
          </p:nvPr>
        </p:nvGraphicFramePr>
        <p:xfrm>
          <a:off x="899592" y="1347614"/>
          <a:ext cx="7524000" cy="3248490"/>
        </p:xfrm>
        <a:graphic>
          <a:graphicData uri="http://schemas.openxmlformats.org/drawingml/2006/table">
            <a:tbl>
              <a:tblPr firstRow="1" firstCol="1" bandRow="1"/>
              <a:tblGrid>
                <a:gridCol w="3384000">
                  <a:extLst>
                    <a:ext uri="{9D8B030D-6E8A-4147-A177-3AD203B41FA5}">
                      <a16:colId xmlns:a16="http://schemas.microsoft.com/office/drawing/2014/main" val="1536585778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5755728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649334322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862441177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3762274388"/>
                    </a:ext>
                  </a:extLst>
                </a:gridCol>
              </a:tblGrid>
              <a:tr h="43624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Dotační program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Částka</a:t>
                      </a:r>
                      <a:r>
                        <a:rPr lang="cs-CZ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</a:t>
                      </a:r>
                    </a:p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 rozpočtu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08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Počet smluv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Na</a:t>
                      </a:r>
                      <a:r>
                        <a:rPr lang="cs-CZ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Kč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Zbývá </a:t>
                      </a:r>
                    </a:p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 rozpočtu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91637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Podpora činnosti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4.250.000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4.250.000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0502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Podpora projektů pro děti a mládež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97514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Podpora kulturních akcí a projektů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400.000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175.000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225.000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8867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Odkanalizování objektů určených </a:t>
                      </a:r>
                      <a:endParaRPr lang="cs-CZ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  <a:p>
                      <a:pPr algn="l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 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trvalému bydlení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45.300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4.700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0953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Dešťovka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68.000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73385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Obnova nemovitostí v MPZ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09535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Kotlíkové půjčky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1.950.000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450.000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1.500.000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532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55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</a:t>
            </a:r>
            <a:r>
              <a:rPr lang="cs-CZ" sz="4000" b="1" dirty="0" smtClean="0"/>
              <a:t>majetku</a:t>
            </a:r>
            <a:br>
              <a:rPr lang="cs-CZ" sz="4000" b="1" dirty="0" smtClean="0"/>
            </a:br>
            <a:r>
              <a:rPr lang="cs-CZ" sz="4000" b="1" dirty="0" smtClean="0"/>
              <a:t>a </a:t>
            </a:r>
            <a:r>
              <a:rPr lang="cs-CZ" sz="4000" b="1" dirty="0"/>
              <a:t>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Bc.</a:t>
            </a:r>
            <a:r>
              <a:rPr lang="cs-CZ" sz="3200" dirty="0" smtClean="0"/>
              <a:t> </a:t>
            </a:r>
            <a:r>
              <a:rPr lang="cs-CZ" sz="3200" b="1" dirty="0" smtClean="0"/>
              <a:t>Pavla </a:t>
            </a:r>
            <a:r>
              <a:rPr lang="cs-CZ" sz="3200" b="1" dirty="0"/>
              <a:t>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Prodej bytové jednotky B. Němcové 366/9</a:t>
            </a:r>
            <a:endParaRPr lang="cs-CZ" sz="2400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40" y="1595871"/>
            <a:ext cx="3395749" cy="2602633"/>
          </a:xfrm>
        </p:spPr>
      </p:pic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3347864" y="1200151"/>
            <a:ext cx="5338936" cy="3394472"/>
          </a:xfrm>
        </p:spPr>
        <p:txBody>
          <a:bodyPr>
            <a:normAutofit/>
          </a:bodyPr>
          <a:lstStyle/>
          <a:p>
            <a:pPr algn="just"/>
            <a:r>
              <a:rPr lang="cs-CZ" sz="2200" dirty="0" smtClean="0"/>
              <a:t>bytová </a:t>
            </a:r>
            <a:r>
              <a:rPr lang="cs-CZ" sz="2200" dirty="0"/>
              <a:t>jednotka je o velikosti </a:t>
            </a:r>
            <a:r>
              <a:rPr lang="cs-CZ" sz="2200" dirty="0" smtClean="0"/>
              <a:t>1+3, umístěná </a:t>
            </a:r>
            <a:r>
              <a:rPr lang="cs-CZ" sz="2200" dirty="0"/>
              <a:t>ve 3. nadzemním podlaží jako půdní vestavba, celková plocha s příslušenstvím je 79,04 </a:t>
            </a:r>
            <a:r>
              <a:rPr lang="cs-CZ" sz="2200" dirty="0" smtClean="0"/>
              <a:t>m</a:t>
            </a:r>
            <a:r>
              <a:rPr lang="cs-CZ" sz="2200" baseline="30000" dirty="0" smtClean="0"/>
              <a:t>2</a:t>
            </a:r>
            <a:endParaRPr lang="cs-CZ" sz="2200" dirty="0" smtClean="0"/>
          </a:p>
          <a:p>
            <a:pPr algn="just"/>
            <a:r>
              <a:rPr lang="cs-CZ" sz="2200" dirty="0"/>
              <a:t>nejnižší nabídková kupní cena </a:t>
            </a:r>
            <a:r>
              <a:rPr lang="cs-CZ" sz="2200" dirty="0" smtClean="0"/>
              <a:t> </a:t>
            </a:r>
            <a:r>
              <a:rPr lang="cs-CZ" sz="2200" dirty="0"/>
              <a:t>1.480.000 </a:t>
            </a:r>
            <a:r>
              <a:rPr lang="cs-CZ" sz="2200" dirty="0" smtClean="0"/>
              <a:t>Kč</a:t>
            </a:r>
          </a:p>
          <a:p>
            <a:pPr algn="just"/>
            <a:r>
              <a:rPr lang="cs-CZ" sz="2200" dirty="0"/>
              <a:t>t</a:t>
            </a:r>
            <a:r>
              <a:rPr lang="cs-CZ" sz="2200" dirty="0" smtClean="0"/>
              <a:t>ermín pro podání nabídek do 31.05.2021 </a:t>
            </a:r>
            <a:r>
              <a:rPr lang="cs-CZ" sz="2200" dirty="0"/>
              <a:t>do 12.00 </a:t>
            </a:r>
            <a:r>
              <a:rPr lang="cs-CZ" sz="2200" dirty="0" smtClean="0"/>
              <a:t>hodin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655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000" b="1" dirty="0" smtClean="0"/>
              <a:t>Oprava komunikace v Kl. Jeseni (participativní rozpočet)</a:t>
            </a:r>
            <a:endParaRPr lang="cs-CZ" sz="2000" b="1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419056" cy="3610719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805" y="2715766"/>
            <a:ext cx="3735995" cy="2101497"/>
          </a:xfrm>
        </p:spPr>
      </p:pic>
    </p:spTree>
    <p:extLst>
      <p:ext uri="{BB962C8B-B14F-4D97-AF65-F5344CB8AC3E}">
        <p14:creationId xmlns:p14="http://schemas.microsoft.com/office/powerpoint/2010/main" val="346866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Pronájem bytu J.Á. Komenského 462/15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7575"/>
            <a:ext cx="381642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87574"/>
            <a:ext cx="431798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75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44267"/>
            <a:ext cx="3672408" cy="2359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38291"/>
            <a:ext cx="3420380" cy="236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899592" y="3075806"/>
            <a:ext cx="39604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Byt o velikosti 3+1 s celkovou výměrou 112,80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cs-CZ" sz="1600" baseline="30000" dirty="0" smtClean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sz="1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Kauce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ve výši 15.000 Kč</a:t>
            </a:r>
          </a:p>
          <a:p>
            <a:pPr algn="just"/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Minimální nájemné </a:t>
            </a:r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6.768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Kč/měsíc + zálohy na služby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956" y="3075806"/>
            <a:ext cx="2590564" cy="18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5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90364"/>
            <a:ext cx="8229600" cy="857250"/>
          </a:xfrm>
        </p:spPr>
        <p:txBody>
          <a:bodyPr>
            <a:normAutofit/>
          </a:bodyPr>
          <a:lstStyle/>
          <a:p>
            <a:r>
              <a:rPr lang="cs-CZ" sz="2400" b="1" dirty="0"/>
              <a:t>Prodej </a:t>
            </a:r>
            <a:r>
              <a:rPr lang="cs-CZ" sz="2400" b="1" dirty="0" smtClean="0"/>
              <a:t>pozemků pro výstavbu RD v lokalitě </a:t>
            </a:r>
            <a:r>
              <a:rPr lang="cs-CZ" sz="2400" b="1" dirty="0" err="1" smtClean="0"/>
              <a:t>Ciboušovská</a:t>
            </a:r>
            <a:endParaRPr lang="cs-CZ" sz="24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17" y="1275606"/>
            <a:ext cx="2298469" cy="3391593"/>
          </a:xfrm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2915816" y="1553542"/>
            <a:ext cx="5770984" cy="3394472"/>
          </a:xfrm>
        </p:spPr>
        <p:txBody>
          <a:bodyPr>
            <a:normAutofit/>
          </a:bodyPr>
          <a:lstStyle/>
          <a:p>
            <a:pPr algn="just"/>
            <a:r>
              <a:rPr lang="cs-CZ" sz="2500" dirty="0" smtClean="0"/>
              <a:t>Prodej 8 parcel na výstavbu RD</a:t>
            </a:r>
          </a:p>
          <a:p>
            <a:pPr algn="just"/>
            <a:endParaRPr lang="cs-CZ" sz="2500" dirty="0" smtClean="0"/>
          </a:p>
          <a:p>
            <a:pPr algn="just"/>
            <a:r>
              <a:rPr lang="cs-CZ" sz="2500" dirty="0"/>
              <a:t>P</a:t>
            </a:r>
            <a:r>
              <a:rPr lang="cs-CZ" sz="2500" dirty="0" smtClean="0"/>
              <a:t>odání žádostí do 23.04.2021</a:t>
            </a:r>
          </a:p>
          <a:p>
            <a:pPr algn="just"/>
            <a:endParaRPr lang="cs-CZ" sz="2500" dirty="0" smtClean="0"/>
          </a:p>
          <a:p>
            <a:pPr algn="just"/>
            <a:r>
              <a:rPr lang="cs-CZ" sz="2500" dirty="0" smtClean="0"/>
              <a:t>Výběr pozemku dne 28.04.2021 od 14.30 hod</a:t>
            </a:r>
          </a:p>
          <a:p>
            <a:pPr algn="just"/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98156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PhDr. Jiřina </a:t>
            </a:r>
            <a:r>
              <a:rPr lang="cs-CZ" sz="3200" b="1" dirty="0" err="1"/>
              <a:t>Malastová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Informace z odboru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/>
          <a:p>
            <a:endParaRPr lang="cs-CZ" sz="1400" dirty="0"/>
          </a:p>
          <a:p>
            <a:r>
              <a:rPr lang="cs-CZ" sz="2000" dirty="0"/>
              <a:t>s</a:t>
            </a:r>
            <a:r>
              <a:rPr lang="cs-CZ" sz="2000" dirty="0" smtClean="0"/>
              <a:t>ociální pracovnice k 19.04. pomohly s registrací k očkování celkem </a:t>
            </a:r>
            <a:r>
              <a:rPr lang="cs-CZ" sz="2000" b="1" dirty="0" smtClean="0"/>
              <a:t>264 seniorům</a:t>
            </a:r>
            <a:endParaRPr lang="cs-CZ" sz="2000" dirty="0" smtClean="0"/>
          </a:p>
          <a:p>
            <a:r>
              <a:rPr lang="cs-CZ" sz="2000" dirty="0"/>
              <a:t>d</a:t>
            </a:r>
            <a:r>
              <a:rPr lang="cs-CZ" sz="2000" dirty="0" smtClean="0"/>
              <a:t>alším desítkám seniorům byly předány dodatečné informace týkající se očkování</a:t>
            </a:r>
          </a:p>
          <a:p>
            <a:endParaRPr lang="cs-CZ" sz="2000" dirty="0" smtClean="0"/>
          </a:p>
          <a:p>
            <a:r>
              <a:rPr lang="cs-CZ" sz="2000" dirty="0"/>
              <a:t>p</a:t>
            </a:r>
            <a:r>
              <a:rPr lang="cs-CZ" sz="2000" dirty="0" smtClean="0"/>
              <a:t>okračuje </a:t>
            </a:r>
            <a:r>
              <a:rPr lang="cs-CZ" sz="2000" dirty="0"/>
              <a:t>spolupráce s Potravinovou </a:t>
            </a:r>
            <a:r>
              <a:rPr lang="cs-CZ" sz="2000" dirty="0" smtClean="0"/>
              <a:t>bankou </a:t>
            </a:r>
            <a:r>
              <a:rPr lang="cs-CZ" sz="2000" dirty="0" err="1" smtClean="0"/>
              <a:t>Džbánsko</a:t>
            </a:r>
            <a:r>
              <a:rPr lang="cs-CZ" sz="2000" dirty="0" smtClean="0"/>
              <a:t>, </a:t>
            </a:r>
            <a:r>
              <a:rPr lang="cs-CZ" sz="2000" dirty="0"/>
              <a:t>která </a:t>
            </a:r>
            <a:r>
              <a:rPr lang="cs-CZ" sz="2000" dirty="0" smtClean="0"/>
              <a:t>prostřednictvím odboru distribuuje </a:t>
            </a:r>
            <a:r>
              <a:rPr lang="cs-CZ" sz="2000" dirty="0"/>
              <a:t>i ochranné pomůcky pro osoby v sociální </a:t>
            </a:r>
            <a:r>
              <a:rPr lang="cs-CZ" sz="2000" dirty="0" smtClean="0"/>
              <a:t>nouzi</a:t>
            </a:r>
          </a:p>
          <a:p>
            <a:pPr marL="0" indent="0">
              <a:buNone/>
            </a:pPr>
            <a:endParaRPr lang="cs-CZ" sz="2000" dirty="0"/>
          </a:p>
          <a:p>
            <a:endParaRPr lang="cs-CZ" sz="2000" dirty="0" smtClean="0"/>
          </a:p>
          <a:p>
            <a:pPr marL="0" indent="0">
              <a:buNone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44973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Školství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v</a:t>
            </a:r>
            <a:r>
              <a:rPr lang="cs-CZ" sz="2000" dirty="0" smtClean="0"/>
              <a:t> současné době probíhá rotační výuka na 1. stupni, DP Havlíčkova je v běžném provozu, MŠ navštěvují předškoláci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a každém pracovišti funguje skupina pro děti IZS</a:t>
            </a:r>
          </a:p>
          <a:p>
            <a:endParaRPr lang="cs-CZ" sz="2000" dirty="0" smtClean="0"/>
          </a:p>
          <a:p>
            <a:r>
              <a:rPr lang="cs-CZ" sz="2000" dirty="0"/>
              <a:t>p</a:t>
            </a:r>
            <a:r>
              <a:rPr lang="cs-CZ" sz="2000" dirty="0" smtClean="0"/>
              <a:t>roběhlo první testování – bez pozitivních nálezů</a:t>
            </a:r>
          </a:p>
          <a:p>
            <a:endParaRPr lang="cs-CZ" sz="2000" dirty="0"/>
          </a:p>
          <a:p>
            <a:r>
              <a:rPr lang="cs-CZ" sz="2000" dirty="0"/>
              <a:t>v</a:t>
            </a:r>
            <a:r>
              <a:rPr lang="cs-CZ" sz="2000" dirty="0" smtClean="0"/>
              <a:t>ětšina zaměstnanců škol je již po 2. dávce očkování</a:t>
            </a:r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108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5"/>
            <a:ext cx="8229600" cy="507703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ZŠ Krátká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p</a:t>
            </a:r>
            <a:r>
              <a:rPr lang="cs-CZ" sz="2000" dirty="0" smtClean="0"/>
              <a:t>robíhá rekonstrukce </a:t>
            </a:r>
            <a:r>
              <a:rPr lang="cs-CZ" sz="2000" dirty="0"/>
              <a:t>a </a:t>
            </a:r>
            <a:r>
              <a:rPr lang="cs-CZ" sz="2000" dirty="0" smtClean="0"/>
              <a:t>nové </a:t>
            </a:r>
            <a:r>
              <a:rPr lang="cs-CZ" sz="2000" dirty="0"/>
              <a:t>vybavení kabinetů učitelů na 2. </a:t>
            </a:r>
            <a:r>
              <a:rPr lang="cs-CZ" sz="2000" dirty="0" smtClean="0"/>
              <a:t>stupni - doplněna umyvadla, provedena výmalba, pokládka lina, výměna vypínačů a interního rozhlasu, výměna nábytku </a:t>
            </a:r>
            <a:endParaRPr lang="cs-CZ" sz="2000" dirty="0"/>
          </a:p>
          <a:p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628810"/>
            <a:ext cx="2763064" cy="20722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132" y="2628810"/>
            <a:ext cx="1560280" cy="20803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8864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5"/>
            <a:ext cx="8229600" cy="507703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Městský ústav sociálních služeb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v</a:t>
            </a:r>
            <a:r>
              <a:rPr lang="cs-CZ" sz="2000" dirty="0" smtClean="0"/>
              <a:t>šichni klienti (5 odmítlo) a </a:t>
            </a:r>
            <a:r>
              <a:rPr lang="cs-CZ" sz="2000" dirty="0" smtClean="0"/>
              <a:t>77 % </a:t>
            </a:r>
            <a:r>
              <a:rPr lang="cs-CZ" sz="2000" dirty="0" smtClean="0"/>
              <a:t>všech zaměstnanců jsou naočkováni první </a:t>
            </a:r>
            <a:r>
              <a:rPr lang="cs-CZ" sz="2000" dirty="0" smtClean="0"/>
              <a:t>dávkou; druhá </a:t>
            </a:r>
            <a:r>
              <a:rPr lang="cs-CZ" sz="2000" dirty="0" smtClean="0"/>
              <a:t>dávka v plánu 26.5.2021</a:t>
            </a:r>
          </a:p>
          <a:p>
            <a:endParaRPr lang="cs-CZ" sz="2000" dirty="0"/>
          </a:p>
          <a:p>
            <a:r>
              <a:rPr lang="cs-CZ" sz="2000" dirty="0"/>
              <a:t>o</a:t>
            </a:r>
            <a:r>
              <a:rPr lang="cs-CZ" sz="2000" dirty="0" smtClean="0"/>
              <a:t>bnoveny návštěvy pro blízké klientů – potřeba antigenní test, prokázání prodělání nákazy Covid-19 v posledních 90 dnech nebo od druhé dávky očkování uplynulo 14 dní; případně lze využít návštěvní místnost</a:t>
            </a:r>
          </a:p>
          <a:p>
            <a:endParaRPr lang="cs-CZ" sz="2000" dirty="0"/>
          </a:p>
          <a:p>
            <a:r>
              <a:rPr lang="cs-CZ" sz="2000" dirty="0"/>
              <a:t>d</a:t>
            </a:r>
            <a:r>
              <a:rPr lang="cs-CZ" sz="2000" dirty="0" smtClean="0"/>
              <a:t>omov pro seniory zajistí začátkem května sečtení lidu všem svým klientům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71020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5"/>
            <a:ext cx="8229600" cy="507703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Zámek Klášterec nad Ohří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5842992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Městská knihovna</a:t>
            </a:r>
          </a:p>
          <a:p>
            <a:r>
              <a:rPr lang="cs-CZ" sz="2000" dirty="0" smtClean="0"/>
              <a:t>obnoven provoz v běžné pracovní době</a:t>
            </a:r>
          </a:p>
          <a:p>
            <a:endParaRPr lang="cs-CZ" sz="2000" dirty="0" smtClean="0"/>
          </a:p>
          <a:p>
            <a:r>
              <a:rPr lang="cs-CZ" sz="2000" dirty="0" smtClean="0"/>
              <a:t>23.4.2021 oslavy Světového dne knih a autorství – tento den registrace čtenářů zdarma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395488"/>
            <a:ext cx="2122684" cy="30037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3959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ŠKOLSKÁ ZAŘÍZENÍ 2021</a:t>
            </a:r>
            <a:endParaRPr lang="cs-CZ" sz="20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79" y="1063227"/>
            <a:ext cx="6138203" cy="3452739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291" y="2283718"/>
            <a:ext cx="2048228" cy="1152128"/>
          </a:xfr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715" y="1060945"/>
            <a:ext cx="2045804" cy="115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2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141635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Blokové čištění města</a:t>
            </a:r>
            <a:endParaRPr lang="cs-CZ" sz="3200" b="1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31590"/>
            <a:ext cx="4077072" cy="305780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728" y="1131590"/>
            <a:ext cx="4077072" cy="3057804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359929" y="4189394"/>
            <a:ext cx="3189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Dodavatel: Marius </a:t>
            </a:r>
            <a:r>
              <a:rPr lang="cs-CZ" dirty="0" err="1" smtClean="0"/>
              <a:t>Pedersen</a:t>
            </a:r>
            <a:r>
              <a:rPr lang="cs-CZ" dirty="0" smtClean="0"/>
              <a:t> a.s.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140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83518"/>
            <a:ext cx="8229600" cy="85725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Sekání trávy ve městě</a:t>
            </a:r>
            <a:endParaRPr lang="cs-CZ" sz="3200" b="1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75606"/>
            <a:ext cx="5195530" cy="240001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144" y="2283718"/>
            <a:ext cx="3429000" cy="2571750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323528" y="3795886"/>
            <a:ext cx="3640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Dodavatel: Klášterecká </a:t>
            </a:r>
            <a:r>
              <a:rPr lang="cs-CZ" dirty="0" smtClean="0"/>
              <a:t>kyselka </a:t>
            </a:r>
            <a:r>
              <a:rPr lang="cs-CZ" dirty="0" smtClean="0"/>
              <a:t>s.r.o.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257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11510"/>
            <a:ext cx="8229600" cy="85725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Kontrola dopravního značení</a:t>
            </a:r>
            <a:endParaRPr lang="cs-CZ" sz="32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859782"/>
            <a:ext cx="4572000" cy="220773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03598"/>
            <a:ext cx="4779290" cy="220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6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AQUAPARK – oprava obkladů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138201" cy="345273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063229"/>
            <a:ext cx="1954560" cy="10994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239877"/>
            <a:ext cx="1954560" cy="109944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422045"/>
            <a:ext cx="1945392" cy="109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55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Oprava fasády </a:t>
            </a:r>
            <a:r>
              <a:rPr lang="cs-CZ" sz="2000" b="1" dirty="0" err="1" smtClean="0"/>
              <a:t>Welness</a:t>
            </a:r>
            <a:r>
              <a:rPr lang="cs-CZ" sz="2000" b="1" dirty="0" smtClean="0"/>
              <a:t> Café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7"/>
            <a:ext cx="6174822" cy="3473337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063229"/>
            <a:ext cx="1954560" cy="10994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254758"/>
            <a:ext cx="1954560" cy="109944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435846"/>
            <a:ext cx="1956832" cy="110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1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Cyklostezka OHŘE – výměna povrchu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063228"/>
            <a:ext cx="6167772" cy="3469372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066" y="1063227"/>
            <a:ext cx="1913733" cy="10764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066" y="2259676"/>
            <a:ext cx="1913733" cy="10764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066" y="3456125"/>
            <a:ext cx="1913733" cy="10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0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Cyklostezka ul. </a:t>
            </a:r>
            <a:r>
              <a:rPr lang="cs-CZ" sz="2000" b="1" dirty="0" smtClean="0"/>
              <a:t>Petlérská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131024" cy="3448701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063228"/>
            <a:ext cx="1954560" cy="10994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237857"/>
            <a:ext cx="1954560" cy="109944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412490"/>
            <a:ext cx="1954560" cy="109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10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Technická </a:t>
            </a:r>
            <a:r>
              <a:rPr lang="cs-CZ" sz="2000" b="1" dirty="0" smtClean="0"/>
              <a:t>a </a:t>
            </a:r>
            <a:r>
              <a:rPr lang="cs-CZ" sz="2000" b="1" dirty="0"/>
              <a:t>dopravní infrastruktura </a:t>
            </a:r>
            <a:r>
              <a:rPr lang="cs-CZ" sz="2000" b="1" dirty="0" err="1"/>
              <a:t>Ciboušovská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131024" cy="3448701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797" y="1063228"/>
            <a:ext cx="1973003" cy="110981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797" y="2230504"/>
            <a:ext cx="1973003" cy="110981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797" y="3397780"/>
            <a:ext cx="1973003" cy="110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prstClr val="black"/>
                </a:solidFill>
              </a:rPr>
              <a:t>KULTURNÍ DŮM - modernizace a dostavba</a:t>
            </a:r>
            <a:endParaRPr lang="cs-CZ" sz="20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203032" cy="3489205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754" y="1062102"/>
            <a:ext cx="1948046" cy="129362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754" y="2427734"/>
            <a:ext cx="1952590" cy="129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4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737</Words>
  <Application>Microsoft Office PowerPoint</Application>
  <PresentationFormat>Předvádění na obrazovce (16:9)</PresentationFormat>
  <Paragraphs>194</Paragraphs>
  <Slides>32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Verdana</vt:lpstr>
      <vt:lpstr>Motiv systému Office</vt:lpstr>
      <vt:lpstr>Odbor výstavby a rozvoje města  Mgr. Vojtěch Marvan radní pro investice </vt:lpstr>
      <vt:lpstr>Oprava komunikace v Kl. Jeseni (participativní rozpočet)</vt:lpstr>
      <vt:lpstr>ŠKOLSKÁ ZAŘÍZENÍ 2021</vt:lpstr>
      <vt:lpstr>AQUAPARK – oprava obkladů</vt:lpstr>
      <vt:lpstr>Oprava fasády Welness Café</vt:lpstr>
      <vt:lpstr>Cyklostezka OHŘE – výměna povrchu</vt:lpstr>
      <vt:lpstr>Cyklostezka ul. Petlérská</vt:lpstr>
      <vt:lpstr>Technická a dopravní infrastruktura Ciboušovská</vt:lpstr>
      <vt:lpstr>KULTURNÍ DŮM - modernizace a dostavba</vt:lpstr>
      <vt:lpstr>Odbor komunikace a cestovního ruchu  Mgr. Vojtěch Marvan radní pro komunikaci a cestovní ruch</vt:lpstr>
      <vt:lpstr>Galerie Kryt: OLGA</vt:lpstr>
      <vt:lpstr>Cena města Klášterce nad Ohří</vt:lpstr>
      <vt:lpstr>Stavění májky a Pietní akt</vt:lpstr>
      <vt:lpstr>Odbor finanční  Bc. Pavla Zemančíková radní pro ekonomiku </vt:lpstr>
      <vt:lpstr>Rozbor hospodaření města 1. čtvrtletí</vt:lpstr>
      <vt:lpstr>Příjem ze sdílených daní 1. čtvrtletí</vt:lpstr>
      <vt:lpstr>Přehled dotačních programů a jejich čerpání</vt:lpstr>
      <vt:lpstr>Odbor správy majetku a bytového fondu  Bc. Pavla Zemančíková radní pro správu majetku</vt:lpstr>
      <vt:lpstr>Prodej bytové jednotky B. Němcové 366/9</vt:lpstr>
      <vt:lpstr>Pronájem bytu J.Á. Komenského 462/15</vt:lpstr>
      <vt:lpstr>Prezentace aplikace PowerPoint</vt:lpstr>
      <vt:lpstr>Prodej pozemků pro výstavbu RD v lokalitě Ciboušovská</vt:lpstr>
      <vt:lpstr>Odbor sociálních věcí, školství a sportu  PhDr. Jiřina Malastová radní pro školství</vt:lpstr>
      <vt:lpstr>Informace z odboru</vt:lpstr>
      <vt:lpstr>Školství</vt:lpstr>
      <vt:lpstr>ZŠ Krátká</vt:lpstr>
      <vt:lpstr>Městský ústav sociálních služeb</vt:lpstr>
      <vt:lpstr>Zámek Klášterec nad Ohří</vt:lpstr>
      <vt:lpstr>Odbor místního hospodářství,  dopravy a životního prostředí  Ing. Jiří Jaroš radní pro místní hospodářství</vt:lpstr>
      <vt:lpstr>Blokové čištění města</vt:lpstr>
      <vt:lpstr>Sekání trávy ve městě</vt:lpstr>
      <vt:lpstr>Kontrola dopravního značení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Dlouhá Veronika, Ing.</cp:lastModifiedBy>
  <cp:revision>25</cp:revision>
  <dcterms:created xsi:type="dcterms:W3CDTF">2018-10-31T08:36:17Z</dcterms:created>
  <dcterms:modified xsi:type="dcterms:W3CDTF">2021-04-21T13:37:58Z</dcterms:modified>
</cp:coreProperties>
</file>