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262" r:id="rId13"/>
    <p:sldId id="305" r:id="rId14"/>
    <p:sldId id="306" r:id="rId15"/>
    <p:sldId id="307" r:id="rId16"/>
    <p:sldId id="308" r:id="rId17"/>
    <p:sldId id="309" r:id="rId18"/>
    <p:sldId id="320" r:id="rId19"/>
    <p:sldId id="321" r:id="rId20"/>
    <p:sldId id="322" r:id="rId21"/>
    <p:sldId id="323" r:id="rId22"/>
    <p:sldId id="324" r:id="rId23"/>
    <p:sldId id="258" r:id="rId24"/>
    <p:sldId id="294" r:id="rId25"/>
    <p:sldId id="295" r:id="rId26"/>
    <p:sldId id="296" r:id="rId27"/>
    <p:sldId id="300" r:id="rId28"/>
    <p:sldId id="274" r:id="rId29"/>
    <p:sldId id="286" r:id="rId30"/>
    <p:sldId id="289" r:id="rId31"/>
    <p:sldId id="290" r:id="rId32"/>
    <p:sldId id="287" r:id="rId33"/>
    <p:sldId id="288" r:id="rId34"/>
    <p:sldId id="264" r:id="rId35"/>
    <p:sldId id="269" r:id="rId36"/>
    <p:sldId id="270" r:id="rId37"/>
    <p:sldId id="271" r:id="rId38"/>
    <p:sldId id="298" r:id="rId39"/>
    <p:sldId id="299" r:id="rId40"/>
    <p:sldId id="272" r:id="rId41"/>
    <p:sldId id="273" r:id="rId42"/>
    <p:sldId id="266" r:id="rId43"/>
    <p:sldId id="291" r:id="rId44"/>
    <p:sldId id="292" r:id="rId45"/>
    <p:sldId id="293" r:id="rId46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44" d="100"/>
          <a:sy n="144" d="100"/>
        </p:scale>
        <p:origin x="27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0814\Documents\Z&#225;v&#283;re&#269;n&#253;%20&#250;&#269;et\Tabulk%20y%20a%20grafy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0" dirty="0">
                <a:latin typeface="Verdana" panose="020B0604030504040204" pitchFamily="34" charset="0"/>
                <a:ea typeface="Verdana" panose="020B0604030504040204" pitchFamily="34" charset="0"/>
              </a:rPr>
              <a:t>Příjmy a výdaje - trend od roku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'provozní rozpočet od 2000'!$A$47</c:f>
              <c:strCache>
                <c:ptCount val="1"/>
                <c:pt idx="0">
                  <c:v>Běžné příjmy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'provozní rozpočet od 2000'!$B$46:$F$46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  2020</c:v>
                </c:pt>
                <c:pt idx="4">
                  <c:v>2021</c:v>
                </c:pt>
              </c:strCache>
            </c:strRef>
          </c:cat>
          <c:val>
            <c:numRef>
              <c:f>'provozní rozpočet od 2000'!$B$47:$F$47</c:f>
              <c:numCache>
                <c:formatCode>#,##0.0</c:formatCode>
                <c:ptCount val="5"/>
                <c:pt idx="0">
                  <c:v>268075.09999999998</c:v>
                </c:pt>
                <c:pt idx="1">
                  <c:v>300903.09999999998</c:v>
                </c:pt>
                <c:pt idx="2">
                  <c:v>322488.7</c:v>
                </c:pt>
                <c:pt idx="3">
                  <c:v>319490.69842000003</c:v>
                </c:pt>
                <c:pt idx="4">
                  <c:v>349618.1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22-41D6-89FC-C5F41FB886F2}"/>
            </c:ext>
          </c:extLst>
        </c:ser>
        <c:ser>
          <c:idx val="1"/>
          <c:order val="1"/>
          <c:tx>
            <c:strRef>
              <c:f>'provozní rozpočet od 2000'!$A$48</c:f>
              <c:strCache>
                <c:ptCount val="1"/>
                <c:pt idx="0">
                  <c:v>Kapitálové příjmy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'provozní rozpočet od 2000'!$B$46:$F$46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  2020</c:v>
                </c:pt>
                <c:pt idx="4">
                  <c:v>2021</c:v>
                </c:pt>
              </c:strCache>
            </c:strRef>
          </c:cat>
          <c:val>
            <c:numRef>
              <c:f>'provozní rozpočet od 2000'!$B$48:$F$48</c:f>
              <c:numCache>
                <c:formatCode>#,##0.0</c:formatCode>
                <c:ptCount val="5"/>
                <c:pt idx="0">
                  <c:v>5420.2000000000116</c:v>
                </c:pt>
                <c:pt idx="1">
                  <c:v>28157.800000000047</c:v>
                </c:pt>
                <c:pt idx="2">
                  <c:v>2464.5999999999767</c:v>
                </c:pt>
                <c:pt idx="3">
                  <c:v>15036.594140000001</c:v>
                </c:pt>
                <c:pt idx="4">
                  <c:v>66961.5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22-41D6-89FC-C5F41FB886F2}"/>
            </c:ext>
          </c:extLst>
        </c:ser>
        <c:ser>
          <c:idx val="2"/>
          <c:order val="2"/>
          <c:tx>
            <c:strRef>
              <c:f>'provozní rozpočet od 2000'!$A$50</c:f>
              <c:strCache>
                <c:ptCount val="1"/>
                <c:pt idx="0">
                  <c:v>Běžné výdaje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'provozní rozpočet od 2000'!$B$46:$F$46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  2020</c:v>
                </c:pt>
                <c:pt idx="4">
                  <c:v>2021</c:v>
                </c:pt>
              </c:strCache>
            </c:strRef>
          </c:cat>
          <c:val>
            <c:numRef>
              <c:f>'provozní rozpočet od 2000'!$B$50:$F$50</c:f>
              <c:numCache>
                <c:formatCode>#,##0.0</c:formatCode>
                <c:ptCount val="5"/>
                <c:pt idx="0">
                  <c:v>192173.64</c:v>
                </c:pt>
                <c:pt idx="1">
                  <c:v>212778.8</c:v>
                </c:pt>
                <c:pt idx="2">
                  <c:v>214950.54</c:v>
                </c:pt>
                <c:pt idx="3">
                  <c:v>214086.61077</c:v>
                </c:pt>
                <c:pt idx="4">
                  <c:v>235133.2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22-41D6-89FC-C5F41FB886F2}"/>
            </c:ext>
          </c:extLst>
        </c:ser>
        <c:ser>
          <c:idx val="3"/>
          <c:order val="3"/>
          <c:tx>
            <c:strRef>
              <c:f>'provozní rozpočet od 2000'!$A$51</c:f>
              <c:strCache>
                <c:ptCount val="1"/>
                <c:pt idx="0">
                  <c:v>Kapitálové výdaje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'provozní rozpočet od 2000'!$B$46:$F$46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  2020</c:v>
                </c:pt>
                <c:pt idx="4">
                  <c:v>2021</c:v>
                </c:pt>
              </c:strCache>
            </c:strRef>
          </c:cat>
          <c:val>
            <c:numRef>
              <c:f>'provozní rozpočet od 2000'!$B$51:$F$51</c:f>
              <c:numCache>
                <c:formatCode>#,##0.0</c:formatCode>
                <c:ptCount val="5"/>
                <c:pt idx="0">
                  <c:v>63720</c:v>
                </c:pt>
                <c:pt idx="1">
                  <c:v>140336</c:v>
                </c:pt>
                <c:pt idx="2">
                  <c:v>67192.66</c:v>
                </c:pt>
                <c:pt idx="3">
                  <c:v>109287.61818</c:v>
                </c:pt>
                <c:pt idx="4">
                  <c:v>187453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F22-41D6-89FC-C5F41FB88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80568"/>
        <c:axId val="10283704"/>
      </c:lineChart>
      <c:catAx>
        <c:axId val="1028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283704"/>
        <c:crosses val="autoZero"/>
        <c:auto val="1"/>
        <c:lblAlgn val="ctr"/>
        <c:lblOffset val="100"/>
        <c:noMultiLvlLbl val="0"/>
      </c:catAx>
      <c:valAx>
        <c:axId val="1028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280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4A2E166-AF91-4A2F-9351-1D0B31BEC70C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8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40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729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78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030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80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038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90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85D66189-E6B7-4FA2-A353-24267056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cs-CZ" sz="2400" dirty="0"/>
              <a:t>Nový povrch komunikace Rašovice</a:t>
            </a:r>
            <a:endParaRPr lang="en-GB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4E0F86-0247-4B60-9C81-7C5B7D766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63229"/>
            <a:ext cx="5571794" cy="393990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DA2B23B-7CAA-413C-9A20-D9155F17744E}"/>
              </a:ext>
            </a:extLst>
          </p:cNvPr>
          <p:cNvSpPr txBox="1"/>
          <p:nvPr/>
        </p:nvSpPr>
        <p:spPr>
          <a:xfrm>
            <a:off x="6481730" y="1275606"/>
            <a:ext cx="2410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Komunikace skrz náves, včetně návsi samotné až k rašovické lávce (stará panelová cesta)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7975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FD9DA1A-B38C-42B4-BE4B-B1359E993912}"/>
              </a:ext>
            </a:extLst>
          </p:cNvPr>
          <p:cNvSpPr txBox="1">
            <a:spLocks/>
          </p:cNvSpPr>
          <p:nvPr/>
        </p:nvSpPr>
        <p:spPr>
          <a:xfrm>
            <a:off x="609600" y="3583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400" dirty="0"/>
              <a:t>Chodník ul. Dlouhá - Útočiště</a:t>
            </a:r>
            <a:endParaRPr lang="en-GB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564271-BE36-4A22-A664-0376A1490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89937"/>
            <a:ext cx="5293233" cy="374283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F3869B9-24B3-499A-BBF3-079E713812D5}"/>
              </a:ext>
            </a:extLst>
          </p:cNvPr>
          <p:cNvSpPr txBox="1"/>
          <p:nvPr/>
        </p:nvSpPr>
        <p:spPr>
          <a:xfrm>
            <a:off x="6300192" y="1419622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18 nových parkovacích míst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Chodník podél komunikace od aquaparku až od Útočiště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Drobná úprava křižovatky v Útočišti – zvýšení bezpečnosti</a:t>
            </a:r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16302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Propagace na autobusech do Prahy</a:t>
            </a:r>
            <a:endParaRPr lang="cs-CZ" sz="28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95470"/>
            <a:ext cx="7056784" cy="32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Galerie Kryt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do 28.02.2022:</a:t>
            </a:r>
          </a:p>
          <a:p>
            <a:pPr marL="0" indent="0">
              <a:buNone/>
            </a:pPr>
            <a:r>
              <a:rPr lang="cs-CZ" sz="1800" b="1" dirty="0" smtClean="0"/>
              <a:t>HRÁTKY S DRÁTKY</a:t>
            </a:r>
          </a:p>
          <a:p>
            <a:pPr marL="0" indent="0">
              <a:buNone/>
            </a:pPr>
            <a:r>
              <a:rPr lang="cs-CZ" sz="1800" dirty="0" smtClean="0"/>
              <a:t>- Ladislav </a:t>
            </a:r>
            <a:r>
              <a:rPr lang="cs-CZ" sz="1800" dirty="0" err="1" smtClean="0"/>
              <a:t>Lokajíček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od 04.03. do 01.04.2022</a:t>
            </a:r>
          </a:p>
          <a:p>
            <a:pPr marL="0" indent="0">
              <a:buNone/>
            </a:pPr>
            <a:r>
              <a:rPr lang="cs-CZ" sz="1800" b="1" dirty="0" smtClean="0"/>
              <a:t>OHŘE – terapie starými mistry</a:t>
            </a:r>
          </a:p>
          <a:p>
            <a:pPr marL="0" indent="0">
              <a:buNone/>
            </a:pPr>
            <a:r>
              <a:rPr lang="cs-CZ" sz="1800" dirty="0" smtClean="0"/>
              <a:t>- </a:t>
            </a:r>
            <a:r>
              <a:rPr lang="cs-CZ" sz="1800" dirty="0" err="1" smtClean="0"/>
              <a:t>MgA</a:t>
            </a:r>
            <a:r>
              <a:rPr lang="cs-CZ" sz="1800" dirty="0" smtClean="0"/>
              <a:t>. Miroslav Javůrek</a:t>
            </a:r>
          </a:p>
        </p:txBody>
      </p:sp>
      <p:pic>
        <p:nvPicPr>
          <p:cNvPr id="1028" name="Picture 4" descr="Může jít o kreativní obsah uvnit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58" y="1200151"/>
            <a:ext cx="2602874" cy="195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11" y="2885764"/>
            <a:ext cx="2400184" cy="19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Rozšířená nabídka pro turisty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Obnovená kaple</a:t>
            </a:r>
            <a:br>
              <a:rPr lang="cs-CZ" sz="1800" b="1" dirty="0" smtClean="0"/>
            </a:br>
            <a:r>
              <a:rPr lang="cs-CZ" sz="1800" b="1" dirty="0" smtClean="0"/>
              <a:t>na náměstí</a:t>
            </a:r>
          </a:p>
          <a:p>
            <a:r>
              <a:rPr lang="cs-CZ" sz="1800" b="1" dirty="0" smtClean="0"/>
              <a:t>autor Karel Meloun</a:t>
            </a:r>
          </a:p>
          <a:p>
            <a:r>
              <a:rPr lang="cs-CZ" sz="1800" b="1" dirty="0" smtClean="0"/>
              <a:t>Pexeso</a:t>
            </a:r>
          </a:p>
          <a:p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08385"/>
            <a:ext cx="4608512" cy="34563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82508"/>
            <a:ext cx="1728192" cy="22776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3" y="2737534"/>
            <a:ext cx="1614122" cy="176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Prezentace na veletrzích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err="1" smtClean="0"/>
              <a:t>Holiday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World</a:t>
            </a:r>
            <a:endParaRPr lang="cs-CZ" sz="1800" b="1" dirty="0" smtClean="0"/>
          </a:p>
          <a:p>
            <a:r>
              <a:rPr lang="cs-CZ" sz="1800" b="1" dirty="0" smtClean="0"/>
              <a:t>18.03.2022</a:t>
            </a:r>
          </a:p>
          <a:p>
            <a:r>
              <a:rPr lang="cs-CZ" sz="1800" b="1" dirty="0" smtClean="0"/>
              <a:t>PVA Letňany</a:t>
            </a:r>
          </a:p>
          <a:p>
            <a:endParaRPr lang="cs-CZ" sz="1800" b="1" dirty="0"/>
          </a:p>
          <a:p>
            <a:r>
              <a:rPr lang="cs-CZ" sz="1800" b="1" dirty="0" smtClean="0"/>
              <a:t>FOR BIKE</a:t>
            </a:r>
          </a:p>
          <a:p>
            <a:r>
              <a:rPr lang="cs-CZ" sz="1800" b="1" dirty="0" smtClean="0"/>
              <a:t>25.03.2022</a:t>
            </a:r>
          </a:p>
          <a:p>
            <a:r>
              <a:rPr lang="cs-CZ" sz="1800" b="1" dirty="0" smtClean="0"/>
              <a:t>PVA Letňany</a:t>
            </a:r>
          </a:p>
          <a:p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</p:txBody>
      </p:sp>
      <p:pic>
        <p:nvPicPr>
          <p:cNvPr id="1026" name="Picture 2" descr="Praha zaplatí vlastníkovi letňanského výstaviště 35 milionů korun v  mimosoudním vyrovnání. Zároveň se vzdá svého podílu | Hospodářské noviny  (HN.cz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71" y="1200151"/>
            <a:ext cx="487189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9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Nominace na Cenu města 2022</a:t>
            </a:r>
            <a:endParaRPr lang="cs-CZ" sz="2800" b="1" dirty="0"/>
          </a:p>
        </p:txBody>
      </p:sp>
      <p:pic>
        <p:nvPicPr>
          <p:cNvPr id="2050" name="Picture 2" descr="Cena města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6"/>
          <a:stretch/>
        </p:blipFill>
        <p:spPr bwMode="auto">
          <a:xfrm>
            <a:off x="3401657" y="1200151"/>
            <a:ext cx="165255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na města 2020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"/>
          <a:stretch/>
        </p:blipFill>
        <p:spPr bwMode="auto">
          <a:xfrm>
            <a:off x="5111973" y="1200151"/>
            <a:ext cx="18722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na města 2020 - Oficiální stránky města Klášterec nad Ohř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36" y="3031870"/>
            <a:ext cx="166438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na města 2020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1432"/>
          <a:stretch/>
        </p:blipFill>
        <p:spPr bwMode="auto">
          <a:xfrm>
            <a:off x="7041938" y="1200151"/>
            <a:ext cx="18002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enu města Klášterce nad Ohří získala Helena Voříšková - Oficiální stránky města  Klášterec nad Ohř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r="16686"/>
          <a:stretch/>
        </p:blipFill>
        <p:spPr bwMode="auto">
          <a:xfrm>
            <a:off x="5111973" y="3056253"/>
            <a:ext cx="18561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ěsto vydalo knihu o historii kláštereckého divadelního spolku, autorem je  letošní laureát ceny města Jan Milota - Oficiální stránky města Klášterec  nad Ohří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8953" r="28252" b="43011"/>
          <a:stretch/>
        </p:blipFill>
        <p:spPr bwMode="auto">
          <a:xfrm>
            <a:off x="3411767" y="3056253"/>
            <a:ext cx="165245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9"/>
          <a:srcRect r="3079"/>
          <a:stretch/>
        </p:blipFill>
        <p:spPr>
          <a:xfrm>
            <a:off x="7063604" y="3066175"/>
            <a:ext cx="1778534" cy="1800000"/>
          </a:xfrm>
          <a:prstGeom prst="rect">
            <a:avLst/>
          </a:prstGeom>
        </p:spPr>
      </p:pic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/>
              <a:t>d</a:t>
            </a:r>
            <a:r>
              <a:rPr lang="cs-CZ" sz="1800" b="1" dirty="0" smtClean="0"/>
              <a:t>o 31.03.2022</a:t>
            </a:r>
          </a:p>
          <a:p>
            <a:r>
              <a:rPr lang="cs-CZ" sz="1800" b="1" dirty="0" smtClean="0"/>
              <a:t>Nominační listy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 smtClean="0"/>
              <a:t>v novinách,</a:t>
            </a:r>
            <a:br>
              <a:rPr lang="cs-CZ" sz="1800" dirty="0" smtClean="0"/>
            </a:br>
            <a:r>
              <a:rPr lang="cs-CZ" sz="1800" dirty="0" smtClean="0"/>
              <a:t>na webu města,</a:t>
            </a:r>
            <a:br>
              <a:rPr lang="cs-CZ" sz="1800" dirty="0" smtClean="0"/>
            </a:br>
            <a:r>
              <a:rPr lang="cs-CZ" sz="1800" dirty="0" smtClean="0"/>
              <a:t>v infocentru.</a:t>
            </a:r>
            <a:endParaRPr lang="cs-CZ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8816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Památka roku 2021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53" y="1184211"/>
            <a:ext cx="2716646" cy="3622194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1. místo v Ústeckém </a:t>
            </a:r>
            <a:r>
              <a:rPr lang="cs-CZ" sz="1800" b="1" dirty="0"/>
              <a:t>kraji i v </a:t>
            </a:r>
            <a:r>
              <a:rPr lang="cs-CZ" sz="1800" b="1" dirty="0" smtClean="0"/>
              <a:t>ČR</a:t>
            </a:r>
          </a:p>
          <a:p>
            <a:pPr lvl="1"/>
            <a:r>
              <a:rPr lang="cs-CZ" sz="1400" b="1" dirty="0"/>
              <a:t>o</a:t>
            </a:r>
            <a:r>
              <a:rPr lang="cs-CZ" sz="1400" b="1" dirty="0" smtClean="0"/>
              <a:t>bnova památky v rámci Programu </a:t>
            </a:r>
            <a:br>
              <a:rPr lang="cs-CZ" sz="1400" b="1" dirty="0" smtClean="0"/>
            </a:br>
            <a:r>
              <a:rPr lang="cs-CZ" sz="1400" b="1" dirty="0" smtClean="0"/>
              <a:t>regenerace MPZ a MPR</a:t>
            </a:r>
          </a:p>
          <a:p>
            <a:pPr lvl="1"/>
            <a:r>
              <a:rPr lang="cs-CZ" sz="1400" b="1" dirty="0" smtClean="0"/>
              <a:t>kategorie do 2 mil. Kč</a:t>
            </a:r>
            <a:endParaRPr lang="cs-CZ" sz="1400" b="1" dirty="0"/>
          </a:p>
          <a:p>
            <a:pPr lvl="1"/>
            <a:r>
              <a:rPr lang="cs-CZ" sz="1400" b="1" dirty="0" smtClean="0"/>
              <a:t>HP </a:t>
            </a:r>
            <a:r>
              <a:rPr lang="cs-CZ" sz="1400" b="1" dirty="0"/>
              <a:t>Stav - Jan </a:t>
            </a:r>
            <a:r>
              <a:rPr lang="cs-CZ" sz="1400" b="1" dirty="0" err="1"/>
              <a:t>Perout</a:t>
            </a:r>
            <a:r>
              <a:rPr lang="cs-CZ" sz="1400" b="1" dirty="0"/>
              <a:t>, s.r.o</a:t>
            </a:r>
            <a:r>
              <a:rPr lang="cs-CZ" sz="1400" b="1" dirty="0" smtClean="0"/>
              <a:t>.</a:t>
            </a:r>
          </a:p>
          <a:p>
            <a:pPr lvl="1"/>
            <a:r>
              <a:rPr lang="cs-CZ" sz="1400" b="1" dirty="0" smtClean="0"/>
              <a:t>ocenění + finanční odměna 50.000 Kč</a:t>
            </a:r>
            <a:endParaRPr lang="cs-CZ" sz="1400" b="1" dirty="0"/>
          </a:p>
          <a:p>
            <a:pPr marL="0" indent="0">
              <a:buNone/>
            </a:pPr>
            <a:endParaRPr lang="cs-CZ" sz="1400" b="1" dirty="0"/>
          </a:p>
        </p:txBody>
      </p:sp>
      <p:pic>
        <p:nvPicPr>
          <p:cNvPr id="2050" name="Picture 2" descr="Popis není dostupný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03" y="299530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8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Galerie Kryt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do </a:t>
            </a:r>
            <a:r>
              <a:rPr lang="cs-CZ" sz="1800" b="1" dirty="0" smtClean="0"/>
              <a:t>02.05.2022:</a:t>
            </a:r>
            <a:endParaRPr lang="cs-CZ" sz="1800" b="1" dirty="0" smtClean="0"/>
          </a:p>
          <a:p>
            <a:pPr marL="0" indent="0">
              <a:buNone/>
            </a:pPr>
            <a:r>
              <a:rPr lang="cs-CZ" sz="1800" b="1" dirty="0" smtClean="0"/>
              <a:t>LADISLAV STEŇKO</a:t>
            </a:r>
            <a:endParaRPr lang="cs-CZ" sz="1800" b="1" dirty="0" smtClean="0"/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od </a:t>
            </a:r>
            <a:r>
              <a:rPr lang="cs-CZ" sz="1800" b="1" dirty="0" smtClean="0"/>
              <a:t>06.05. </a:t>
            </a:r>
            <a:r>
              <a:rPr lang="cs-CZ" sz="1800" b="1" dirty="0" smtClean="0"/>
              <a:t>do </a:t>
            </a:r>
            <a:r>
              <a:rPr lang="cs-CZ" sz="1800" b="1" dirty="0" smtClean="0"/>
              <a:t>03.07.2022</a:t>
            </a:r>
            <a:endParaRPr lang="cs-CZ" sz="1800" b="1" dirty="0" smtClean="0"/>
          </a:p>
          <a:p>
            <a:pPr marL="0" indent="0">
              <a:buNone/>
            </a:pPr>
            <a:r>
              <a:rPr lang="cs-CZ" sz="1800" b="1" dirty="0" smtClean="0"/>
              <a:t>LIDICE 80</a:t>
            </a:r>
            <a:endParaRPr lang="cs-CZ" sz="1800" b="1" dirty="0" smtClean="0"/>
          </a:p>
        </p:txBody>
      </p:sp>
      <p:pic>
        <p:nvPicPr>
          <p:cNvPr id="1026" name="Picture 2" descr="https://kultura.klasterec.cz/images/program/2022/04/st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3738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97" y="1097387"/>
            <a:ext cx="254570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9EC75-785F-4829-9351-5E2020E5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1481"/>
            <a:ext cx="8229600" cy="857250"/>
          </a:xfrm>
        </p:spPr>
        <p:txBody>
          <a:bodyPr>
            <a:noAutofit/>
          </a:bodyPr>
          <a:lstStyle/>
          <a:p>
            <a:r>
              <a:rPr lang="cs-CZ" sz="2000" dirty="0"/>
              <a:t>Rozložení dodavatelů veřejných zakázek</a:t>
            </a:r>
            <a:endParaRPr lang="en-GB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973312-E58D-45D3-BF8C-04F75FA51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8" t="13601" r="10800" b="15000"/>
          <a:stretch/>
        </p:blipFill>
        <p:spPr>
          <a:xfrm>
            <a:off x="323528" y="1995686"/>
            <a:ext cx="3985183" cy="247858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4FED6A2-738D-4DDC-B9CE-9A97E8704F1F}"/>
              </a:ext>
            </a:extLst>
          </p:cNvPr>
          <p:cNvSpPr txBox="1"/>
          <p:nvPr/>
        </p:nvSpPr>
        <p:spPr>
          <a:xfrm>
            <a:off x="6335688" y="475285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2020-2021, zindex.cz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B294BE8-6F8E-40E3-8962-3B6DB2669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3400" r="24800" b="21411"/>
          <a:stretch/>
        </p:blipFill>
        <p:spPr>
          <a:xfrm>
            <a:off x="4572000" y="1995686"/>
            <a:ext cx="3888432" cy="24723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53FEFA8-3267-477A-B04B-6A7E34B628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63" t="30271" r="26375" b="55600"/>
          <a:stretch/>
        </p:blipFill>
        <p:spPr>
          <a:xfrm>
            <a:off x="2648544" y="1144921"/>
            <a:ext cx="3672408" cy="72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Slavnostní otevření hřiště</a:t>
            </a:r>
            <a:endParaRPr lang="cs-CZ" sz="2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31590"/>
            <a:ext cx="4800491" cy="3600000"/>
          </a:xfrm>
          <a:prstGeom prst="rect">
            <a:avLst/>
          </a:prstGeom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13.05.2022 od 9.30:</a:t>
            </a:r>
            <a:endParaRPr lang="cs-CZ" sz="1800" b="1" dirty="0" smtClean="0"/>
          </a:p>
          <a:p>
            <a:pPr marL="0" indent="0">
              <a:buNone/>
            </a:pPr>
            <a:r>
              <a:rPr lang="cs-CZ" sz="1800" b="1" dirty="0" smtClean="0"/>
              <a:t>SLAVNOSTNÍ OTEVŘENÍ</a:t>
            </a:r>
            <a:endParaRPr lang="cs-CZ" sz="1800" b="1" dirty="0" smtClean="0"/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14.05.2022 od 9.00:</a:t>
            </a:r>
            <a:endParaRPr lang="cs-CZ" sz="1800" b="1" dirty="0" smtClean="0"/>
          </a:p>
          <a:p>
            <a:pPr marL="0" indent="0">
              <a:buNone/>
            </a:pPr>
            <a:r>
              <a:rPr lang="cs-CZ" sz="1800" b="1" dirty="0" smtClean="0"/>
              <a:t>MALÝ TURNAJ</a:t>
            </a:r>
          </a:p>
          <a:p>
            <a:pPr marL="0" indent="0">
              <a:buNone/>
            </a:pPr>
            <a:r>
              <a:rPr lang="cs-CZ" sz="1800" b="1" dirty="0" smtClean="0"/>
              <a:t>- ukázka tenisu, fotbalu</a:t>
            </a:r>
          </a:p>
          <a:p>
            <a:pPr marL="0" indent="0">
              <a:buNone/>
            </a:pPr>
            <a:r>
              <a:rPr lang="cs-CZ" sz="1800" b="1" dirty="0" smtClean="0"/>
              <a:t>a hokeje</a:t>
            </a:r>
          </a:p>
          <a:p>
            <a:pPr marL="0" indent="0">
              <a:buNone/>
            </a:pPr>
            <a:r>
              <a:rPr lang="cs-CZ" sz="1800" b="1" dirty="0" smtClean="0"/>
              <a:t>- střelba lukem</a:t>
            </a:r>
            <a:br>
              <a:rPr lang="cs-CZ" sz="1800" b="1" dirty="0" smtClean="0"/>
            </a:br>
            <a:r>
              <a:rPr lang="cs-CZ" sz="1800" b="1" dirty="0" smtClean="0"/>
              <a:t>pro veřejnost</a:t>
            </a:r>
            <a:endParaRPr lang="cs-CZ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205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Prezentace na veletrzích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err="1" smtClean="0"/>
              <a:t>Holiday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World</a:t>
            </a:r>
            <a:r>
              <a:rPr lang="cs-CZ" sz="1800" b="1" dirty="0"/>
              <a:t> + FOR BIKE</a:t>
            </a:r>
          </a:p>
          <a:p>
            <a:r>
              <a:rPr lang="cs-CZ" sz="1800" b="1" dirty="0" smtClean="0"/>
              <a:t>18.03. a 25.03.2022</a:t>
            </a:r>
            <a:endParaRPr lang="cs-CZ" sz="1800" b="1" dirty="0" smtClean="0"/>
          </a:p>
          <a:p>
            <a:r>
              <a:rPr lang="cs-CZ" sz="1800" b="1" dirty="0" smtClean="0"/>
              <a:t>PVA Letňany</a:t>
            </a:r>
          </a:p>
          <a:p>
            <a:endParaRPr lang="cs-CZ" sz="1800" b="1" dirty="0"/>
          </a:p>
          <a:p>
            <a:r>
              <a:rPr lang="cs-CZ" sz="1800" b="1" dirty="0" err="1" smtClean="0"/>
              <a:t>Miniveletrh</a:t>
            </a:r>
            <a:r>
              <a:rPr lang="cs-CZ" sz="1800" b="1" dirty="0" smtClean="0"/>
              <a:t> cestovního ruchu MOST</a:t>
            </a:r>
          </a:p>
          <a:p>
            <a:r>
              <a:rPr lang="cs-CZ" sz="1800" b="1" dirty="0" smtClean="0"/>
              <a:t>07.06.2022</a:t>
            </a:r>
            <a:endParaRPr lang="cs-CZ" sz="1800" b="1" dirty="0" smtClean="0"/>
          </a:p>
          <a:p>
            <a:endParaRPr lang="cs-CZ" sz="1800" b="1" dirty="0"/>
          </a:p>
          <a:p>
            <a:r>
              <a:rPr lang="cs-CZ" sz="1800" b="1" dirty="0" smtClean="0"/>
              <a:t>ITEP Plzeň</a:t>
            </a:r>
          </a:p>
          <a:p>
            <a:r>
              <a:rPr lang="cs-CZ" sz="1800" b="1" dirty="0" smtClean="0"/>
              <a:t>15.-17.09.2022</a:t>
            </a:r>
          </a:p>
          <a:p>
            <a:endParaRPr lang="cs-CZ" sz="1800" b="1" dirty="0" smtClean="0"/>
          </a:p>
          <a:p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6" t="34999" r="2786" b="-18598"/>
          <a:stretch/>
        </p:blipFill>
        <p:spPr>
          <a:xfrm>
            <a:off x="5976777" y="1168254"/>
            <a:ext cx="2735852" cy="45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Nominace na Cenu města 2022</a:t>
            </a:r>
            <a:endParaRPr lang="cs-CZ" sz="2800" b="1" dirty="0"/>
          </a:p>
        </p:txBody>
      </p:sp>
      <p:pic>
        <p:nvPicPr>
          <p:cNvPr id="2050" name="Picture 2" descr="Cena města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6"/>
          <a:stretch/>
        </p:blipFill>
        <p:spPr bwMode="auto">
          <a:xfrm>
            <a:off x="3401657" y="1200151"/>
            <a:ext cx="165255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na města 2020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"/>
          <a:stretch/>
        </p:blipFill>
        <p:spPr bwMode="auto">
          <a:xfrm>
            <a:off x="5111973" y="1200151"/>
            <a:ext cx="18722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na města 2020 - Oficiální stránky města Klášterec nad Ohř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36" y="3031870"/>
            <a:ext cx="166438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na města 2020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1432"/>
          <a:stretch/>
        </p:blipFill>
        <p:spPr bwMode="auto">
          <a:xfrm>
            <a:off x="7041938" y="1200151"/>
            <a:ext cx="18002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enu města Klášterce nad Ohří získala Helena Voříšková - Oficiální stránky města  Klášterec nad Ohř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r="16686"/>
          <a:stretch/>
        </p:blipFill>
        <p:spPr bwMode="auto">
          <a:xfrm>
            <a:off x="5111973" y="3056253"/>
            <a:ext cx="18561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ěsto vydalo knihu o historii kláštereckého divadelního spolku, autorem je  letošní laureát ceny města Jan Milota - Oficiální stránky města Klášterec  nad Ohří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8953" r="28252" b="43011"/>
          <a:stretch/>
        </p:blipFill>
        <p:spPr bwMode="auto">
          <a:xfrm>
            <a:off x="3411767" y="3056253"/>
            <a:ext cx="165245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9"/>
          <a:srcRect r="3079"/>
          <a:stretch/>
        </p:blipFill>
        <p:spPr>
          <a:xfrm>
            <a:off x="7063604" y="3066175"/>
            <a:ext cx="1778534" cy="1800000"/>
          </a:xfrm>
          <a:prstGeom prst="rect">
            <a:avLst/>
          </a:prstGeom>
        </p:spPr>
      </p:pic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9 kandidátů</a:t>
            </a:r>
          </a:p>
          <a:p>
            <a:r>
              <a:rPr lang="cs-CZ" sz="1800" b="1" dirty="0" smtClean="0"/>
              <a:t>Červnové ZM</a:t>
            </a:r>
            <a:endParaRPr lang="cs-CZ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7828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Bc. Pavla 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57659"/>
          </a:xfrm>
        </p:spPr>
        <p:txBody>
          <a:bodyPr>
            <a:noAutofit/>
          </a:bodyPr>
          <a:lstStyle/>
          <a:p>
            <a:r>
              <a:rPr lang="pl-PL" sz="3200" dirty="0" smtClean="0"/>
              <a:t>Rozbor hospodaření za rok 2021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10" y="1320106"/>
            <a:ext cx="8659579" cy="31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3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465516"/>
            <a:ext cx="8229600" cy="857250"/>
          </a:xfrm>
        </p:spPr>
        <p:txBody>
          <a:bodyPr>
            <a:normAutofit/>
          </a:bodyPr>
          <a:lstStyle/>
          <a:p>
            <a:r>
              <a:rPr lang="pl-PL" sz="2800" dirty="0"/>
              <a:t>Rozbor hospodaření za rok 2021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05" y="1390650"/>
            <a:ext cx="8365594" cy="34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465516"/>
            <a:ext cx="8229600" cy="857250"/>
          </a:xfrm>
        </p:spPr>
        <p:txBody>
          <a:bodyPr>
            <a:normAutofit/>
          </a:bodyPr>
          <a:lstStyle/>
          <a:p>
            <a:r>
              <a:rPr lang="pl-PL" sz="2800" dirty="0"/>
              <a:t>Rozbor hospodaření za rok 2021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961884"/>
              </p:ext>
            </p:extLst>
          </p:nvPr>
        </p:nvGraphicFramePr>
        <p:xfrm>
          <a:off x="899592" y="1200150"/>
          <a:ext cx="7200800" cy="367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33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465516"/>
            <a:ext cx="8229600" cy="85725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Administrativní kontroly dotací 2021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81" y="1131590"/>
            <a:ext cx="7021835" cy="35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Bc.</a:t>
            </a:r>
            <a:r>
              <a:rPr lang="cs-CZ" sz="3200" dirty="0"/>
              <a:t> </a:t>
            </a: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3905976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6224" y="1779662"/>
            <a:ext cx="8352928" cy="2232248"/>
          </a:xfrm>
        </p:spPr>
        <p:txBody>
          <a:bodyPr>
            <a:normAutofit/>
          </a:bodyPr>
          <a:lstStyle/>
          <a:p>
            <a:pPr algn="l"/>
            <a:r>
              <a:rPr lang="cs-CZ" sz="2200" dirty="0"/>
              <a:t>- škodní průběh u flotilového pojištění vozidel činil </a:t>
            </a:r>
            <a:r>
              <a:rPr lang="cs-CZ" sz="2200" dirty="0" smtClean="0"/>
              <a:t>19,66%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- škodní průběh u pojištění majetku a odpovědnosti činil 290,59%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sz="24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6648F00-5617-4FF1-A1CD-4EA3CE020BC1}"/>
              </a:ext>
            </a:extLst>
          </p:cNvPr>
          <p:cNvSpPr txBox="1"/>
          <p:nvPr/>
        </p:nvSpPr>
        <p:spPr>
          <a:xfrm>
            <a:off x="827584" y="978282"/>
            <a:ext cx="8352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Pojistné události rok 2021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44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4FED6A2-738D-4DDC-B9CE-9A97E8704F1F}"/>
              </a:ext>
            </a:extLst>
          </p:cNvPr>
          <p:cNvSpPr txBox="1"/>
          <p:nvPr/>
        </p:nvSpPr>
        <p:spPr>
          <a:xfrm>
            <a:off x="6876256" y="475285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2020, zindex.cz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C1E625-0D5B-4D94-9CEE-BFB5DDF53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8" t="15001" r="16400" b="13600"/>
          <a:stretch/>
        </p:blipFill>
        <p:spPr>
          <a:xfrm>
            <a:off x="107504" y="2211710"/>
            <a:ext cx="2668533" cy="19442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193B185-E044-4811-AD20-15BBFCB44B85}"/>
              </a:ext>
            </a:extLst>
          </p:cNvPr>
          <p:cNvSpPr txBox="1"/>
          <p:nvPr/>
        </p:nvSpPr>
        <p:spPr>
          <a:xfrm>
            <a:off x="683568" y="160170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JIRKOV</a:t>
            </a:r>
          </a:p>
          <a:p>
            <a:pPr algn="ctr"/>
            <a:r>
              <a:rPr lang="cs-CZ" sz="1400" dirty="0"/>
              <a:t>(81%)</a:t>
            </a:r>
            <a:endParaRPr lang="en-GB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7E66F7-A260-403D-8A0F-91B23E731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7" t="26201" r="15467" b="9400"/>
          <a:stretch/>
        </p:blipFill>
        <p:spPr>
          <a:xfrm>
            <a:off x="2863267" y="2218968"/>
            <a:ext cx="2989654" cy="19369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BB49C88-E753-444C-9884-EB30FFEF2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4" t="19201" r="16401" b="17800"/>
          <a:stretch/>
        </p:blipFill>
        <p:spPr>
          <a:xfrm>
            <a:off x="5940152" y="2211710"/>
            <a:ext cx="3067541" cy="194421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DF45369-C23E-4DA7-9482-97F0A505BD4D}"/>
              </a:ext>
            </a:extLst>
          </p:cNvPr>
          <p:cNvSpPr txBox="1"/>
          <p:nvPr/>
        </p:nvSpPr>
        <p:spPr>
          <a:xfrm>
            <a:off x="3493998" y="160170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KADAŇ</a:t>
            </a:r>
          </a:p>
          <a:p>
            <a:pPr algn="ctr"/>
            <a:r>
              <a:rPr lang="cs-CZ" sz="1400" dirty="0"/>
              <a:t>(64%)</a:t>
            </a:r>
            <a:endParaRPr lang="en-GB" sz="14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40EE37-7FC1-4FF8-B78D-1DF8E0FF877E}"/>
              </a:ext>
            </a:extLst>
          </p:cNvPr>
          <p:cNvSpPr txBox="1"/>
          <p:nvPr/>
        </p:nvSpPr>
        <p:spPr>
          <a:xfrm>
            <a:off x="6609826" y="159268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OSTROV NAD OHŘÍ</a:t>
            </a:r>
          </a:p>
          <a:p>
            <a:pPr algn="ctr"/>
            <a:r>
              <a:rPr lang="cs-CZ" sz="1400" dirty="0"/>
              <a:t>(61%)</a:t>
            </a:r>
            <a:endParaRPr lang="en-GB" sz="1400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28D2217A-28AC-4974-8B9D-8C627FD9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1481"/>
            <a:ext cx="8229600" cy="857250"/>
          </a:xfrm>
        </p:spPr>
        <p:txBody>
          <a:bodyPr>
            <a:noAutofit/>
          </a:bodyPr>
          <a:lstStyle/>
          <a:p>
            <a:r>
              <a:rPr lang="cs-CZ" sz="2000" dirty="0"/>
              <a:t>Rozložení dodavatelů veřejných zakázek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77862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C2F8D-55BC-4A8C-9DB4-31302A7CE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186" y="554789"/>
            <a:ext cx="7772400" cy="1102519"/>
          </a:xfrm>
        </p:spPr>
        <p:txBody>
          <a:bodyPr>
            <a:normAutofit/>
          </a:bodyPr>
          <a:lstStyle/>
          <a:p>
            <a:r>
              <a:rPr lang="cs-CZ" sz="2800" b="1" dirty="0"/>
              <a:t>Poškození nafukovací haly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650A9B-07CE-40AF-93B7-C7315912C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57309"/>
            <a:ext cx="2432868" cy="32438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364CC9-9AA9-4A60-AB51-92E329295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37" y="1657308"/>
            <a:ext cx="2432869" cy="32438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A34DD8-CC16-4B12-AD26-795FAC016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57" y="1657309"/>
            <a:ext cx="2432870" cy="324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0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57E22-4B04-4075-AB38-46CE7998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b="1" dirty="0"/>
              <a:t/>
            </a:r>
            <a:br>
              <a:rPr lang="cs-CZ" sz="2400" b="1" dirty="0"/>
            </a:br>
            <a:r>
              <a:rPr lang="cs-CZ" sz="3100" b="1" dirty="0"/>
              <a:t>Poškození cyklostezky kolem řeky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B7B2E1-5A2F-401D-A3FE-0EEE39878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7614"/>
            <a:ext cx="3846892" cy="288516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66C346-3757-4450-9504-9C90BAF2D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97" y="1347614"/>
            <a:ext cx="3813043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00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cs typeface="Arial" panose="020B0604020202020204" pitchFamily="34" charset="0"/>
              </a:rPr>
              <a:t>Aquapark</a:t>
            </a:r>
            <a:r>
              <a:rPr lang="cs-CZ" dirty="0"/>
              <a:t>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7" y="1131590"/>
            <a:ext cx="5729130" cy="33940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86" y="1063229"/>
            <a:ext cx="2893219" cy="34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44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7533"/>
            <a:ext cx="8229600" cy="435695"/>
          </a:xfrm>
        </p:spPr>
        <p:txBody>
          <a:bodyPr>
            <a:no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Mostní konstrukce </a:t>
            </a:r>
            <a:br>
              <a:rPr lang="cs-CZ" sz="2800" b="1" dirty="0">
                <a:cs typeface="Arial" panose="020B0604020202020204" pitchFamily="34" charset="0"/>
              </a:rPr>
            </a:br>
            <a:r>
              <a:rPr lang="cs-CZ" sz="2800" b="1" dirty="0">
                <a:cs typeface="Arial" panose="020B0604020202020204" pitchFamily="34" charset="0"/>
              </a:rPr>
              <a:t>a břeh cyklostezky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292" y="1843885"/>
            <a:ext cx="3394075" cy="254555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822" y="1899672"/>
            <a:ext cx="3394078" cy="24339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12" y="1419623"/>
            <a:ext cx="2592288" cy="33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7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</a:t>
            </a:r>
            <a:r>
              <a:rPr lang="cs-CZ" sz="3200" b="1" dirty="0" err="1"/>
              <a:t>Malastová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pPr algn="l"/>
            <a:r>
              <a:rPr lang="cs-CZ" sz="2800" b="1" dirty="0"/>
              <a:t>Školství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Mateřská škola</a:t>
            </a:r>
          </a:p>
          <a:p>
            <a:pPr algn="just">
              <a:buFontTx/>
              <a:buChar char="-"/>
            </a:pPr>
            <a:r>
              <a:rPr lang="cs-CZ" sz="2000" dirty="0"/>
              <a:t>zapojení předškoláků do pilotního ročníku celorepublikového sportovního projektu: Sazka Olympijský víceboj (spolupráce s Mgr. Novákovou ze ZŠ </a:t>
            </a:r>
            <a:r>
              <a:rPr lang="cs-CZ" sz="2000" dirty="0" err="1"/>
              <a:t>Petlérská</a:t>
            </a:r>
            <a:r>
              <a:rPr lang="cs-CZ" sz="2000" dirty="0"/>
              <a:t>)</a:t>
            </a:r>
          </a:p>
          <a:p>
            <a:pPr algn="just">
              <a:buFontTx/>
              <a:buChar char="-"/>
            </a:pPr>
            <a:r>
              <a:rPr lang="cs-CZ" sz="2000" dirty="0"/>
              <a:t>v květnu pak bude uspořádáno městské kolo, kde děti dostanou diplomy</a:t>
            </a:r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4649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pPr marL="0" indent="0" algn="l"/>
            <a:r>
              <a:rPr lang="cs-CZ" sz="2000" b="1" dirty="0"/>
              <a:t>Základní škola Krátká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cs-CZ" sz="2000" dirty="0"/>
              <a:t>celkem 80 žáků z 1. a 2. stupně se zúčastnilo v průběhu ledna a února </a:t>
            </a:r>
            <a:r>
              <a:rPr lang="cs-CZ" sz="2000" dirty="0" smtClean="0"/>
              <a:t>pobytových lyžařských kurzů </a:t>
            </a:r>
            <a:r>
              <a:rPr lang="cs-CZ" sz="2000" dirty="0"/>
              <a:t>v Příchovicích a Peci pod Sněžkou</a:t>
            </a:r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/>
          <a:stretch/>
        </p:blipFill>
        <p:spPr>
          <a:xfrm>
            <a:off x="1020879" y="2427734"/>
            <a:ext cx="2947673" cy="2060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5098"/>
          <a:stretch/>
        </p:blipFill>
        <p:spPr>
          <a:xfrm>
            <a:off x="4139952" y="2427734"/>
            <a:ext cx="4178614" cy="20604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4186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Základní škola Školní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cs-CZ" sz="1800" dirty="0"/>
              <a:t>v rámci Šablon II. proběhl s koučem paměti Ing. Procházkou projektový den pro žáky 6. a 9. tříd na téma JAK SE UČIT – paměť a efektivní učení; na stejné téma byl proškolen i pedagogický sbor </a:t>
            </a:r>
          </a:p>
          <a:p>
            <a:pPr algn="just">
              <a:buFontTx/>
              <a:buChar char="-"/>
            </a:pPr>
            <a:r>
              <a:rPr lang="cs-CZ" sz="1800" dirty="0"/>
              <a:t>žáci 8. a 9. tříd se začátkem února zúčastnili lyžařského kurzu v areálu </a:t>
            </a:r>
            <a:r>
              <a:rPr lang="cs-CZ" sz="1800" dirty="0" err="1"/>
              <a:t>Alšovka</a:t>
            </a:r>
            <a:endParaRPr lang="cs-CZ" sz="1800" dirty="0"/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24003" r="1155" b="2654"/>
          <a:stretch/>
        </p:blipFill>
        <p:spPr bwMode="auto">
          <a:xfrm>
            <a:off x="4427984" y="2578168"/>
            <a:ext cx="2664296" cy="2016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9"/>
          <a:stretch/>
        </p:blipFill>
        <p:spPr bwMode="auto">
          <a:xfrm>
            <a:off x="2771800" y="2845501"/>
            <a:ext cx="1425554" cy="1724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86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Základní škola </a:t>
            </a:r>
            <a:r>
              <a:rPr lang="cs-CZ" sz="2000" b="1" dirty="0" err="1" smtClean="0"/>
              <a:t>Petlérská</a:t>
            </a:r>
            <a:endParaRPr lang="cs-CZ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cs-CZ" sz="2000" dirty="0"/>
              <a:t>v</a:t>
            </a:r>
            <a:r>
              <a:rPr lang="cs-CZ" sz="2000" dirty="0" smtClean="0"/>
              <a:t>e výuce jsou využívány různé zábavné formy, jak seznámit žáky s problematikou daného předmětu:</a:t>
            </a:r>
          </a:p>
          <a:p>
            <a:pPr algn="just"/>
            <a:r>
              <a:rPr lang="cs-CZ" sz="2000" dirty="0"/>
              <a:t>p</a:t>
            </a:r>
            <a:r>
              <a:rPr lang="cs-CZ" sz="2000" dirty="0" smtClean="0"/>
              <a:t>řípravná třída na fyzice vyráběla duhu a spektrometr</a:t>
            </a:r>
          </a:p>
          <a:p>
            <a:pPr algn="just"/>
            <a:r>
              <a:rPr lang="cs-CZ" sz="2000" dirty="0"/>
              <a:t>n</a:t>
            </a:r>
            <a:r>
              <a:rPr lang="cs-CZ" sz="2000" dirty="0" smtClean="0"/>
              <a:t>a informatice je využívána 3D tiskárna, jejíž výrobky </a:t>
            </a:r>
            <a:r>
              <a:rPr lang="cs-CZ" sz="2000" smtClean="0"/>
              <a:t>poslouží i v </a:t>
            </a:r>
            <a:r>
              <a:rPr lang="cs-CZ" sz="2000" dirty="0" smtClean="0"/>
              <a:t>dalších předmětech  – model jaderného reaktoru nebo slepé mapy</a:t>
            </a:r>
          </a:p>
          <a:p>
            <a:pPr algn="just"/>
            <a:r>
              <a:rPr lang="cs-CZ" sz="2000" dirty="0"/>
              <a:t>t</a:t>
            </a:r>
            <a:r>
              <a:rPr lang="cs-CZ" sz="2000" dirty="0" smtClean="0"/>
              <a:t>vorba výukového materiálu k projektu „Jak se do lesa volá, tak se z lesa ozývá“</a:t>
            </a:r>
          </a:p>
          <a:p>
            <a:pPr algn="just"/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05682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Základní škola </a:t>
            </a:r>
            <a:r>
              <a:rPr lang="cs-CZ" sz="2000" b="1" dirty="0" err="1" smtClean="0"/>
              <a:t>Petlérská</a:t>
            </a:r>
            <a:endParaRPr lang="cs-CZ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algn="just"/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6601" r="9050" b="19201"/>
          <a:stretch/>
        </p:blipFill>
        <p:spPr>
          <a:xfrm>
            <a:off x="835535" y="1200151"/>
            <a:ext cx="2840919" cy="2062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24801" r="14301" b="10800"/>
          <a:stretch/>
        </p:blipFill>
        <p:spPr>
          <a:xfrm>
            <a:off x="3347864" y="2666085"/>
            <a:ext cx="2857704" cy="1851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b="19200"/>
          <a:stretch/>
        </p:blipFill>
        <p:spPr>
          <a:xfrm>
            <a:off x="6156176" y="1200151"/>
            <a:ext cx="1570604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38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Břeh cyklostezky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57199" y="4155926"/>
            <a:ext cx="63470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Dodavatel: </a:t>
            </a:r>
            <a:r>
              <a:rPr lang="cs-CZ" sz="1000" dirty="0" err="1"/>
              <a:t>Bauvant</a:t>
            </a:r>
            <a:r>
              <a:rPr lang="cs-CZ" sz="1000" dirty="0"/>
              <a:t> s.r.o. </a:t>
            </a:r>
          </a:p>
          <a:p>
            <a:r>
              <a:rPr lang="cs-CZ" sz="1000" dirty="0"/>
              <a:t>Cena : 492.531 Kč bez DPH; Pojistné plnění : 328.461 Kč</a:t>
            </a:r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63228"/>
            <a:ext cx="6389872" cy="309269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47" y="2355726"/>
            <a:ext cx="4869554" cy="23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Základní umělecká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cs-CZ" sz="2000" dirty="0"/>
              <a:t>v letošním roce škola pořádá okresní kola v rámci soutěží a soutěžních přehlídek vyhlašované Uměleckou radou ZUŠ ČR a Ministerstvem školství, mládeže a tělovýchovy. Kola budou probíhat v oborech:</a:t>
            </a:r>
          </a:p>
          <a:p>
            <a:pPr algn="just"/>
            <a:r>
              <a:rPr lang="cs-CZ" sz="2000" dirty="0"/>
              <a:t>hudební – sólový a komorní zpěv (9.3.2022) v prostorách ZUŠ</a:t>
            </a:r>
          </a:p>
          <a:p>
            <a:pPr algn="just"/>
            <a:r>
              <a:rPr lang="cs-CZ" sz="2000" dirty="0"/>
              <a:t>taneční (15.3.2022) v Kulturním centru (cca 140 účinkujících)</a:t>
            </a:r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24575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Základní umělecká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algn="just"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21820"/>
            <a:ext cx="2386604" cy="3376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21820"/>
            <a:ext cx="2386603" cy="33761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1430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Opravy lesních cest</a:t>
            </a:r>
            <a:endParaRPr lang="cs-CZ" sz="2800" b="1" dirty="0"/>
          </a:p>
        </p:txBody>
      </p:sp>
      <p:sp>
        <p:nvSpPr>
          <p:cNvPr id="5" name="Obdélník 4"/>
          <p:cNvSpPr/>
          <p:nvPr/>
        </p:nvSpPr>
        <p:spPr>
          <a:xfrm>
            <a:off x="611560" y="10632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39750"/>
            <a:r>
              <a:rPr lang="cs-CZ" dirty="0" smtClean="0">
                <a:latin typeface="Verdana" panose="020B0604030504040204" pitchFamily="34" charset="0"/>
              </a:rPr>
              <a:t>Firma:	Vilém </a:t>
            </a:r>
            <a:r>
              <a:rPr lang="cs-CZ" dirty="0" err="1">
                <a:latin typeface="Verdana" panose="020B0604030504040204" pitchFamily="34" charset="0"/>
              </a:rPr>
              <a:t>Chrvala</a:t>
            </a:r>
            <a:endParaRPr lang="cs-CZ" dirty="0">
              <a:latin typeface="Verdana" panose="020B0604030504040204" pitchFamily="34" charset="0"/>
            </a:endParaRPr>
          </a:p>
          <a:p>
            <a:pPr defTabSz="539750"/>
            <a:r>
              <a:rPr lang="cs-CZ" dirty="0" smtClean="0">
                <a:latin typeface="Verdana" panose="020B0604030504040204" pitchFamily="34" charset="0"/>
              </a:rPr>
              <a:t>Náklady:	150 </a:t>
            </a:r>
            <a:r>
              <a:rPr lang="cs-CZ" dirty="0">
                <a:latin typeface="Verdana" panose="020B0604030504040204" pitchFamily="34" charset="0"/>
              </a:rPr>
              <a:t>000 Kč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7" y="1779662"/>
            <a:ext cx="3741035" cy="28057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9662"/>
            <a:ext cx="3741035" cy="28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37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Opravy veřejného osvětlení</a:t>
            </a:r>
            <a:endParaRPr lang="cs-CZ" sz="2800" b="1" dirty="0"/>
          </a:p>
        </p:txBody>
      </p:sp>
      <p:sp>
        <p:nvSpPr>
          <p:cNvPr id="13" name="Obdélník 12"/>
          <p:cNvSpPr/>
          <p:nvPr/>
        </p:nvSpPr>
        <p:spPr>
          <a:xfrm>
            <a:off x="611560" y="10632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39750"/>
            <a:r>
              <a:rPr lang="cs-CZ" dirty="0" smtClean="0">
                <a:latin typeface="Verdana" panose="020B0604030504040204" pitchFamily="34" charset="0"/>
              </a:rPr>
              <a:t>Firma:	</a:t>
            </a:r>
            <a:r>
              <a:rPr lang="cs-CZ" dirty="0" err="1" smtClean="0">
                <a:latin typeface="Verdana" panose="020B0604030504040204" pitchFamily="34" charset="0"/>
              </a:rPr>
              <a:t>Elektronovy</a:t>
            </a:r>
            <a:r>
              <a:rPr lang="cs-CZ" dirty="0" smtClean="0">
                <a:latin typeface="Verdana" panose="020B0604030504040204" pitchFamily="34" charset="0"/>
              </a:rPr>
              <a:t> – </a:t>
            </a:r>
            <a:r>
              <a:rPr lang="cs-CZ" dirty="0" err="1" smtClean="0">
                <a:latin typeface="Verdana" panose="020B0604030504040204" pitchFamily="34" charset="0"/>
              </a:rPr>
              <a:t>Trade</a:t>
            </a:r>
            <a:r>
              <a:rPr lang="cs-CZ" dirty="0" smtClean="0">
                <a:latin typeface="Verdana" panose="020B0604030504040204" pitchFamily="34" charset="0"/>
              </a:rPr>
              <a:t> s.r.o.</a:t>
            </a:r>
            <a:endParaRPr lang="cs-CZ" dirty="0">
              <a:latin typeface="Verdana" panose="020B0604030504040204" pitchFamily="34" charset="0"/>
            </a:endParaRPr>
          </a:p>
          <a:p>
            <a:pPr defTabSz="539750"/>
            <a:r>
              <a:rPr lang="cs-CZ" dirty="0" smtClean="0">
                <a:latin typeface="Verdana" panose="020B0604030504040204" pitchFamily="34" charset="0"/>
              </a:rPr>
              <a:t>Náklady:	130 </a:t>
            </a:r>
            <a:r>
              <a:rPr lang="cs-CZ" dirty="0">
                <a:latin typeface="Verdana" panose="020B0604030504040204" pitchFamily="34" charset="0"/>
              </a:rPr>
              <a:t>000 Kč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737263" y="1779662"/>
            <a:ext cx="7147105" cy="2805776"/>
            <a:chOff x="1366137" y="1203597"/>
            <a:chExt cx="7320663" cy="3402379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37" y="1203597"/>
              <a:ext cx="2551784" cy="3402379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295" y="1203597"/>
              <a:ext cx="4536505" cy="340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330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Kompostéry</a:t>
            </a:r>
            <a:endParaRPr lang="cs-CZ" sz="2800" b="1" dirty="0"/>
          </a:p>
        </p:txBody>
      </p:sp>
      <p:sp>
        <p:nvSpPr>
          <p:cNvPr id="13" name="Obdélník 12"/>
          <p:cNvSpPr/>
          <p:nvPr/>
        </p:nvSpPr>
        <p:spPr>
          <a:xfrm>
            <a:off x="611560" y="10632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39750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Dodavatel:	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BENHOME s.r.o.</a:t>
            </a:r>
          </a:p>
          <a:p>
            <a:pPr defTabSz="539750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Náklady:		56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000 Kč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6317"/>
          <a:stretch/>
        </p:blipFill>
        <p:spPr>
          <a:xfrm>
            <a:off x="737263" y="1779661"/>
            <a:ext cx="2144066" cy="279973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8186" r="8533" b="14615"/>
          <a:stretch/>
        </p:blipFill>
        <p:spPr>
          <a:xfrm>
            <a:off x="3329551" y="1783124"/>
            <a:ext cx="2826625" cy="27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08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Rekonstrukce bytového domu Nádražní 169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62956"/>
            <a:ext cx="6347047" cy="3071971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1062956"/>
            <a:ext cx="1810544" cy="374079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57199" y="4155926"/>
            <a:ext cx="63470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Dodavatel: STAVMAX Group s.r.o. </a:t>
            </a:r>
          </a:p>
          <a:p>
            <a:r>
              <a:rPr lang="cs-CZ" sz="1000" dirty="0"/>
              <a:t>Cena : 18 098 306,51 Kč bez DPH; Dotace : 5.741.635Kč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8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Oprava střechy Budovatelská 486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63229"/>
            <a:ext cx="6347048" cy="30719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1063228"/>
            <a:ext cx="1809126" cy="37378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7200" y="4135201"/>
            <a:ext cx="684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Dodavatel: STAVMAX Group s.r.o. </a:t>
            </a:r>
          </a:p>
          <a:p>
            <a:r>
              <a:rPr lang="cs-CZ" sz="1000" dirty="0"/>
              <a:t>Cena : 933.291 Kč bez DPH</a:t>
            </a:r>
          </a:p>
        </p:txBody>
      </p:sp>
    </p:spTree>
    <p:extLst>
      <p:ext uri="{BB962C8B-B14F-4D97-AF65-F5344CB8AC3E}">
        <p14:creationId xmlns:p14="http://schemas.microsoft.com/office/powerpoint/2010/main" val="24497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Aktuální informace z OVR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3744416"/>
          </a:xfrm>
        </p:spPr>
        <p:txBody>
          <a:bodyPr>
            <a:normAutofit fontScale="92500" lnSpcReduction="10000"/>
          </a:bodyPr>
          <a:lstStyle/>
          <a:p>
            <a:r>
              <a:rPr lang="cs-CZ" sz="1100" dirty="0"/>
              <a:t>Zahajované zakázky:</a:t>
            </a:r>
          </a:p>
          <a:p>
            <a:pPr lvl="1"/>
            <a:r>
              <a:rPr lang="cs-CZ" sz="700" dirty="0"/>
              <a:t>Rekonstrukce povrchů ul. 17. listopadu a Lidická</a:t>
            </a:r>
          </a:p>
          <a:p>
            <a:pPr lvl="1"/>
            <a:r>
              <a:rPr lang="cs-CZ" sz="700" dirty="0"/>
              <a:t>Novostavba chodníku ul. Dlouhá – Útočiště</a:t>
            </a:r>
          </a:p>
          <a:p>
            <a:pPr lvl="1"/>
            <a:r>
              <a:rPr lang="cs-CZ" sz="700" dirty="0"/>
              <a:t>Projektová dokumentace nového skateparku</a:t>
            </a:r>
          </a:p>
          <a:p>
            <a:pPr marL="457200" lvl="1" indent="0">
              <a:buNone/>
            </a:pPr>
            <a:endParaRPr lang="cs-CZ" sz="700" dirty="0"/>
          </a:p>
          <a:p>
            <a:r>
              <a:rPr lang="cs-CZ" sz="1100" dirty="0"/>
              <a:t>Probíhající výběrová řízení:</a:t>
            </a:r>
          </a:p>
          <a:p>
            <a:pPr lvl="1"/>
            <a:r>
              <a:rPr lang="cs-CZ" sz="700" dirty="0"/>
              <a:t>Rekonstrukce ulice Husova</a:t>
            </a:r>
          </a:p>
          <a:p>
            <a:pPr lvl="1"/>
            <a:r>
              <a:rPr lang="cs-CZ" sz="700" dirty="0"/>
              <a:t>Regenerace sídliště Pod Stadionem, Královéhradecká – I. etapa</a:t>
            </a:r>
          </a:p>
          <a:p>
            <a:pPr marL="457200" lvl="1" indent="0">
              <a:buNone/>
            </a:pPr>
            <a:endParaRPr lang="cs-CZ" sz="700" dirty="0"/>
          </a:p>
          <a:p>
            <a:r>
              <a:rPr lang="cs-CZ" sz="1100" dirty="0"/>
              <a:t>Připravované zakázky:</a:t>
            </a:r>
          </a:p>
          <a:p>
            <a:pPr lvl="1"/>
            <a:r>
              <a:rPr lang="cs-CZ" sz="700" dirty="0"/>
              <a:t>Rekonstrukce komunikace v Rašovicích vč. návsi</a:t>
            </a:r>
          </a:p>
          <a:p>
            <a:pPr lvl="1"/>
            <a:r>
              <a:rPr lang="cs-CZ" sz="700" dirty="0"/>
              <a:t>Rekonstrukce příjezdové komunikace k LETNÍMU KINU</a:t>
            </a:r>
          </a:p>
          <a:p>
            <a:pPr lvl="1"/>
            <a:r>
              <a:rPr lang="cs-CZ" sz="700" dirty="0"/>
              <a:t>Rekonstrukce oplocení parkoviště v ul. Dlouhá</a:t>
            </a:r>
          </a:p>
          <a:p>
            <a:pPr lvl="1"/>
            <a:r>
              <a:rPr lang="cs-CZ" sz="700" dirty="0"/>
              <a:t>Zvýšení bezpečnosti přechodu pro chodce v ul. Olšová (u MŠ Lipová)</a:t>
            </a:r>
          </a:p>
          <a:p>
            <a:pPr lvl="1"/>
            <a:r>
              <a:rPr lang="cs-CZ" sz="700" dirty="0"/>
              <a:t>Modernizace sportovního hřiště ul. Topolová (za ZŠ Školní)</a:t>
            </a:r>
          </a:p>
          <a:p>
            <a:pPr lvl="1"/>
            <a:r>
              <a:rPr lang="cs-CZ" sz="700" dirty="0"/>
              <a:t>Výstavba multifunkčního sportovního hřiště v Klášterecké Jeseni</a:t>
            </a:r>
          </a:p>
          <a:p>
            <a:pPr lvl="1"/>
            <a:r>
              <a:rPr lang="cs-CZ" sz="700" dirty="0"/>
              <a:t>ZŠ Školní – výměna nákladního výtahu v pavilonu stravování</a:t>
            </a:r>
          </a:p>
          <a:p>
            <a:pPr marL="457200" lvl="1" indent="0">
              <a:buNone/>
            </a:pPr>
            <a:endParaRPr lang="cs-CZ" sz="700" dirty="0"/>
          </a:p>
          <a:p>
            <a:r>
              <a:rPr lang="cs-CZ" sz="1100" dirty="0"/>
              <a:t>Rozpracované projektové dokumentace:</a:t>
            </a:r>
          </a:p>
          <a:p>
            <a:pPr lvl="1"/>
            <a:r>
              <a:rPr lang="cs-CZ" sz="700" dirty="0"/>
              <a:t>Rozšíření městského hřbitova</a:t>
            </a:r>
          </a:p>
          <a:p>
            <a:pPr lvl="1"/>
            <a:r>
              <a:rPr lang="cs-CZ" sz="700" dirty="0"/>
              <a:t>SANACE Rašovické lávky</a:t>
            </a:r>
          </a:p>
          <a:p>
            <a:pPr lvl="1"/>
            <a:r>
              <a:rPr lang="cs-CZ" sz="700" dirty="0"/>
              <a:t>CYKLOSTEZKA ul. </a:t>
            </a:r>
            <a:r>
              <a:rPr lang="cs-CZ" sz="700" dirty="0" err="1"/>
              <a:t>Petlerská</a:t>
            </a:r>
            <a:r>
              <a:rPr lang="cs-CZ" sz="700" dirty="0"/>
              <a:t> – </a:t>
            </a:r>
            <a:r>
              <a:rPr lang="cs-CZ" sz="700" dirty="0" err="1"/>
              <a:t>I.P.Verne</a:t>
            </a:r>
            <a:endParaRPr lang="cs-CZ" sz="700" dirty="0"/>
          </a:p>
          <a:p>
            <a:pPr lvl="1"/>
            <a:r>
              <a:rPr lang="cs-CZ" sz="700" dirty="0"/>
              <a:t>Zvýšení bezpečnosti chodníků podél komunikací I. II. a III. tříd</a:t>
            </a:r>
          </a:p>
          <a:p>
            <a:pPr lvl="1"/>
            <a:r>
              <a:rPr lang="cs-CZ" sz="700" dirty="0"/>
              <a:t>Rekonstrukce ul. Mírová</a:t>
            </a:r>
          </a:p>
          <a:p>
            <a:pPr lvl="1"/>
            <a:r>
              <a:rPr lang="cs-CZ" sz="700" dirty="0"/>
              <a:t>Revitalizace prostoru a zkapacitnění parkování u zdravotního střediska v ul. Sadová</a:t>
            </a:r>
          </a:p>
          <a:p>
            <a:pPr lvl="1"/>
            <a:r>
              <a:rPr lang="cs-CZ" sz="700" dirty="0"/>
              <a:t>PARKOVIŠTĚ a úprava dopravního řešení ul. Sportovní</a:t>
            </a:r>
          </a:p>
          <a:p>
            <a:pPr lvl="1"/>
            <a:r>
              <a:rPr lang="cs-CZ" sz="700" dirty="0"/>
              <a:t>KOMUNIKACE </a:t>
            </a:r>
            <a:r>
              <a:rPr lang="cs-CZ" sz="700" dirty="0" err="1"/>
              <a:t>Ciboušov</a:t>
            </a:r>
            <a:r>
              <a:rPr lang="cs-CZ" sz="700" dirty="0"/>
              <a:t> – </a:t>
            </a:r>
            <a:r>
              <a:rPr lang="cs-CZ" sz="700" dirty="0" err="1"/>
              <a:t>I.P.Verne</a:t>
            </a:r>
            <a:endParaRPr lang="cs-CZ" sz="700" dirty="0"/>
          </a:p>
          <a:p>
            <a:pPr lvl="1"/>
            <a:r>
              <a:rPr lang="cs-CZ" sz="700" dirty="0"/>
              <a:t>MÚSS – Změna užívání, přístavba evakuačního výtahu vč. EPS</a:t>
            </a:r>
          </a:p>
          <a:p>
            <a:pPr lvl="1"/>
            <a:r>
              <a:rPr lang="cs-CZ" sz="700" dirty="0"/>
              <a:t>Vstup do zámeckého parku u letního kina</a:t>
            </a:r>
          </a:p>
          <a:p>
            <a:pPr lvl="1"/>
            <a:r>
              <a:rPr lang="cs-CZ" sz="700" dirty="0"/>
              <a:t>Úprava chodníku a zvýšení bezpečnosti přechodů pro chodce ul. Osvobozená</a:t>
            </a:r>
          </a:p>
          <a:p>
            <a:pPr lvl="1"/>
            <a:r>
              <a:rPr lang="cs-CZ" sz="700" dirty="0"/>
              <a:t>STUDIE – autobusové nádraží</a:t>
            </a:r>
          </a:p>
          <a:p>
            <a:pPr lvl="1"/>
            <a:r>
              <a:rPr lang="cs-CZ" sz="700" dirty="0"/>
              <a:t>STUDIE – ul. Větrná </a:t>
            </a:r>
          </a:p>
        </p:txBody>
      </p:sp>
    </p:spTree>
    <p:extLst>
      <p:ext uri="{BB962C8B-B14F-4D97-AF65-F5344CB8AC3E}">
        <p14:creationId xmlns:p14="http://schemas.microsoft.com/office/powerpoint/2010/main" val="310565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62C9F1-E623-4385-ACB4-13AF79B3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Regenerace ul. Pod Stadionem</a:t>
            </a:r>
            <a:endParaRPr lang="en-GB" sz="24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EE9607D-8376-4BF3-B15F-B12EFD6EA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3598"/>
            <a:ext cx="6644134" cy="332206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6303DFA-2133-49E5-A43A-7092DC7F5AD7}"/>
              </a:ext>
            </a:extLst>
          </p:cNvPr>
          <p:cNvSpPr txBox="1"/>
          <p:nvPr/>
        </p:nvSpPr>
        <p:spPr>
          <a:xfrm>
            <a:off x="7020272" y="1203598"/>
            <a:ext cx="1944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51 nových parkovacích míst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Nové chodníky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Nové povrchy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Nové veřejné osvětlení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Nová kontejnerová stání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Bezbariérové přechody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Etapizace pokračuje ul. Královéhradeckou, okolí bývalé Jednoty a parkovištěm ve vnitrobloku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2706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7FEF882-C52E-4A12-BF46-F5F866D31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46629"/>
            <a:ext cx="5635352" cy="39798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B597A3-F4AD-4E0E-9040-D53FBECC4633}"/>
              </a:ext>
            </a:extLst>
          </p:cNvPr>
          <p:cNvSpPr txBox="1"/>
          <p:nvPr/>
        </p:nvSpPr>
        <p:spPr>
          <a:xfrm>
            <a:off x="6660232" y="1203598"/>
            <a:ext cx="23042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17 nových parkovacích míst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Nové chodníky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Nové povrchy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Nové veřejné osvětlení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Nová kontejnerová stání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Bezpečné přechody a křižovatka s ulicí Pražská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000" dirty="0"/>
              <a:t>Etapizace pokračuje ul. Boženy Němcové a křížení s ulicí Pražská</a:t>
            </a:r>
            <a:endParaRPr lang="en-GB" sz="1000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0B376154-530C-4C70-8144-CAD076634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cs-CZ" sz="2400" dirty="0"/>
              <a:t>Regenerace ul. Husova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472618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1090</Words>
  <Application>Microsoft Office PowerPoint</Application>
  <PresentationFormat>Předvádění na obrazovce (16:9)</PresentationFormat>
  <Paragraphs>228</Paragraphs>
  <Slides>45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Calibri</vt:lpstr>
      <vt:lpstr>Verdana</vt:lpstr>
      <vt:lpstr>Motiv systému Office</vt:lpstr>
      <vt:lpstr>Odbor výstavby a rozvoje města  Mgr. Vojtěch Marvan radní pro investice </vt:lpstr>
      <vt:lpstr>Rozložení dodavatelů veřejných zakázek</vt:lpstr>
      <vt:lpstr>Rozložení dodavatelů veřejných zakázek</vt:lpstr>
      <vt:lpstr>Břeh cyklostezky</vt:lpstr>
      <vt:lpstr>Rekonstrukce bytového domu Nádražní 169</vt:lpstr>
      <vt:lpstr>Oprava střechy Budovatelská 486</vt:lpstr>
      <vt:lpstr>Aktuální informace z OVR</vt:lpstr>
      <vt:lpstr>Regenerace ul. Pod Stadionem</vt:lpstr>
      <vt:lpstr>Regenerace ul. Husova</vt:lpstr>
      <vt:lpstr>Nový povrch komunikace Rašovice</vt:lpstr>
      <vt:lpstr>Prezentace aplikace PowerPoint</vt:lpstr>
      <vt:lpstr>Odbor komunikace a cestovního ruchu  Mgr. Vojtěch Marvan radní pro komunikaci a cestovní ruch</vt:lpstr>
      <vt:lpstr>Propagace na autobusech do Prahy</vt:lpstr>
      <vt:lpstr>Galerie Kryt</vt:lpstr>
      <vt:lpstr>Rozšířená nabídka pro turisty</vt:lpstr>
      <vt:lpstr>Prezentace na veletrzích</vt:lpstr>
      <vt:lpstr>Nominace na Cenu města 2022</vt:lpstr>
      <vt:lpstr>Památka roku 2021</vt:lpstr>
      <vt:lpstr>Galerie Kryt</vt:lpstr>
      <vt:lpstr>Slavnostní otevření hřiště</vt:lpstr>
      <vt:lpstr>Prezentace na veletrzích</vt:lpstr>
      <vt:lpstr>Nominace na Cenu města 2022</vt:lpstr>
      <vt:lpstr>Odbor finanční  Bc. Pavla Zemančíková radní pro ekonomiku </vt:lpstr>
      <vt:lpstr>Rozbor hospodaření za rok 2021</vt:lpstr>
      <vt:lpstr>Rozbor hospodaření za rok 2021</vt:lpstr>
      <vt:lpstr>Rozbor hospodaření za rok 2021</vt:lpstr>
      <vt:lpstr>Administrativní kontroly dotací 2021</vt:lpstr>
      <vt:lpstr>Odbor správy majetku a bytového fondu  Bc. Pavla Zemančíková radní pro správu majetku</vt:lpstr>
      <vt:lpstr>- škodní průběh u flotilového pojištění vozidel činil 19,66%  - škodní průběh u pojištění majetku a odpovědnosti činil 290,59% </vt:lpstr>
      <vt:lpstr>Poškození nafukovací haly</vt:lpstr>
      <vt:lpstr> Poškození cyklostezky kolem řeky</vt:lpstr>
      <vt:lpstr>Aquapark </vt:lpstr>
      <vt:lpstr>Mostní konstrukce  a břeh cyklostezky</vt:lpstr>
      <vt:lpstr>Odbor sociálních věcí, školství a sportu  PhDr. Jiřina Malastová radní pro školství</vt:lpstr>
      <vt:lpstr>Školství</vt:lpstr>
      <vt:lpstr>Základní škola Krátká</vt:lpstr>
      <vt:lpstr>Základní škola Školní</vt:lpstr>
      <vt:lpstr>Základní škola Petlérská</vt:lpstr>
      <vt:lpstr>Základní škola Petlérská</vt:lpstr>
      <vt:lpstr>Základní umělecká škola</vt:lpstr>
      <vt:lpstr>Základní umělecká škola</vt:lpstr>
      <vt:lpstr>Odbor místního hospodářství,  dopravy a životního prostředí  Ing. Jiří Jaroš radní pro místní hospodářství</vt:lpstr>
      <vt:lpstr>Opravy lesních cest</vt:lpstr>
      <vt:lpstr>Opravy veřejného osvětlení</vt:lpstr>
      <vt:lpstr>Kompostéry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Václavíková Adéla, Bc.</cp:lastModifiedBy>
  <cp:revision>32</cp:revision>
  <cp:lastPrinted>2022-02-15T11:00:34Z</cp:lastPrinted>
  <dcterms:created xsi:type="dcterms:W3CDTF">2018-10-31T08:36:17Z</dcterms:created>
  <dcterms:modified xsi:type="dcterms:W3CDTF">2022-04-27T05:39:47Z</dcterms:modified>
</cp:coreProperties>
</file>