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48" r:id="rId2"/>
  </p:sldMasterIdLst>
  <p:notesMasterIdLst>
    <p:notesMasterId r:id="rId45"/>
  </p:notesMasterIdLst>
  <p:handoutMasterIdLst>
    <p:handoutMasterId r:id="rId46"/>
  </p:handoutMasterIdLst>
  <p:sldIdLst>
    <p:sldId id="260" r:id="rId3"/>
    <p:sldId id="387" r:id="rId4"/>
    <p:sldId id="391" r:id="rId5"/>
    <p:sldId id="386" r:id="rId6"/>
    <p:sldId id="390" r:id="rId7"/>
    <p:sldId id="392" r:id="rId8"/>
    <p:sldId id="385" r:id="rId9"/>
    <p:sldId id="393" r:id="rId10"/>
    <p:sldId id="382" r:id="rId11"/>
    <p:sldId id="389" r:id="rId12"/>
    <p:sldId id="381" r:id="rId13"/>
    <p:sldId id="383" r:id="rId14"/>
    <p:sldId id="388" r:id="rId15"/>
    <p:sldId id="273" r:id="rId16"/>
    <p:sldId id="275" r:id="rId17"/>
    <p:sldId id="274" r:id="rId18"/>
    <p:sldId id="376" r:id="rId19"/>
    <p:sldId id="277" r:id="rId20"/>
    <p:sldId id="377" r:id="rId21"/>
    <p:sldId id="378" r:id="rId22"/>
    <p:sldId id="379" r:id="rId23"/>
    <p:sldId id="380" r:id="rId24"/>
    <p:sldId id="283" r:id="rId25"/>
    <p:sldId id="355" r:id="rId26"/>
    <p:sldId id="356" r:id="rId27"/>
    <p:sldId id="293" r:id="rId28"/>
    <p:sldId id="366" r:id="rId29"/>
    <p:sldId id="373" r:id="rId30"/>
    <p:sldId id="367" r:id="rId31"/>
    <p:sldId id="350" r:id="rId32"/>
    <p:sldId id="375" r:id="rId33"/>
    <p:sldId id="303" r:id="rId34"/>
    <p:sldId id="352" r:id="rId35"/>
    <p:sldId id="353" r:id="rId36"/>
    <p:sldId id="354" r:id="rId37"/>
    <p:sldId id="313" r:id="rId38"/>
    <p:sldId id="261" r:id="rId39"/>
    <p:sldId id="262" r:id="rId40"/>
    <p:sldId id="263" r:id="rId41"/>
    <p:sldId id="265" r:id="rId42"/>
    <p:sldId id="266" r:id="rId43"/>
    <p:sldId id="340" r:id="rId44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F6F3570-0E8D-3044-8923-EC784FBB2B48}">
          <p14:sldIdLst>
            <p14:sldId id="260"/>
            <p14:sldId id="387"/>
            <p14:sldId id="391"/>
            <p14:sldId id="386"/>
            <p14:sldId id="390"/>
            <p14:sldId id="392"/>
            <p14:sldId id="385"/>
            <p14:sldId id="393"/>
            <p14:sldId id="382"/>
            <p14:sldId id="389"/>
            <p14:sldId id="381"/>
            <p14:sldId id="383"/>
            <p14:sldId id="388"/>
            <p14:sldId id="273"/>
            <p14:sldId id="275"/>
            <p14:sldId id="274"/>
            <p14:sldId id="376"/>
            <p14:sldId id="277"/>
            <p14:sldId id="377"/>
            <p14:sldId id="378"/>
            <p14:sldId id="379"/>
            <p14:sldId id="380"/>
            <p14:sldId id="283"/>
            <p14:sldId id="355"/>
            <p14:sldId id="356"/>
            <p14:sldId id="293"/>
            <p14:sldId id="366"/>
            <p14:sldId id="373"/>
            <p14:sldId id="367"/>
            <p14:sldId id="350"/>
            <p14:sldId id="375"/>
            <p14:sldId id="303"/>
            <p14:sldId id="352"/>
            <p14:sldId id="353"/>
            <p14:sldId id="354"/>
            <p14:sldId id="313"/>
            <p14:sldId id="261"/>
            <p14:sldId id="262"/>
            <p14:sldId id="263"/>
            <p14:sldId id="265"/>
            <p14:sldId id="266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4B"/>
    <a:srgbClr val="E621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7" autoAdjust="0"/>
    <p:restoredTop sz="96327" autoAdjust="0"/>
  </p:normalViewPr>
  <p:slideViewPr>
    <p:cSldViewPr snapToGrid="0">
      <p:cViewPr varScale="1">
        <p:scale>
          <a:sx n="132" d="100"/>
          <a:sy n="132" d="100"/>
        </p:scale>
        <p:origin x="16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096" y="176"/>
      </p:cViewPr>
      <p:guideLst>
        <p:guide orient="horz" pos="3224"/>
        <p:guide pos="2236"/>
      </p:guideLst>
    </p:cSldViewPr>
  </p:notesViewPr>
  <p:gridSpacing cx="360045" cy="36004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000" b="0" i="0" u="none" strike="noStrike" kern="1200" spc="0" baseline="0" dirty="0" err="1">
                <a:solidFill>
                  <a:srgbClr val="00554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n-US" sz="1400" b="1" kern="1200" dirty="0" err="1">
                <a:solidFill>
                  <a:srgbClr val="00554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Majetek a odpovědnost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000" b="0" i="0" u="none" strike="noStrike" kern="1200" spc="0" baseline="0" dirty="0" err="1">
              <a:solidFill>
                <a:srgbClr val="00554B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00554B"/>
            </a:solidFill>
          </c:spPr>
          <c:dPt>
            <c:idx val="0"/>
            <c:bubble3D val="0"/>
            <c:spPr>
              <a:solidFill>
                <a:srgbClr val="E621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C05-4E3D-BB8F-DB3C563CBFB8}"/>
              </c:ext>
            </c:extLst>
          </c:dPt>
          <c:dPt>
            <c:idx val="1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C05-4E3D-BB8F-DB3C563CBFB8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C05-4E3D-BB8F-DB3C563CBFB8}"/>
              </c:ext>
            </c:extLst>
          </c:dPt>
          <c:dPt>
            <c:idx val="3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C05-4E3D-BB8F-DB3C563CBFB8}"/>
              </c:ext>
            </c:extLst>
          </c:dPt>
          <c:dPt>
            <c:idx val="4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C05-4E3D-BB8F-DB3C563CBFB8}"/>
              </c:ext>
            </c:extLst>
          </c:dPt>
          <c:cat>
            <c:strRef>
              <c:f>List1!$A$4:$A$8</c:f>
              <c:strCache>
                <c:ptCount val="5"/>
                <c:pt idx="0">
                  <c:v>Uhrazené pojistné</c:v>
                </c:pt>
                <c:pt idx="2">
                  <c:v>Výše škod</c:v>
                </c:pt>
                <c:pt idx="4">
                  <c:v>Pojistné plnění</c:v>
                </c:pt>
              </c:strCache>
            </c:strRef>
          </c:cat>
          <c:val>
            <c:numRef>
              <c:f>List1!$B$4:$B$8</c:f>
              <c:numCache>
                <c:formatCode>General</c:formatCode>
                <c:ptCount val="5"/>
                <c:pt idx="0" formatCode="#\ ##0\ &quot;Kč&quot;">
                  <c:v>811892</c:v>
                </c:pt>
                <c:pt idx="2" formatCode="#\ ##0\ &quot;Kč&quot;">
                  <c:v>712278.8</c:v>
                </c:pt>
                <c:pt idx="4" formatCode="#\ ##0\ &quot;Kč&quot;">
                  <c:v>688211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05-4E3D-BB8F-DB3C563CBF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rgbClr val="00554B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pPr>
            <a:r>
              <a:rPr lang="en-US" sz="1400" b="1" i="0" u="none" strike="noStrike" kern="1200" spc="0" baseline="0">
                <a:solidFill>
                  <a:srgbClr val="00554B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Vozidla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1" i="0" u="none" strike="noStrike" kern="1200" spc="0" baseline="0">
              <a:solidFill>
                <a:srgbClr val="00554B"/>
              </a:solidFill>
              <a:latin typeface="Verdana" pitchFamily="34" charset="0"/>
              <a:ea typeface="Verdana" pitchFamily="34" charset="0"/>
              <a:cs typeface="Verdana" pitchFamily="34" charset="0"/>
            </a:defRPr>
          </a:pPr>
          <a:endParaRPr lang="cs-CZ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spPr>
            <a:solidFill>
              <a:srgbClr val="00554B"/>
            </a:solidFill>
          </c:spPr>
          <c:dPt>
            <c:idx val="0"/>
            <c:bubble3D val="0"/>
            <c:spPr>
              <a:solidFill>
                <a:srgbClr val="E6215A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2C7-4121-AB84-12175D89E8AE}"/>
              </c:ext>
            </c:extLst>
          </c:dPt>
          <c:dPt>
            <c:idx val="1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2C7-4121-AB84-12175D89E8A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2C7-4121-AB84-12175D89E8AE}"/>
              </c:ext>
            </c:extLst>
          </c:dPt>
          <c:dPt>
            <c:idx val="3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2C7-4121-AB84-12175D89E8AE}"/>
              </c:ext>
            </c:extLst>
          </c:dPt>
          <c:dPt>
            <c:idx val="4"/>
            <c:bubble3D val="0"/>
            <c:spPr>
              <a:solidFill>
                <a:srgbClr val="00554B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2C7-4121-AB84-12175D89E8AE}"/>
              </c:ext>
            </c:extLst>
          </c:dPt>
          <c:cat>
            <c:strRef>
              <c:f>List1!$A$20:$A$24</c:f>
              <c:strCache>
                <c:ptCount val="5"/>
                <c:pt idx="0">
                  <c:v>Uhrazené pojistné</c:v>
                </c:pt>
                <c:pt idx="2">
                  <c:v>Výše škod</c:v>
                </c:pt>
                <c:pt idx="4">
                  <c:v>Pojistné plnění</c:v>
                </c:pt>
              </c:strCache>
            </c:strRef>
          </c:cat>
          <c:val>
            <c:numRef>
              <c:f>List1!$B$20:$B$24</c:f>
              <c:numCache>
                <c:formatCode>General</c:formatCode>
                <c:ptCount val="5"/>
                <c:pt idx="0" formatCode="#\ ##0\ &quot;Kč&quot;">
                  <c:v>489621</c:v>
                </c:pt>
                <c:pt idx="2" formatCode="#\ ##0\ &quot;Kč&quot;">
                  <c:v>90580</c:v>
                </c:pt>
                <c:pt idx="4" formatCode="#\ ##0\ &quot;Kč&quot;">
                  <c:v>88580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2C7-4121-AB84-12175D89E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>
                <a:latin typeface="Verdana" panose="020B0604030504040204" pitchFamily="34" charset="0"/>
              </a:rPr>
              <a:t>19.02.2025</a:t>
            </a:fld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 dirty="0">
              <a:latin typeface="Verdana" panose="020B060403050404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>
                <a:latin typeface="Verdana" panose="020B0604030504040204" pitchFamily="34" charset="0"/>
              </a:rPr>
              <a:t>‹#›</a:t>
            </a:fld>
            <a:endParaRPr lang="cs-CZ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84A2E166-AF91-4A2F-9351-1D0B31BEC70C}" type="datetimeFigureOut">
              <a:rPr lang="cs-CZ" smtClean="0"/>
              <a:pPr/>
              <a:t>19.02.2025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b="0" i="0">
                <a:latin typeface="Verdana" panose="020B060403050404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b="0" i="0">
                <a:latin typeface="Verdana" panose="020B0604030504040204" pitchFamily="34" charset="0"/>
              </a:defRPr>
            </a:lvl1pPr>
          </a:lstStyle>
          <a:p>
            <a:fld id="{38B3A3D8-E44F-4594-AFB7-B23F203CCBF7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84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3A2E2-1ED9-AE0D-7EB8-9FED5C8F7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CAC0F48-92B7-04B4-F620-2D31B6ADD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259D82-E6F2-3506-A484-2EE810E66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5874403-EEB9-02AD-4D70-A411372EA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1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19228-DAAB-003B-7710-A16CA991A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8783663-F395-2EFC-A175-0F52B5F09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070EC90-D9E8-2F85-E834-AEFB7F60D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790B34B-2463-CBEE-491C-292BAD016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3A3D8-E44F-4594-AFB7-B23F203CCBF7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36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B02B1F9-DD89-31D7-C411-24B0D65438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00" y="342000"/>
            <a:ext cx="5183188" cy="79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Nadpis</a:t>
            </a:r>
            <a:endParaRPr lang="cs-CZ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B92AF3F-CCF9-BE54-01C7-6BC4C5E00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2500" y="9576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maximálně</a:t>
            </a:r>
            <a:endParaRPr lang="cs-CZ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B19E1DA-3134-5FF3-FEC9-2EAA0A11FE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0" y="1572224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pět</a:t>
            </a:r>
            <a:endParaRPr lang="cs-CZ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9F2D1D9-D209-EED3-4B95-F58A8E9FE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0" y="21888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cs-CZ" dirty="0"/>
              <a:t>řádků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414D66E-20D8-0116-8AB1-B07FFC9372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92500" y="2804400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>
              <a:defRPr sz="5100">
                <a:latin typeface="Kyselka Headline Hedline" pitchFamily="2" charset="77"/>
              </a:defRPr>
            </a:lvl1pPr>
          </a:lstStyle>
          <a:p>
            <a:pPr lvl="0"/>
            <a:r>
              <a:rPr lang="en-GB" dirty="0" err="1"/>
              <a:t>textu</a:t>
            </a:r>
            <a:endParaRPr lang="cs-CZ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F58FDC9-E2AB-C592-EFBF-77F90A579F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92500" y="4076844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latin typeface="+mn-lt"/>
              </a:defRPr>
            </a:lvl1pPr>
          </a:lstStyle>
          <a:p>
            <a:pPr lvl="0"/>
            <a:r>
              <a:rPr lang="en-GB" dirty="0" err="1"/>
              <a:t>Jméno</a:t>
            </a:r>
            <a:r>
              <a:rPr lang="en-GB" dirty="0"/>
              <a:t> a </a:t>
            </a:r>
            <a:r>
              <a:rPr lang="en-GB" dirty="0" err="1"/>
              <a:t>příjmení</a:t>
            </a:r>
            <a:endParaRPr lang="en-GB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8D9E0C3-8BA4-C6BA-BB77-2A7963B0AD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2500" y="4392071"/>
            <a:ext cx="5183188" cy="258619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0">
                <a:latin typeface="+mn-lt"/>
              </a:defRPr>
            </a:lvl1pPr>
          </a:lstStyle>
          <a:p>
            <a:pPr lvl="0"/>
            <a:r>
              <a:rPr lang="en-GB" dirty="0" err="1"/>
              <a:t>pozice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333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435600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5413374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D141978-DB7A-D59A-3DB9-BF0E348D86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198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9C4F3EAF-B5B1-3999-BE16-6092B3DF475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68313" y="2679700"/>
            <a:ext cx="2555875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E03B817D-A0A9-94B8-7CBC-79BA010BC43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3582" y="2679700"/>
            <a:ext cx="2640331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7279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3719" userDrawn="1">
          <p15:clr>
            <a:srgbClr val="FBAE40"/>
          </p15:clr>
        </p15:guide>
        <p15:guide id="5" pos="3855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  <p15:guide id="7" pos="2041" userDrawn="1">
          <p15:clr>
            <a:srgbClr val="FBAE40"/>
          </p15:clr>
        </p15:guide>
        <p15:guide id="8" pos="1905" userDrawn="1">
          <p15:clr>
            <a:srgbClr val="FBAE40"/>
          </p15:clr>
        </p15:guide>
        <p15:guide id="9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661875-53A6-A83E-9438-BA99879C886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313" y="2103438"/>
            <a:ext cx="3995737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79950" y="2103438"/>
            <a:ext cx="3995739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0" name="Nadpis 1">
            <a:extLst>
              <a:ext uri="{FF2B5EF4-FFF2-40B4-BE49-F238E27FC236}">
                <a16:creationId xmlns:a16="http://schemas.microsoft.com/office/drawing/2014/main" id="{7DEB1EF6-1D6C-2723-C607-F11967A90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4FFE75-5864-630F-AE65-493FD692A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325" userDrawn="1">
          <p15:clr>
            <a:srgbClr val="FBAE40"/>
          </p15:clr>
        </p15:guide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708400" y="1311275"/>
            <a:ext cx="4967288" cy="26289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334DB6-E929-D419-D302-7A5F8AFA8E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B06B1D1-40D1-536E-6C7D-3CC45B0E98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08400" y="4080511"/>
            <a:ext cx="4967288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3887192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6" orient="horz" pos="2482" userDrawn="1">
          <p15:clr>
            <a:srgbClr val="FBAE40"/>
          </p15:clr>
        </p15:guide>
        <p15:guide id="7" pos="2200" userDrawn="1">
          <p15:clr>
            <a:srgbClr val="FBAE40"/>
          </p15:clr>
        </p15:guide>
        <p15:guide id="8" pos="2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6E48E393-8974-F35B-3605-73F102BC5C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540416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ED9CFCF6-ECEA-BBBE-415F-857903E7B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58875-2961-E5D0-FC7B-ADF83A4122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D8D315A-DC20-FCBF-2F55-4FAB92A03A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504407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  <p15:guide id="4" orient="horz" pos="8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71887" y="1311275"/>
            <a:ext cx="5003801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AD6DF5-E3B3-48C0-2F3A-32C49A074B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</p:spTree>
    <p:extLst>
      <p:ext uri="{BB962C8B-B14F-4D97-AF65-F5344CB8AC3E}">
        <p14:creationId xmlns:p14="http://schemas.microsoft.com/office/powerpoint/2010/main" val="1544539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7" pos="23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obsah 3">
            <a:extLst>
              <a:ext uri="{FF2B5EF4-FFF2-40B4-BE49-F238E27FC236}">
                <a16:creationId xmlns:a16="http://schemas.microsoft.com/office/drawing/2014/main" id="{C3F09CF0-26FB-01BE-182B-36ED4F5FB45E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651501" y="1311276"/>
            <a:ext cx="3024187" cy="3348038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23324E7-A451-EFB6-4999-1071901DDBBF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8312" y="4488156"/>
            <a:ext cx="3995737" cy="215924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51EB6B4-13A5-4185-5B18-A42450358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02418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max 2 řádky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B6B804D-7907-DFF8-DC41-96FC18CD82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250314"/>
            <a:ext cx="3995737" cy="3050223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</p:spTree>
    <p:extLst>
      <p:ext uri="{BB962C8B-B14F-4D97-AF65-F5344CB8AC3E}">
        <p14:creationId xmlns:p14="http://schemas.microsoft.com/office/powerpoint/2010/main" val="142273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826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pos="2948" userDrawn="1">
          <p15:clr>
            <a:srgbClr val="FBAE40"/>
          </p15:clr>
        </p15:guide>
        <p15:guide id="7" orient="horz" pos="282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F524BD77-476B-151D-A5B3-272B644544B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2103438"/>
            <a:ext cx="8207375" cy="255587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Foto/tabulka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DE5BC3-0A57-8FE5-B70B-7ECFBE4E2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A201845-CFD7-61FC-F149-96BB48B2BF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586" y="1310958"/>
            <a:ext cx="8186102" cy="57880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2 řádky</a:t>
            </a:r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31B4DB1-3C2E-DFEE-05C6-934CD9DC5B4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3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49F746D9-BB6C-DEB0-84EF-B7D84D606C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5394007" cy="31653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r>
              <a:rPr lang="cs-CZ" dirty="0"/>
              <a:t> 1 řádek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A4BF6F1-063A-12D2-149B-96F455A7A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296988"/>
            <a:ext cx="3995737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36DE297-6668-8CDE-706B-DF26C425C4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1296988"/>
            <a:ext cx="3995738" cy="3362325"/>
          </a:xfrm>
          <a:prstGeom prst="rect">
            <a:avLst/>
          </a:prstGeom>
        </p:spPr>
        <p:txBody>
          <a:bodyPr lIns="0" tIns="0" rIns="0" bIns="0"/>
          <a:lstStyle>
            <a:lvl1pPr marL="198900" indent="-198900">
              <a:spcBef>
                <a:spcPts val="0"/>
              </a:spcBef>
              <a:buClr>
                <a:srgbClr val="00554B"/>
              </a:buClr>
              <a:buFont typeface="System Font Regular"/>
              <a:buChar char="—"/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 odrážky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B445B135-9C4A-7260-60F1-4FD85DD1D1F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79950" y="895986"/>
            <a:ext cx="3995737" cy="28127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System Font Regular"/>
              <a:buNone/>
              <a:defRPr sz="2000" b="1" i="0">
                <a:solidFill>
                  <a:srgbClr val="00554B"/>
                </a:solidFill>
              </a:defRPr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2000"/>
            </a:lvl3pPr>
            <a:lvl4pPr marL="1371600" indent="0" algn="l">
              <a:buNone/>
              <a:defRPr sz="2000"/>
            </a:lvl4pPr>
            <a:lvl5pPr marL="1828800" indent="0" algn="l">
              <a:buNone/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err="1"/>
              <a:t>Subhealine</a:t>
            </a:r>
            <a:r>
              <a:rPr lang="cs-CZ" dirty="0"/>
              <a:t> 1 řádek</a:t>
            </a:r>
          </a:p>
        </p:txBody>
      </p:sp>
    </p:spTree>
    <p:extLst>
      <p:ext uri="{BB962C8B-B14F-4D97-AF65-F5344CB8AC3E}">
        <p14:creationId xmlns:p14="http://schemas.microsoft.com/office/powerpoint/2010/main" val="240340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12" userDrawn="1">
          <p15:clr>
            <a:srgbClr val="FBAE40"/>
          </p15:clr>
        </p15:guide>
        <p15:guide id="3" pos="294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40D3BF3F-FA6E-31BE-AC10-1E3919C8F10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468314" y="2679700"/>
            <a:ext cx="3995736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673F1966-97F4-0F13-D545-5B5C8007345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679951" y="2679700"/>
            <a:ext cx="3995738" cy="19796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2000" b="0" i="0">
                <a:solidFill>
                  <a:srgbClr val="E6215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z="2000" dirty="0"/>
              <a:t>foto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543D5B-30E2-7B24-7764-6EA943FAB3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414988"/>
            <a:ext cx="3995737" cy="6840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b="1" i="0">
                <a:solidFill>
                  <a:srgbClr val="E6215A"/>
                </a:solidFill>
                <a:latin typeface="Verdana" panose="020B0604030504040204" pitchFamily="34" charset="0"/>
              </a:defRPr>
            </a:lvl1pPr>
          </a:lstStyle>
          <a:p>
            <a:r>
              <a:rPr lang="cs-CZ" dirty="0" err="1"/>
              <a:t>Headline</a:t>
            </a:r>
            <a:br>
              <a:rPr lang="cs-CZ" dirty="0"/>
            </a:br>
            <a:r>
              <a:rPr lang="cs-CZ" dirty="0"/>
              <a:t>2 řádky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A10C0A5-79F1-0788-1869-006A710CBD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586" y="1310958"/>
            <a:ext cx="8186102" cy="1157922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defRPr sz="2000" b="0">
                <a:solidFill>
                  <a:srgbClr val="00554B"/>
                </a:solidFill>
              </a:defRPr>
            </a:lvl1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max</a:t>
            </a:r>
          </a:p>
          <a:p>
            <a:pPr lvl="0"/>
            <a:r>
              <a:rPr lang="cs-CZ" dirty="0"/>
              <a:t>4</a:t>
            </a:r>
          </a:p>
          <a:p>
            <a:pPr lvl="0"/>
            <a:r>
              <a:rPr lang="cs-CZ" dirty="0"/>
              <a:t>řádky</a:t>
            </a:r>
          </a:p>
        </p:txBody>
      </p:sp>
    </p:spTree>
    <p:extLst>
      <p:ext uri="{BB962C8B-B14F-4D97-AF65-F5344CB8AC3E}">
        <p14:creationId xmlns:p14="http://schemas.microsoft.com/office/powerpoint/2010/main" val="287813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948" userDrawn="1">
          <p15:clr>
            <a:srgbClr val="FBAE40"/>
          </p15:clr>
        </p15:guide>
        <p15:guide id="5" pos="2812" userDrawn="1">
          <p15:clr>
            <a:srgbClr val="FBAE40"/>
          </p15:clr>
        </p15:guide>
        <p15:guide id="6" orient="horz" pos="16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44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0" i="0" kern="1200">
          <a:solidFill>
            <a:schemeClr val="bg1"/>
          </a:solidFill>
          <a:latin typeface="Kyselka Headline Hedline" pitchFamily="2" charset="77"/>
          <a:ea typeface="+mj-ea"/>
          <a:cs typeface="+mj-cs"/>
        </a:defRPr>
      </a:lvl1pPr>
    </p:titleStyle>
    <p:bodyStyle>
      <a:lvl1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1pPr>
      <a:lvl2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1" i="0" kern="1200" dirty="0" smtClean="0">
          <a:solidFill>
            <a:schemeClr val="bg1"/>
          </a:solidFill>
          <a:latin typeface="+mn-lt"/>
          <a:ea typeface="+mn-ea"/>
          <a:cs typeface="+mn-cs"/>
        </a:defRPr>
      </a:lvl2pPr>
      <a:lvl3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3pPr>
      <a:lvl4pPr marL="3175" indent="0" algn="l" defTabSz="59715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tabLst/>
        <a:defRPr lang="en-GB" sz="2400" b="0" i="0" kern="1200" dirty="0" smtClean="0">
          <a:solidFill>
            <a:schemeClr val="bg1"/>
          </a:solidFill>
          <a:latin typeface="+mn-lt"/>
          <a:ea typeface="+mn-ea"/>
          <a:cs typeface="+mn-cs"/>
        </a:defRPr>
      </a:lvl4pPr>
      <a:lvl5pPr marL="352425" indent="-342900" algn="l" defTabSz="597150" rtl="0" eaLnBrk="1" latinLnBrk="0" hangingPunct="1">
        <a:lnSpc>
          <a:spcPct val="100000"/>
        </a:lnSpc>
        <a:spcBef>
          <a:spcPts val="0"/>
        </a:spcBef>
        <a:buClr>
          <a:schemeClr val="bg1"/>
        </a:buClr>
        <a:buFont typeface="System Font Regular"/>
        <a:buChar char="—"/>
        <a:tabLst/>
        <a:defRPr lang="cs-CZ" sz="2400" b="0" i="0" kern="1200" dirty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00" userDrawn="1">
          <p15:clr>
            <a:srgbClr val="F26B43"/>
          </p15:clr>
        </p15:guide>
        <p15:guide id="2" orient="horz" pos="305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orient="horz" pos="2935" userDrawn="1">
          <p15:clr>
            <a:srgbClr val="F26B43"/>
          </p15:clr>
        </p15:guide>
        <p15:guide id="5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59" r:id="rId5"/>
    <p:sldLayoutId id="2147483652" r:id="rId6"/>
    <p:sldLayoutId id="2147483661" r:id="rId7"/>
    <p:sldLayoutId id="2147483662" r:id="rId8"/>
    <p:sldLayoutId id="21474836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5100" kern="1200">
          <a:solidFill>
            <a:schemeClr val="bg1"/>
          </a:solidFill>
          <a:latin typeface="Kyselka Headline Hedline" pitchFamily="2" charset="77"/>
          <a:ea typeface="Verdana" pitchFamily="34" charset="0"/>
          <a:cs typeface="Verdana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0" i="0" kern="1200">
          <a:solidFill>
            <a:srgbClr val="E6215A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54B"/>
        </a:buClr>
        <a:buFont typeface="System Font Regular"/>
        <a:buChar char="—"/>
        <a:defRPr sz="2000" b="0" i="0" kern="1200">
          <a:solidFill>
            <a:srgbClr val="00554B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b="0" i="0" kern="1200">
          <a:solidFill>
            <a:schemeClr val="tx1"/>
          </a:solidFill>
          <a:latin typeface="Verdana" panose="020B060403050404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305">
          <p15:clr>
            <a:srgbClr val="F26B43"/>
          </p15:clr>
        </p15:guide>
        <p15:guide id="5" orient="horz" pos="2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gis.klasterec.cz/mapa/sdilena-kol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výstavby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rozvoje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města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investice</a:t>
            </a:r>
          </a:p>
        </p:txBody>
      </p:sp>
    </p:spTree>
    <p:extLst>
      <p:ext uri="{BB962C8B-B14F-4D97-AF65-F5344CB8AC3E}">
        <p14:creationId xmlns:p14="http://schemas.microsoft.com/office/powerpoint/2010/main" val="387467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A8BE-40A4-2647-829B-9E041BBD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4BEE4F-E52A-8839-B4EA-C39FB3AB8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Projektová příprava – </a:t>
            </a:r>
            <a:r>
              <a:rPr lang="cs-CZ" dirty="0" err="1"/>
              <a:t>Skill</a:t>
            </a:r>
            <a:r>
              <a:rPr lang="cs-CZ" dirty="0"/>
              <a:t> Centrum „Lesík“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CAC745-2FB0-4FBC-215C-F30162628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5EC0D1-8E65-60C8-872F-F0E025815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44" b="5570"/>
          <a:stretch/>
        </p:blipFill>
        <p:spPr>
          <a:xfrm>
            <a:off x="3178768" y="1098988"/>
            <a:ext cx="5512680" cy="36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6C4405-A531-A654-1B27-5B3F1EB6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098988"/>
            <a:ext cx="26065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3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13737-3456-0162-DD7C-1952A622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9F8F8C-75FE-1875-1BEF-67053B0C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Projektová příprava – zázemí sportovců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455FBB-E4DF-262D-CA25-3CCC373575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flipV="1">
            <a:off x="3746190" y="1976553"/>
            <a:ext cx="3418487" cy="46788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8F94C-DD91-2623-A39B-1CE673DF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" r="7208"/>
          <a:stretch/>
        </p:blipFill>
        <p:spPr>
          <a:xfrm>
            <a:off x="2679826" y="1098988"/>
            <a:ext cx="5973732" cy="36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EC44FD2-EC3F-1B5F-C2CC-27AF1DEE8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41" y="1098988"/>
            <a:ext cx="2088000" cy="11766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F79983D-CA58-B303-CA0A-FB5924E2F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41" y="2332933"/>
            <a:ext cx="2088000" cy="11707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B9E20D0-515F-E377-949B-47044469C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41" y="3561010"/>
            <a:ext cx="2088000" cy="11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BC02A-200B-0304-C72A-988470433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881EA7A-25E7-3898-EE13-75827BFA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STUDIE – autobusového nádraží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2CF813-2573-1047-A24E-B83C0F23FD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225391-F8D2-3FFB-12F2-7F21F27E0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757" y="1098988"/>
            <a:ext cx="6385930" cy="36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4AD9AA5-A1CB-5571-A85B-E6A9DB8B4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97" r="12262"/>
          <a:stretch/>
        </p:blipFill>
        <p:spPr>
          <a:xfrm>
            <a:off x="468314" y="1098988"/>
            <a:ext cx="1722625" cy="115215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6B8288-6EA8-155F-E442-CC00B9FEB0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08" r="17766"/>
          <a:stretch/>
        </p:blipFill>
        <p:spPr>
          <a:xfrm>
            <a:off x="468313" y="2318878"/>
            <a:ext cx="1722626" cy="12334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ECC1DB4-1615-274E-C9C4-18F4C91355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95" r="8120"/>
          <a:stretch/>
        </p:blipFill>
        <p:spPr>
          <a:xfrm>
            <a:off x="468313" y="3620106"/>
            <a:ext cx="1722626" cy="109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F3D81-95E8-C94F-403F-DEF21C7F7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9104D7-232E-59BF-0B68-C428846A3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STUDIE – rozhledna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BA547F-569A-31E7-A210-C710895FE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714966-C8A0-B722-7B79-148187765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355" y="1098988"/>
            <a:ext cx="5711332" cy="360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8EDCC44-AECF-2A18-7FAE-7BD59686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098988"/>
            <a:ext cx="227398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3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komunikace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cestovních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ruchu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Vojtěch Marvan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komunikaci a cestovní ruch</a:t>
            </a:r>
          </a:p>
        </p:txBody>
      </p:sp>
    </p:spTree>
    <p:extLst>
      <p:ext uri="{BB962C8B-B14F-4D97-AF65-F5344CB8AC3E}">
        <p14:creationId xmlns:p14="http://schemas.microsoft.com/office/powerpoint/2010/main" val="641276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077561" cy="684000"/>
          </a:xfrm>
        </p:spPr>
        <p:txBody>
          <a:bodyPr/>
          <a:lstStyle/>
          <a:p>
            <a:r>
              <a:rPr lang="cs-CZ" dirty="0"/>
              <a:t>Společně pro Klášterec</a:t>
            </a:r>
            <a:br>
              <a:rPr lang="cs-CZ" dirty="0"/>
            </a:br>
            <a:r>
              <a:rPr lang="cs-CZ" dirty="0"/>
              <a:t>výsledky hlasování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50" y="756988"/>
            <a:ext cx="4156084" cy="41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52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251693" cy="684000"/>
          </a:xfrm>
        </p:spPr>
        <p:txBody>
          <a:bodyPr/>
          <a:lstStyle/>
          <a:p>
            <a:r>
              <a:rPr lang="cs-CZ" dirty="0"/>
              <a:t>Propagace na veletrzích</a:t>
            </a:r>
            <a:br>
              <a:rPr lang="cs-CZ" dirty="0"/>
            </a:br>
            <a:r>
              <a:rPr lang="cs-CZ" dirty="0"/>
              <a:t>Mnichov a Praha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19.-22.02.2025 </a:t>
            </a:r>
            <a:r>
              <a:rPr lang="cs-CZ" dirty="0" err="1"/>
              <a:t>f.re.e</a:t>
            </a:r>
            <a:r>
              <a:rPr lang="cs-CZ" dirty="0"/>
              <a:t>. </a:t>
            </a:r>
            <a:r>
              <a:rPr lang="cs-CZ" dirty="0" err="1"/>
              <a:t>München</a:t>
            </a:r>
            <a:endParaRPr lang="cs-CZ" dirty="0"/>
          </a:p>
          <a:p>
            <a:r>
              <a:rPr lang="cs-CZ" dirty="0"/>
              <a:t>14.-16.03.2025 </a:t>
            </a:r>
            <a:r>
              <a:rPr lang="cs-CZ" dirty="0" err="1"/>
              <a:t>Holiday</a:t>
            </a:r>
            <a:r>
              <a:rPr lang="cs-CZ" dirty="0"/>
              <a:t> </a:t>
            </a:r>
            <a:r>
              <a:rPr lang="cs-CZ" dirty="0" err="1"/>
              <a:t>World</a:t>
            </a:r>
            <a:endParaRPr lang="cs-CZ" dirty="0"/>
          </a:p>
        </p:txBody>
      </p:sp>
      <p:pic>
        <p:nvPicPr>
          <p:cNvPr id="1026" name="Picture 2" descr="https://www.campingbusiness.eu/wp-content/uploads/2020/02/fre_pr_2020_Messeeing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6" y="2099960"/>
            <a:ext cx="3841114" cy="25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VA Expo Praha - HOLIDAY WORLD &amp; REGION WORLD | TIC Zábře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5" y="1098988"/>
            <a:ext cx="3560321" cy="356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12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5251693" cy="684000"/>
          </a:xfrm>
        </p:spPr>
        <p:txBody>
          <a:bodyPr/>
          <a:lstStyle/>
          <a:p>
            <a:r>
              <a:rPr lang="cs-CZ" dirty="0"/>
              <a:t>Galerie Kryt</a:t>
            </a:r>
            <a:br>
              <a:rPr lang="cs-CZ" dirty="0"/>
            </a:br>
            <a:r>
              <a:rPr lang="cs-CZ" dirty="0"/>
              <a:t>Mnichov a Praha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238688"/>
            <a:ext cx="2351087" cy="332556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4" y="1276350"/>
            <a:ext cx="2294485" cy="3244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" t="1133" r="44626" b="1295"/>
          <a:stretch/>
        </p:blipFill>
        <p:spPr>
          <a:xfrm>
            <a:off x="3006724" y="1276350"/>
            <a:ext cx="2749550" cy="32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6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1317361"/>
            <a:ext cx="5003800" cy="3335866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E5ED7A1-E131-6A6A-0633-245E791BF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989512" cy="684000"/>
          </a:xfrm>
        </p:spPr>
        <p:txBody>
          <a:bodyPr/>
          <a:lstStyle/>
          <a:p>
            <a:r>
              <a:rPr lang="cs-CZ" dirty="0" err="1"/>
              <a:t>Kvalikom</a:t>
            </a:r>
            <a:br>
              <a:rPr lang="cs-CZ" dirty="0"/>
            </a:br>
            <a:r>
              <a:rPr lang="cs-CZ" dirty="0"/>
              <a:t>ocenění za komunikaci</a:t>
            </a:r>
          </a:p>
        </p:txBody>
      </p:sp>
    </p:spTree>
    <p:extLst>
      <p:ext uri="{BB962C8B-B14F-4D97-AF65-F5344CB8AC3E}">
        <p14:creationId xmlns:p14="http://schemas.microsoft.com/office/powerpoint/2010/main" val="486311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103438"/>
            <a:ext cx="3833812" cy="255587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2131662"/>
            <a:ext cx="3995738" cy="249942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Web města</a:t>
            </a:r>
            <a:br>
              <a:rPr lang="cs-CZ" dirty="0"/>
            </a:br>
            <a:r>
              <a:rPr lang="cs-CZ" dirty="0"/>
              <a:t>www.klasterec.cz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2. místo v kraji, 8. místo v ČR (ze 48 hodnocených)</a:t>
            </a:r>
          </a:p>
          <a:p>
            <a:r>
              <a:rPr lang="cs-CZ" dirty="0"/>
              <a:t>82 z 84 bodů</a:t>
            </a:r>
          </a:p>
        </p:txBody>
      </p:sp>
    </p:spTree>
    <p:extLst>
      <p:ext uri="{BB962C8B-B14F-4D97-AF65-F5344CB8AC3E}">
        <p14:creationId xmlns:p14="http://schemas.microsoft.com/office/powerpoint/2010/main" val="277018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A4B60-02F9-2F1C-CDA1-C4232FCF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CEE6D7-B462-BC89-4826-4D0AB313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Cesta z města – lávky přes Široký potok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C0684-8AA7-46F8-3F76-3AB0378E5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BAGROS s.r.o.</a:t>
            </a:r>
          </a:p>
          <a:p>
            <a:r>
              <a:rPr lang="cs-CZ" dirty="0"/>
              <a:t>676.362 Kč. vč. DPH</a:t>
            </a:r>
          </a:p>
          <a:p>
            <a:endParaRPr lang="cs-CZ" dirty="0"/>
          </a:p>
        </p:txBody>
      </p:sp>
      <p:pic>
        <p:nvPicPr>
          <p:cNvPr id="4" name="Obrázek 3" descr="Obsah obrázku venku, strom, budova, plot&#10;&#10;Obsah vygenerovaný umělou inteligencí může být nesprávný.">
            <a:extLst>
              <a:ext uri="{FF2B5EF4-FFF2-40B4-BE49-F238E27FC236}">
                <a16:creationId xmlns:a16="http://schemas.microsoft.com/office/drawing/2014/main" id="{7289B88F-A428-A185-8428-85E043ED11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259492"/>
            <a:ext cx="3252661" cy="2439496"/>
          </a:xfrm>
          <a:prstGeom prst="rect">
            <a:avLst/>
          </a:prstGeom>
        </p:spPr>
      </p:pic>
      <p:pic>
        <p:nvPicPr>
          <p:cNvPr id="8" name="Obrázek 7" descr="Obsah obrázku venku, strom, obloha, zima&#10;&#10;Obsah vygenerovaný umělou inteligencí může být nesprávný.">
            <a:extLst>
              <a:ext uri="{FF2B5EF4-FFF2-40B4-BE49-F238E27FC236}">
                <a16:creationId xmlns:a16="http://schemas.microsoft.com/office/drawing/2014/main" id="{EE59BFEB-49CF-389D-D5F0-1AB89803C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687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47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103438"/>
            <a:ext cx="3833812" cy="255587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Radniční zpravodaj</a:t>
            </a:r>
            <a:br>
              <a:rPr lang="cs-CZ" dirty="0"/>
            </a:br>
            <a:r>
              <a:rPr lang="cs-CZ" dirty="0"/>
              <a:t>Klášterecké vlny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4. místo v kraji</a:t>
            </a:r>
          </a:p>
          <a:p>
            <a:r>
              <a:rPr lang="cs-CZ" dirty="0"/>
              <a:t>47 z 50 bodů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10"/>
          </p:nvPr>
        </p:nvPicPr>
        <p:blipFill>
          <a:blip r:embed="rId3"/>
          <a:stretch>
            <a:fillRect/>
          </a:stretch>
        </p:blipFill>
        <p:spPr>
          <a:xfrm>
            <a:off x="4663635" y="1889760"/>
            <a:ext cx="2095064" cy="300188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1173" y="1804852"/>
            <a:ext cx="2054515" cy="292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96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103438"/>
            <a:ext cx="3833812" cy="2555875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2168331"/>
            <a:ext cx="3995738" cy="2426088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4534761" cy="684000"/>
          </a:xfrm>
        </p:spPr>
        <p:txBody>
          <a:bodyPr/>
          <a:lstStyle/>
          <a:p>
            <a:r>
              <a:rPr lang="cs-CZ" dirty="0" err="1"/>
              <a:t>Facebook</a:t>
            </a:r>
            <a:br>
              <a:rPr lang="cs-CZ" dirty="0"/>
            </a:br>
            <a:r>
              <a:rPr lang="cs-CZ" dirty="0"/>
              <a:t>Město Klášterec nad Ohří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2. místo v kraji</a:t>
            </a:r>
          </a:p>
          <a:p>
            <a:r>
              <a:rPr lang="cs-CZ" dirty="0"/>
              <a:t>37 ze 40 bodů</a:t>
            </a:r>
          </a:p>
        </p:txBody>
      </p:sp>
    </p:spTree>
    <p:extLst>
      <p:ext uri="{BB962C8B-B14F-4D97-AF65-F5344CB8AC3E}">
        <p14:creationId xmlns:p14="http://schemas.microsoft.com/office/powerpoint/2010/main" val="2860588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" y="2103438"/>
            <a:ext cx="3833812" cy="2555875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Instagram</a:t>
            </a:r>
            <a:br>
              <a:rPr lang="cs-CZ" dirty="0"/>
            </a:br>
            <a:r>
              <a:rPr lang="cs-CZ" dirty="0"/>
              <a:t>klasterec.cz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2. místo v kraji, 10. místo v ČR (ze 48 hodnocených)</a:t>
            </a:r>
          </a:p>
          <a:p>
            <a:r>
              <a:rPr lang="cs-CZ" dirty="0"/>
              <a:t>40 ze 40 bodů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50" y="2562577"/>
            <a:ext cx="3995738" cy="1637597"/>
          </a:xfrm>
        </p:spPr>
      </p:pic>
    </p:spTree>
    <p:extLst>
      <p:ext uri="{BB962C8B-B14F-4D97-AF65-F5344CB8AC3E}">
        <p14:creationId xmlns:p14="http://schemas.microsoft.com/office/powerpoint/2010/main" val="1994462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finanční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</a:t>
            </a:r>
            <a:r>
              <a:rPr lang="cs-CZ" dirty="0" err="1"/>
              <a:t>Mudroňka</a:t>
            </a:r>
            <a:endParaRPr lang="cs-CZ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ekonomiku</a:t>
            </a:r>
          </a:p>
        </p:txBody>
      </p:sp>
    </p:spTree>
    <p:extLst>
      <p:ext uri="{BB962C8B-B14F-4D97-AF65-F5344CB8AC3E}">
        <p14:creationId xmlns:p14="http://schemas.microsoft.com/office/powerpoint/2010/main" val="259160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Rozbor hospodaření </a:t>
            </a:r>
            <a:br>
              <a:rPr lang="cs-CZ" dirty="0"/>
            </a:br>
            <a:r>
              <a:rPr lang="cs-CZ" dirty="0"/>
              <a:t>za rok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468312" y="1310957"/>
            <a:ext cx="8259017" cy="308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0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na podporu kastrace koček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Rekapitulace využití programu za prvních šest týdnů.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sz="half" idx="10"/>
          </p:nvPr>
        </p:nvGraphicFramePr>
        <p:xfrm>
          <a:off x="468313" y="2103438"/>
          <a:ext cx="820737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792">
                  <a:extLst>
                    <a:ext uri="{9D8B030D-6E8A-4147-A177-3AD203B41FA5}">
                      <a16:colId xmlns:a16="http://schemas.microsoft.com/office/drawing/2014/main" val="1056681246"/>
                    </a:ext>
                  </a:extLst>
                </a:gridCol>
                <a:gridCol w="2735792">
                  <a:extLst>
                    <a:ext uri="{9D8B030D-6E8A-4147-A177-3AD203B41FA5}">
                      <a16:colId xmlns:a16="http://schemas.microsoft.com/office/drawing/2014/main" val="1175670622"/>
                    </a:ext>
                  </a:extLst>
                </a:gridCol>
                <a:gridCol w="2735792">
                  <a:extLst>
                    <a:ext uri="{9D8B030D-6E8A-4147-A177-3AD203B41FA5}">
                      <a16:colId xmlns:a16="http://schemas.microsoft.com/office/drawing/2014/main" val="1430321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Počet kusů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Finanční podpora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930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Kočka (700 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4.900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14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Kocour (500 Kč)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2.000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11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dirty="0"/>
                        <a:t>Součet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6.900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037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118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správy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majetku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a bytového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fondu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5864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007CB8-2EA3-4BBE-29F0-1FF0D2A460B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D7B718-969E-4E2B-92B4-B2CEA9905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597149" cy="684000"/>
          </a:xfrm>
        </p:spPr>
        <p:txBody>
          <a:bodyPr/>
          <a:lstStyle/>
          <a:p>
            <a:r>
              <a:rPr lang="cs-CZ" dirty="0"/>
              <a:t>Pojištění majetku</a:t>
            </a:r>
            <a:br>
              <a:rPr lang="cs-CZ" dirty="0"/>
            </a:br>
            <a:r>
              <a:rPr lang="cs-CZ" dirty="0"/>
              <a:t>a odpovědnosti 2024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28CEE7-0E3A-AD05-388E-BD0D9FCFCB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549" y="1250314"/>
            <a:ext cx="4302285" cy="3050223"/>
          </a:xfrm>
        </p:spPr>
        <p:txBody>
          <a:bodyPr/>
          <a:lstStyle/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Generali</a:t>
            </a:r>
            <a:r>
              <a:rPr lang="cs-CZ" dirty="0"/>
              <a:t> Česká pojišťovna a.s.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uhrazené pojistné 811.892 Kč </a:t>
            </a:r>
          </a:p>
          <a:p>
            <a:pPr>
              <a:buFontTx/>
              <a:buChar char="-"/>
            </a:pPr>
            <a:r>
              <a:rPr lang="cs-CZ" dirty="0"/>
              <a:t>výše škod 712.279 Kč</a:t>
            </a:r>
          </a:p>
          <a:p>
            <a:pPr>
              <a:buFontTx/>
              <a:buChar char="-"/>
            </a:pPr>
            <a:r>
              <a:rPr lang="cs-CZ" dirty="0"/>
              <a:t>pojistné plnění 688.211 Kč</a:t>
            </a:r>
          </a:p>
          <a:p>
            <a:pPr>
              <a:buFontTx/>
              <a:buChar char="-"/>
            </a:pPr>
            <a:r>
              <a:rPr lang="cs-CZ" dirty="0"/>
              <a:t>celkem 24 pojistných událostí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9523B749-B61D-18BB-C181-C9827DDB67FF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5052224" y="1140655"/>
          <a:ext cx="3353748" cy="3455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5705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0DA86-0277-F845-3DDA-454C18BFE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6D7E5D-9745-F7D8-E989-129544C56635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D60EF8F-3ED7-5D35-9579-C9D1A331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7"/>
            <a:ext cx="6682427" cy="736235"/>
          </a:xfrm>
        </p:spPr>
        <p:txBody>
          <a:bodyPr/>
          <a:lstStyle/>
          <a:p>
            <a:r>
              <a:rPr lang="cs-CZ" dirty="0"/>
              <a:t>Škody na majetku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0711511-45A4-E887-071C-292CA298F2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250314"/>
            <a:ext cx="4103687" cy="305022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Poškozené oplocení</a:t>
            </a:r>
          </a:p>
          <a:p>
            <a:pPr marL="0" indent="0">
              <a:buNone/>
            </a:pPr>
            <a:r>
              <a:rPr lang="cs-CZ" dirty="0"/>
              <a:t>- výše škody	      18.013 Kč</a:t>
            </a:r>
          </a:p>
          <a:p>
            <a:pPr>
              <a:buFontTx/>
              <a:buChar char="-"/>
            </a:pPr>
            <a:r>
              <a:rPr lang="cs-CZ" dirty="0"/>
              <a:t>pojistné plnění     8.014 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Zástupný obsah 6">
            <a:extLst>
              <a:ext uri="{FF2B5EF4-FFF2-40B4-BE49-F238E27FC236}">
                <a16:creationId xmlns:a16="http://schemas.microsoft.com/office/drawing/2014/main" id="{3530A653-F32A-F278-B3F0-E17F3DC9B9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1" y="1273488"/>
            <a:ext cx="3785033" cy="2238639"/>
          </a:xfrm>
          <a:prstGeom prst="rect">
            <a:avLst/>
          </a:prstGeom>
        </p:spPr>
      </p:pic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9E20E5FE-6672-ED6A-7070-43D6E7E1A326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582" y="1250314"/>
            <a:ext cx="3521526" cy="2261813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EF820D-0D2A-9FB4-19F6-3139AEC03AE2}"/>
              </a:ext>
            </a:extLst>
          </p:cNvPr>
          <p:cNvSpPr txBox="1"/>
          <p:nvPr/>
        </p:nvSpPr>
        <p:spPr>
          <a:xfrm>
            <a:off x="4864740" y="3688417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rgbClr val="00554B"/>
                </a:solidFill>
                <a:latin typeface="Verdana" pitchFamily="34" charset="0"/>
                <a:ea typeface="Verdana" pitchFamily="34" charset="0"/>
              </a:rPr>
              <a:t>Poškozené zábradlí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554B"/>
                </a:solidFill>
                <a:latin typeface="Verdana" pitchFamily="34" charset="0"/>
                <a:ea typeface="Verdana" pitchFamily="34" charset="0"/>
              </a:rPr>
              <a:t>- výše škody	       35.452 Kč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00554B"/>
                </a:solidFill>
                <a:latin typeface="Verdana" pitchFamily="34" charset="0"/>
                <a:ea typeface="Verdana" pitchFamily="34" charset="0"/>
              </a:rPr>
              <a:t>- pojistné plnění    34.452 Kč</a:t>
            </a:r>
          </a:p>
        </p:txBody>
      </p:sp>
    </p:spTree>
    <p:extLst>
      <p:ext uri="{BB962C8B-B14F-4D97-AF65-F5344CB8AC3E}">
        <p14:creationId xmlns:p14="http://schemas.microsoft.com/office/powerpoint/2010/main" val="3642167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00F5F5-8E7B-0EF6-3FCE-CF206FEB9C2B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6E37984-12F2-998B-6FC6-B80F74C4A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3995736" cy="684000"/>
          </a:xfrm>
        </p:spPr>
        <p:txBody>
          <a:bodyPr/>
          <a:lstStyle/>
          <a:p>
            <a:r>
              <a:rPr lang="cs-CZ" dirty="0"/>
              <a:t>Pojištění vozidel 2024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9AEAD5-F4CF-C5CD-6CDE-42ADF84521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250314"/>
            <a:ext cx="4211638" cy="305022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Generali</a:t>
            </a:r>
            <a:r>
              <a:rPr lang="cs-CZ" dirty="0"/>
              <a:t> Česká pojišťovna a.s.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uhrazené pojistné 489.621 Kč</a:t>
            </a:r>
          </a:p>
          <a:p>
            <a:pPr marL="0" indent="0">
              <a:buNone/>
            </a:pPr>
            <a:r>
              <a:rPr lang="cs-CZ" dirty="0"/>
              <a:t>- výše škod 90.580 Kč</a:t>
            </a:r>
          </a:p>
          <a:p>
            <a:pPr>
              <a:buFontTx/>
              <a:buChar char="-"/>
            </a:pPr>
            <a:r>
              <a:rPr lang="cs-CZ" dirty="0"/>
              <a:t>pojistné plnění 88.580 Kč</a:t>
            </a:r>
          </a:p>
          <a:p>
            <a:pPr>
              <a:buFontTx/>
              <a:buChar char="-"/>
            </a:pPr>
            <a:r>
              <a:rPr lang="cs-CZ" dirty="0"/>
              <a:t>celkem 3 pojistné události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E2DB3EC8-CB09-7BF9-973F-5824A14F0ED6}"/>
              </a:ext>
            </a:extLst>
          </p:cNvPr>
          <p:cNvGraphicFramePr>
            <a:graphicFrameLocks noGrp="1"/>
          </p:cNvGraphicFramePr>
          <p:nvPr>
            <p:ph sz="half" idx="10"/>
          </p:nvPr>
        </p:nvGraphicFramePr>
        <p:xfrm>
          <a:off x="5368628" y="897731"/>
          <a:ext cx="3024188" cy="334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7340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FVE I. etapa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 err="1"/>
              <a:t>Skypartners</a:t>
            </a:r>
            <a:r>
              <a:rPr lang="cs-CZ" dirty="0"/>
              <a:t> s.r.o.</a:t>
            </a:r>
          </a:p>
          <a:p>
            <a:r>
              <a:rPr lang="cs-CZ" dirty="0"/>
              <a:t>31.400.495 Kč vč. DPH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0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A62884-962C-2245-923E-66CE3E79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304087" cy="684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Pronájem bytu </a:t>
            </a:r>
            <a:br>
              <a:rPr lang="cs-CZ" dirty="0"/>
            </a:br>
            <a:r>
              <a:rPr lang="cs-CZ" dirty="0"/>
              <a:t>J. Á. Komenského 465/16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05C0037-5E09-C4EA-D704-9F8293F1F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313" y="1233055"/>
            <a:ext cx="8207375" cy="12358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- 2+kk (výměra 41,15 m</a:t>
            </a:r>
            <a:r>
              <a:rPr lang="cs-CZ" sz="1400" baseline="30000" dirty="0"/>
              <a:t>2</a:t>
            </a:r>
            <a:r>
              <a:rPr lang="cs-CZ" sz="14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kauce ve výši 5.000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m</a:t>
            </a:r>
            <a:r>
              <a:rPr lang="cs-CZ" sz="1400" dirty="0">
                <a:cs typeface="Times New Roman" panose="02020603050405020304" pitchFamily="18" charset="0"/>
              </a:rPr>
              <a:t>inimální výše nabídkové ceny nájemného </a:t>
            </a:r>
            <a:r>
              <a:rPr lang="cs-CZ" sz="1400" dirty="0"/>
              <a:t>2.551 Kč/měsíc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nabídky do 05.03.2025 do 12.00 hod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400" dirty="0"/>
          </a:p>
        </p:txBody>
      </p:sp>
      <p:pic>
        <p:nvPicPr>
          <p:cNvPr id="6" name="Obrázek 5" descr="Obsah obrázku interiér, zeď, Koupelnové doplňky, Vodovodní instalace&#10;&#10;Obsah vygenerovaný umělou inteligencí může být nesprávný.">
            <a:extLst>
              <a:ext uri="{FF2B5EF4-FFF2-40B4-BE49-F238E27FC236}">
                <a16:creationId xmlns:a16="http://schemas.microsoft.com/office/drawing/2014/main" id="{5C377195-FAEF-9CDD-E80F-8F96B7AB9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923" y="2362201"/>
            <a:ext cx="2696958" cy="2442585"/>
          </a:xfrm>
          <a:prstGeom prst="rect">
            <a:avLst/>
          </a:prstGeom>
        </p:spPr>
      </p:pic>
      <p:pic>
        <p:nvPicPr>
          <p:cNvPr id="9" name="Obrázek 8" descr="Obsah obrázku interiér, zeď, podlaha, Skříňky&#10;&#10;Obsah vygenerovaný umělou inteligencí může být nesprávný.">
            <a:extLst>
              <a:ext uri="{FF2B5EF4-FFF2-40B4-BE49-F238E27FC236}">
                <a16:creationId xmlns:a16="http://schemas.microsoft.com/office/drawing/2014/main" id="{D5238164-456D-7575-655B-67C65CD9D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8" y="2362200"/>
            <a:ext cx="2696958" cy="2442586"/>
          </a:xfrm>
          <a:prstGeom prst="rect">
            <a:avLst/>
          </a:prstGeom>
        </p:spPr>
      </p:pic>
      <p:pic>
        <p:nvPicPr>
          <p:cNvPr id="3" name="Obrázek 2" descr="Obsah obrázku interiér, zeď, Podlahová krytina, interiérový design">
            <a:extLst>
              <a:ext uri="{FF2B5EF4-FFF2-40B4-BE49-F238E27FC236}">
                <a16:creationId xmlns:a16="http://schemas.microsoft.com/office/drawing/2014/main" id="{A977A7FE-AD6E-02C5-5D1C-99DA2ECC8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58" y="2362200"/>
            <a:ext cx="2696959" cy="24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02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70DF2-C49A-E444-7BF9-0B46A5DF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zeď, Skříňky, podlaha&#10;&#10;Obsah vygenerovaný umělou inteligencí může být nesprávný.">
            <a:extLst>
              <a:ext uri="{FF2B5EF4-FFF2-40B4-BE49-F238E27FC236}">
                <a16:creationId xmlns:a16="http://schemas.microsoft.com/office/drawing/2014/main" id="{6DD6B570-D2EE-6AF7-4CF5-479FFDDAF0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7" r="-3" b="10809"/>
          <a:stretch/>
        </p:blipFill>
        <p:spPr>
          <a:xfrm>
            <a:off x="450753" y="2285997"/>
            <a:ext cx="2676827" cy="2491077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E9E30AC-04B5-8A51-86D4-72CB43DBE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456487" cy="450921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Pronájem bytu </a:t>
            </a:r>
            <a:br>
              <a:rPr lang="cs-CZ" dirty="0"/>
            </a:br>
            <a:r>
              <a:rPr lang="cs-CZ" dirty="0"/>
              <a:t>J. Á. Komenského 466/13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3DA0EA4-C591-F365-2AAB-36D789ACFF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2988" y="1163782"/>
            <a:ext cx="8186102" cy="1478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- 2+kk (výměra 46,05 m</a:t>
            </a:r>
            <a:r>
              <a:rPr lang="cs-CZ" sz="1400" baseline="30000" dirty="0"/>
              <a:t>2</a:t>
            </a:r>
            <a:r>
              <a:rPr lang="cs-CZ" sz="14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kauce ve výši 5.000 Kč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m</a:t>
            </a:r>
            <a:r>
              <a:rPr lang="cs-CZ" sz="1400" dirty="0">
                <a:cs typeface="Times New Roman" panose="02020603050405020304" pitchFamily="18" charset="0"/>
              </a:rPr>
              <a:t>inimální výše nabídkové ceny nájemného </a:t>
            </a:r>
            <a:r>
              <a:rPr lang="cs-CZ" sz="1400" dirty="0"/>
              <a:t>2.855 Kč/měsíc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- nabídky do 05.03.2025 do 12.00 hod</a:t>
            </a:r>
          </a:p>
        </p:txBody>
      </p:sp>
      <p:pic>
        <p:nvPicPr>
          <p:cNvPr id="11" name="Obrázek 10" descr="Obsah obrázku interiér, zeď, Vodovodní instalace, Koupelnové doplňky&#10;&#10;Obsah vygenerovaný umělou inteligencí může být nesprávný.">
            <a:extLst>
              <a:ext uri="{FF2B5EF4-FFF2-40B4-BE49-F238E27FC236}">
                <a16:creationId xmlns:a16="http://schemas.microsoft.com/office/drawing/2014/main" id="{3CDC2C61-7D75-3645-A7A5-25E29E37B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439" y="2285997"/>
            <a:ext cx="2676826" cy="2491077"/>
          </a:xfrm>
          <a:prstGeom prst="rect">
            <a:avLst/>
          </a:prstGeom>
        </p:spPr>
      </p:pic>
      <p:pic>
        <p:nvPicPr>
          <p:cNvPr id="3" name="Obrázek 2" descr="Obsah obrázku interiér, zeď, Podlahová krytina, dům&#10;&#10;Obsah vygenerovaný umělou inteligencí může být nesprávný.">
            <a:extLst>
              <a:ext uri="{FF2B5EF4-FFF2-40B4-BE49-F238E27FC236}">
                <a16:creationId xmlns:a16="http://schemas.microsoft.com/office/drawing/2014/main" id="{47B03EB3-21F7-FE27-D898-B6140F7C37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38" y="2285998"/>
            <a:ext cx="2676825" cy="249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64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sociálních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věcí, školství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sportu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Mgr. Pavla Zemančíková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151877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6E0A16-5951-5C7A-00E9-A96E17D8BB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Město diverzity a vzdělávání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153D81-6029-2B8A-25A1-E6F22D16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Klášterec nad Ohří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CE4805-BD18-0FAB-A3B6-969D74C16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Výzva MV ČR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Integrace cizinců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Náklady projektu 1.020 tis. Kč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Development CFF </a:t>
            </a:r>
            <a:r>
              <a:rPr lang="cs-CZ" dirty="0" err="1"/>
              <a:t>z.s</a:t>
            </a:r>
            <a:r>
              <a:rPr lang="cs-CZ" dirty="0"/>
              <a:t>. - partner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Asistence, volnočasový klub pro rodiče s dětmi 0-6 let, jazykové kurzy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8818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E2D79-FC39-62E5-4833-EF3BB43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FBADC0-A425-004C-4F32-1963E3A1FA4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Základní škola, Klášterec nad Ohří, Školní 519, okres Chomutov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9A4B33-C8F0-F3DD-3A4F-44595D55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Konkursní řízení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FA170-D8BB-DDE9-0C90-A7BDDA7F08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endParaRPr lang="cs-CZ" dirty="0"/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Konkursní řízení na vedoucí pracovní místo ředitele/ředitelky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Termín přihlášek do 28.02.2025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7661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F5CB3-C738-5FCF-3AFB-36828EF57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E38055-9275-8815-D4D2-675080DB777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8313" y="895986"/>
            <a:ext cx="7691485" cy="281275"/>
          </a:xfrm>
        </p:spPr>
        <p:txBody>
          <a:bodyPr/>
          <a:lstStyle/>
          <a:p>
            <a:r>
              <a:rPr lang="cs-CZ" dirty="0"/>
              <a:t>Zápis do prvních ročníků základních škol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A8497C-E0A8-72B3-C56A-DA574DA8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Zápis žáků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3A7C78-E91A-4F2C-9A7E-8BB4608EF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296988"/>
            <a:ext cx="7642624" cy="33623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7. dubna a 8. dubna 2025, od 13 do 17 hod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Náhradní termín: 22. dubna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Děti narozené od 01.09.2018 do 31.08.2019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Předpokladem je cca 200 dětí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Verdana" panose="020B0604030504040204" pitchFamily="34" charset="0"/>
              <a:buChar char="—"/>
            </a:pPr>
            <a:r>
              <a:rPr lang="cs-CZ" dirty="0"/>
              <a:t>V příštích letech pokles počtu dětí k zápisu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156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0FE9C100-7D5B-A5F8-2BA6-4A7F19A71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Odbor místního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9AB97706-7943-7361-D67A-FBC9B77C87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hospodářství,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E4A1E118-AFE9-6CF3-571C-02956D6CB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dopravy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2B3BC6DC-B6F8-CC29-9EC7-4591EADC7A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a životního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4417F2B2-7E3F-D1FD-2734-9638201A7D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Ing. Jiří Jaroš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47E998F-7CF5-9165-F522-02AE023A8C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radní pro místní hospodářství</a:t>
            </a:r>
          </a:p>
        </p:txBody>
      </p:sp>
      <p:sp>
        <p:nvSpPr>
          <p:cNvPr id="2" name="Text Placeholder 62">
            <a:extLst>
              <a:ext uri="{FF2B5EF4-FFF2-40B4-BE49-F238E27FC236}">
                <a16:creationId xmlns:a16="http://schemas.microsoft.com/office/drawing/2014/main" id="{89C2B216-BC4D-D8BA-0D41-893AC73C228B}"/>
              </a:ext>
            </a:extLst>
          </p:cNvPr>
          <p:cNvSpPr txBox="1">
            <a:spLocks/>
          </p:cNvSpPr>
          <p:nvPr/>
        </p:nvSpPr>
        <p:spPr>
          <a:xfrm>
            <a:off x="3492500" y="2779277"/>
            <a:ext cx="5183188" cy="792000"/>
          </a:xfrm>
          <a:prstGeom prst="rect">
            <a:avLst/>
          </a:prstGeom>
        </p:spPr>
        <p:txBody>
          <a:bodyPr lIns="0" tIns="0" rIns="0" bIns="0"/>
          <a:lstStyle>
            <a:lvl1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5100" b="0" i="0" kern="1200">
                <a:solidFill>
                  <a:schemeClr val="bg1"/>
                </a:solidFill>
                <a:latin typeface="Kyselka Headline Hedline" pitchFamily="2" charset="77"/>
                <a:ea typeface="+mn-ea"/>
                <a:cs typeface="+mn-cs"/>
              </a:defRPr>
            </a:lvl1pPr>
            <a:lvl2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1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l" defTabSz="59715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/>
              <a:defRPr lang="en-GB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52425" indent="-342900" algn="l" defTabSz="59715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System Font Regular"/>
              <a:buChar char="—"/>
              <a:tabLst/>
              <a:defRPr lang="cs-CZ" sz="2400" b="0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prostředí</a:t>
            </a:r>
          </a:p>
        </p:txBody>
      </p:sp>
    </p:spTree>
    <p:extLst>
      <p:ext uri="{BB962C8B-B14F-4D97-AF65-F5344CB8AC3E}">
        <p14:creationId xmlns:p14="http://schemas.microsoft.com/office/powerpoint/2010/main" val="4224483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49C50-460C-A7B6-A00F-AF86BBD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014975" cy="684000"/>
          </a:xfrm>
        </p:spPr>
        <p:txBody>
          <a:bodyPr/>
          <a:lstStyle/>
          <a:p>
            <a:r>
              <a:rPr lang="cs-CZ" dirty="0"/>
              <a:t>Sdílená kola 2.etapa - vyhodnocení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E08114-70F5-7070-5CA2-EB68B0C164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829" y="1027736"/>
            <a:ext cx="8186102" cy="578802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cs-CZ" dirty="0" err="1"/>
              <a:t>Nextbike</a:t>
            </a:r>
            <a:r>
              <a:rPr lang="cs-CZ" dirty="0"/>
              <a:t> s.r.o.</a:t>
            </a:r>
          </a:p>
          <a:p>
            <a:pPr marL="342900" indent="-342900">
              <a:buFontTx/>
              <a:buChar char="-"/>
            </a:pPr>
            <a:r>
              <a:rPr lang="cs-CZ" dirty="0"/>
              <a:t>Cena 827 640 Kč vč. DPH</a:t>
            </a:r>
          </a:p>
          <a:p>
            <a:pPr marL="342900" indent="-342900">
              <a:buFontTx/>
              <a:buChar char="-"/>
            </a:pPr>
            <a:r>
              <a:rPr lang="cs-CZ" dirty="0"/>
              <a:t>Od 15.března do 15.listopadu 2024</a:t>
            </a:r>
          </a:p>
          <a:p>
            <a:pPr marL="342900" indent="-342900">
              <a:buFontTx/>
              <a:buChar char="-"/>
            </a:pPr>
            <a:r>
              <a:rPr lang="cs-CZ" sz="1800" u="sng" kern="100" dirty="0">
                <a:solidFill>
                  <a:srgbClr val="467886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https://gis.klasterec.cz/mapa/sdilena-kola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 </a:t>
            </a:r>
          </a:p>
        </p:txBody>
      </p:sp>
      <p:pic>
        <p:nvPicPr>
          <p:cNvPr id="15" name="Zástupný obsah 14" descr="Obsah obrázku venku, kolo, strom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A2039F85-2115-C60A-389F-A02699789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258499"/>
            <a:ext cx="3995737" cy="2245752"/>
          </a:xfrm>
        </p:spPr>
      </p:pic>
      <p:pic>
        <p:nvPicPr>
          <p:cNvPr id="17" name="Obrázek 16" descr="Obsah obrázku stojan na kola, venku, území, jízdní kolo&#10;&#10;Obsah vygenerovaný umělou inteligencí může být nesprávný.">
            <a:extLst>
              <a:ext uri="{FF2B5EF4-FFF2-40B4-BE49-F238E27FC236}">
                <a16:creationId xmlns:a16="http://schemas.microsoft.com/office/drawing/2014/main" id="{415A5C77-BE02-2AC8-642F-306B169A0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06" y="2260996"/>
            <a:ext cx="3991294" cy="22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85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Text</a:t>
            </a:r>
          </a:p>
          <a:p>
            <a:r>
              <a:rPr lang="cs-CZ" dirty="0"/>
              <a:t>max dva řádky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12804CD-5BCE-62A3-8EB4-27E6B3386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826994"/>
            <a:ext cx="7973790" cy="396362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59B082-4280-75CF-C6DE-24D0EF58E62C}"/>
              </a:ext>
            </a:extLst>
          </p:cNvPr>
          <p:cNvSpPr txBox="1"/>
          <p:nvPr/>
        </p:nvSpPr>
        <p:spPr>
          <a:xfrm>
            <a:off x="4881282" y="465931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latin typeface="Verdana" panose="020B0604030504040204" pitchFamily="34" charset="0"/>
              </a:rPr>
              <a:t>Zdroj: 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Nextbike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 s.r.o.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5019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F185EE9-4A2D-7A13-1941-FD0CD838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92" y="909433"/>
            <a:ext cx="7102637" cy="380599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EFD1E0B-2A00-3375-1841-79BAC64BEA32}"/>
              </a:ext>
            </a:extLst>
          </p:cNvPr>
          <p:cNvSpPr txBox="1"/>
          <p:nvPr/>
        </p:nvSpPr>
        <p:spPr>
          <a:xfrm>
            <a:off x="4054288" y="46663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latin typeface="Verdana" panose="020B0604030504040204" pitchFamily="34" charset="0"/>
              </a:rPr>
              <a:t>Zdroj: 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Nextbike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 s.r.o.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687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DA6D6-7C78-F514-F9D4-333A1A9D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8018DB1-196A-5AF4-0EFD-BC00E1B2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Park „STŘED“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9DB46-73A2-FE85-5856-7D4A5D376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Zemní práce</a:t>
            </a:r>
          </a:p>
          <a:p>
            <a:r>
              <a:rPr lang="cs-CZ" dirty="0"/>
              <a:t>BAGROS s.r.o.</a:t>
            </a:r>
          </a:p>
          <a:p>
            <a:r>
              <a:rPr lang="cs-CZ" dirty="0"/>
              <a:t>421.699 Kč vč. DPH</a:t>
            </a:r>
          </a:p>
          <a:p>
            <a:endParaRPr lang="cs-CZ" dirty="0"/>
          </a:p>
          <a:p>
            <a:r>
              <a:rPr lang="cs-CZ" dirty="0"/>
              <a:t>Demontáž oplocení</a:t>
            </a:r>
          </a:p>
          <a:p>
            <a:r>
              <a:rPr lang="cs-CZ" dirty="0" err="1"/>
              <a:t>O.C.Company</a:t>
            </a:r>
            <a:r>
              <a:rPr lang="cs-CZ" dirty="0"/>
              <a:t> s.r.o.</a:t>
            </a:r>
          </a:p>
          <a:p>
            <a:r>
              <a:rPr lang="cs-CZ" dirty="0"/>
              <a:t>216.379 Kč vč. DPH</a:t>
            </a:r>
          </a:p>
          <a:p>
            <a:endParaRPr lang="cs-CZ" dirty="0"/>
          </a:p>
          <a:p>
            <a:r>
              <a:rPr lang="cs-CZ" dirty="0"/>
              <a:t>Kácení</a:t>
            </a:r>
          </a:p>
          <a:p>
            <a:r>
              <a:rPr lang="cs-CZ" dirty="0"/>
              <a:t>Klášterecká kyselka s.r.o.</a:t>
            </a:r>
          </a:p>
          <a:p>
            <a:r>
              <a:rPr lang="cs-CZ" dirty="0"/>
              <a:t>120.516 Kč vč. DPH</a:t>
            </a:r>
          </a:p>
          <a:p>
            <a:r>
              <a:rPr lang="cs-CZ" dirty="0"/>
              <a:t> </a:t>
            </a:r>
          </a:p>
        </p:txBody>
      </p:sp>
      <p:pic>
        <p:nvPicPr>
          <p:cNvPr id="3" name="Obrázek 2" descr="Obsah obrázku venku, obloha, strom, zima&#10;&#10;Obsah vygenerovaný umělou inteligencí může být nesprávný.">
            <a:extLst>
              <a:ext uri="{FF2B5EF4-FFF2-40B4-BE49-F238E27FC236}">
                <a16:creationId xmlns:a16="http://schemas.microsoft.com/office/drawing/2014/main" id="{90C8E8F7-4BA5-823E-FE44-1EE37A725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00" y="1098988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21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8582DA95-EFD5-5D03-64A6-314DD260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66" y="676582"/>
            <a:ext cx="7235366" cy="402749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3DE6901-A73D-3A0E-2668-C6F0C5EFCBE7}"/>
              </a:ext>
            </a:extLst>
          </p:cNvPr>
          <p:cNvSpPr txBox="1"/>
          <p:nvPr/>
        </p:nvSpPr>
        <p:spPr>
          <a:xfrm>
            <a:off x="4988859" y="45991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>
                <a:latin typeface="Verdana" panose="020B0604030504040204" pitchFamily="34" charset="0"/>
              </a:rPr>
              <a:t>Zdroj: </a:t>
            </a:r>
            <a:r>
              <a:rPr lang="cs-CZ" sz="1800" b="0" i="0" u="none" strike="noStrike" baseline="0" dirty="0" err="1">
                <a:latin typeface="Verdana" panose="020B0604030504040204" pitchFamily="34" charset="0"/>
              </a:rPr>
              <a:t>Nextbike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 s.r.o.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368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89655D-0043-8EB0-934A-09D99072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646987" cy="684000"/>
          </a:xfrm>
        </p:spPr>
        <p:txBody>
          <a:bodyPr/>
          <a:lstStyle/>
          <a:p>
            <a:r>
              <a:rPr lang="cs-CZ" dirty="0"/>
              <a:t>Sdílená kola 2. etapa – další zajímavá čísla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A3F15C8-5BEC-682C-857B-D2841F8F2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45" y="880652"/>
            <a:ext cx="4304290" cy="409476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Verdana" panose="020B0604030504040204" pitchFamily="34" charset="0"/>
              </a:rPr>
              <a:t>2 586 uživatelů najelo celkem </a:t>
            </a:r>
            <a:r>
              <a:rPr lang="pl-PL" sz="1800" b="0" i="0" u="none" strike="noStrike" baseline="0" dirty="0">
                <a:latin typeface="Verdana" panose="020B0604030504040204" pitchFamily="34" charset="0"/>
              </a:rPr>
              <a:t>18 576 km (z toho průměrná cesta 1 km) na 50 městských kolech v rámci 21 stanic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i="0" u="none" strike="noStrike" baseline="0" dirty="0">
                <a:latin typeface="Verdana" panose="020B0604030504040204" pitchFamily="34" charset="0"/>
              </a:rPr>
              <a:t>2 909 kg ušetřeného </a:t>
            </a:r>
            <a:r>
              <a:rPr lang="cs-CZ" sz="18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</a:t>
            </a:r>
            <a:r>
              <a:rPr lang="cs-CZ" sz="1800" baseline="-250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pl-PL" sz="1800" b="0" i="0" u="none" strike="noStrike" baseline="0" dirty="0">
                <a:latin typeface="Verdana" panose="020B0604030504040204" pitchFamily="34" charset="0"/>
              </a:rPr>
              <a:t> proti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jízdě autem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Verdana" panose="020B0604030504040204" pitchFamily="34" charset="0"/>
              </a:rPr>
              <a:t>nejvíce výpůjček proběhlo v měsíci dubnu 2024 - necelé 3000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Verdana" panose="020B0604030504040204" pitchFamily="34" charset="0"/>
              </a:rPr>
              <a:t>do městského systému je </a:t>
            </a:r>
            <a:r>
              <a:rPr lang="pl-PL" sz="1800" b="0" i="0" u="none" strike="noStrike" baseline="0" dirty="0">
                <a:latin typeface="Verdana" panose="020B0604030504040204" pitchFamily="34" charset="0"/>
              </a:rPr>
              <a:t>zapojena i firma ZF Electronics </a:t>
            </a:r>
            <a:r>
              <a:rPr lang="cs-CZ" sz="1800" b="0" i="0" u="none" strike="noStrike" baseline="0" dirty="0">
                <a:latin typeface="Verdana" panose="020B0604030504040204" pitchFamily="34" charset="0"/>
              </a:rPr>
              <a:t>s 5 koly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0" i="0" u="none" strike="noStrike" baseline="0" dirty="0">
                <a:latin typeface="Verdana" panose="020B0604030504040204" pitchFamily="34" charset="0"/>
              </a:rPr>
              <a:t>2025 – 3.etapa – 2 nové stanice (autobusové nádraží + Rašovice náves)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915AE7D-0FF5-BE45-2D28-D16ACE522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959" y="880652"/>
            <a:ext cx="4265499" cy="37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89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48CCAA-407A-C577-6699-30F050A0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230128" cy="684000"/>
          </a:xfrm>
        </p:spPr>
        <p:txBody>
          <a:bodyPr/>
          <a:lstStyle/>
          <a:p>
            <a:r>
              <a:rPr lang="cs-CZ" dirty="0"/>
              <a:t>BRKO – 4.etapa</a:t>
            </a:r>
            <a:br>
              <a:rPr lang="cs-CZ" dirty="0"/>
            </a:br>
            <a:br>
              <a:rPr lang="cs-CZ" dirty="0"/>
            </a:br>
            <a:r>
              <a:rPr lang="cs-CZ" sz="1800" b="0" dirty="0">
                <a:solidFill>
                  <a:srgbClr val="00554B"/>
                </a:solidFill>
              </a:rPr>
              <a:t>-</a:t>
            </a:r>
            <a:r>
              <a:rPr lang="cs-CZ" dirty="0"/>
              <a:t> </a:t>
            </a:r>
            <a:r>
              <a:rPr lang="cs-CZ" sz="1800" b="0" dirty="0">
                <a:solidFill>
                  <a:srgbClr val="00554B"/>
                </a:solidFill>
              </a:rPr>
              <a:t>cca 600 domácností </a:t>
            </a:r>
            <a:br>
              <a:rPr lang="cs-CZ" sz="1800" b="0" dirty="0">
                <a:solidFill>
                  <a:srgbClr val="00554B"/>
                </a:solidFill>
              </a:rPr>
            </a:br>
            <a:br>
              <a:rPr lang="cs-CZ" sz="1800" b="0" dirty="0">
                <a:solidFill>
                  <a:srgbClr val="00554B"/>
                </a:solidFill>
              </a:rPr>
            </a:br>
            <a:r>
              <a:rPr lang="cs-CZ" sz="1800" b="0" dirty="0">
                <a:solidFill>
                  <a:srgbClr val="00554B"/>
                </a:solidFill>
              </a:rPr>
              <a:t>Lesní</a:t>
            </a:r>
            <a:br>
              <a:rPr lang="cs-CZ" sz="1800" b="0" dirty="0">
                <a:solidFill>
                  <a:srgbClr val="00554B"/>
                </a:solidFill>
              </a:rPr>
            </a:br>
            <a:r>
              <a:rPr lang="cs-CZ" sz="1800" b="0" dirty="0">
                <a:solidFill>
                  <a:srgbClr val="00554B"/>
                </a:solidFill>
              </a:rPr>
              <a:t>Dukelská </a:t>
            </a:r>
            <a:br>
              <a:rPr lang="cs-CZ" sz="1800" b="0" dirty="0">
                <a:solidFill>
                  <a:srgbClr val="00554B"/>
                </a:solidFill>
              </a:rPr>
            </a:br>
            <a:r>
              <a:rPr lang="cs-CZ" sz="1800" b="0" dirty="0">
                <a:solidFill>
                  <a:srgbClr val="00554B"/>
                </a:solidFill>
              </a:rPr>
              <a:t>J. Á. Komenského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323C396D-1B29-54CF-9AEF-C79D79A9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082" y="1118498"/>
            <a:ext cx="5301618" cy="337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15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091C-96E3-9D28-A372-E3EAC5938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021A39-269F-5FBC-A9AB-19DCC2F2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ZŠ </a:t>
            </a:r>
            <a:r>
              <a:rPr lang="cs-CZ" dirty="0" err="1"/>
              <a:t>Petlerská</a:t>
            </a:r>
            <a:r>
              <a:rPr lang="cs-CZ" dirty="0"/>
              <a:t> – víceúčelové školní hřiště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B6FA80-A8CC-BE8D-818B-FF855D5C65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Linhart spol. s r.o.</a:t>
            </a:r>
          </a:p>
          <a:p>
            <a:r>
              <a:rPr lang="cs-CZ" dirty="0"/>
              <a:t>4.233.390 Kč vč. DPH</a:t>
            </a:r>
          </a:p>
          <a:p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C34BB1-DC96-1057-56B1-5FF8B209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67" y="1098988"/>
            <a:ext cx="5106920" cy="36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3A5518-DA8B-BBF7-EE77-92B4B90FC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3" r="4049"/>
          <a:stretch/>
        </p:blipFill>
        <p:spPr>
          <a:xfrm>
            <a:off x="468313" y="1918742"/>
            <a:ext cx="3100454" cy="245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2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5E0765-8314-2AA2-F553-D19FB9EC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Rekonstrukce Weberova domu, pece a okolí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232B71-F54B-8399-536D-FB6D6CA14F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751438"/>
            <a:ext cx="8207374" cy="347550"/>
          </a:xfrm>
        </p:spPr>
        <p:txBody>
          <a:bodyPr/>
          <a:lstStyle/>
          <a:p>
            <a:r>
              <a:rPr lang="cs-CZ" dirty="0"/>
              <a:t>10.02.2025 proběhlo veřejné setkání – PREZENTACE PROJEKTU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DEDA57-E2D0-E1D5-C342-E3C17BBB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01" y="1098988"/>
            <a:ext cx="6391526" cy="36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F00323C-534C-D437-5135-A121CC57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1098988"/>
            <a:ext cx="1890433" cy="10600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32D5092-A8A9-6554-B5E7-B98D6CE3B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2368234"/>
            <a:ext cx="1890432" cy="106103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35236B6-AEA6-403E-BFBE-BF51FCFAD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1" y="3638428"/>
            <a:ext cx="1890433" cy="10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39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77D65-F853-E5BC-D8EB-C86A1DA35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E2D3722-710D-9CD8-C33E-84F3C950E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414988"/>
            <a:ext cx="7761287" cy="684000"/>
          </a:xfrm>
        </p:spPr>
        <p:txBody>
          <a:bodyPr/>
          <a:lstStyle/>
          <a:p>
            <a:r>
              <a:rPr lang="cs-CZ" dirty="0" err="1"/>
              <a:t>Sídlunk</a:t>
            </a:r>
            <a:r>
              <a:rPr lang="cs-CZ" dirty="0"/>
              <a:t> - veřejné setkání 24.02.2025 od 17h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61B8BA-FFFC-6DA6-C628-0FD2F4D6FE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03–09/2025 </a:t>
            </a:r>
          </a:p>
          <a:p>
            <a:r>
              <a:rPr lang="cs-CZ" dirty="0"/>
              <a:t>SVS a.s. </a:t>
            </a:r>
          </a:p>
          <a:p>
            <a:r>
              <a:rPr lang="cs-CZ" dirty="0"/>
              <a:t>Rekonstrukce kanalizace</a:t>
            </a:r>
          </a:p>
          <a:p>
            <a:endParaRPr lang="cs-CZ" dirty="0"/>
          </a:p>
          <a:p>
            <a:r>
              <a:rPr lang="cs-CZ" dirty="0"/>
              <a:t>05-09/2025</a:t>
            </a:r>
          </a:p>
          <a:p>
            <a:r>
              <a:rPr lang="cs-CZ" dirty="0"/>
              <a:t>ČEZ Distribuce a.s.</a:t>
            </a:r>
          </a:p>
          <a:p>
            <a:r>
              <a:rPr lang="cs-CZ" dirty="0"/>
              <a:t>Rekonstrukce vedení NN</a:t>
            </a:r>
          </a:p>
          <a:p>
            <a:endParaRPr lang="cs-CZ" dirty="0"/>
          </a:p>
          <a:p>
            <a:r>
              <a:rPr lang="cs-CZ" dirty="0"/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9AB246-5699-6D73-DB15-76C37A500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092" y="1098988"/>
            <a:ext cx="484459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5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7AC57-515F-25A3-4E6C-14DF533E0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228169-4D87-A4FB-AD7E-2FFF5602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Projektová příprava – ul. </a:t>
            </a:r>
            <a:r>
              <a:rPr lang="cs-CZ" dirty="0" err="1"/>
              <a:t>J.Á.Komenského</a:t>
            </a: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57AD3F-B856-8E19-1B81-D0D02C9C73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0800000">
            <a:off x="2254312" y="1394234"/>
            <a:ext cx="1632485" cy="27160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F38DF06-1E4C-CB76-E1A4-8FA53AEC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99" y="1098988"/>
            <a:ext cx="76916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44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37950-B0FC-3EFB-840A-E59B064F0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1F9CC3-5E3D-23D7-5D89-C2498260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14988"/>
            <a:ext cx="7515102" cy="684000"/>
          </a:xfrm>
        </p:spPr>
        <p:txBody>
          <a:bodyPr/>
          <a:lstStyle/>
          <a:p>
            <a:r>
              <a:rPr lang="cs-CZ" dirty="0"/>
              <a:t>Projektová příprava – ul. Vítězná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7F6FC5-3C85-2A05-0F44-AB2B73076A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1098988"/>
            <a:ext cx="3418487" cy="578802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5AA6EC0-F043-DDB2-5A61-0744372A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746" y="1098988"/>
            <a:ext cx="729650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9777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</TotalTime>
  <Words>896</Words>
  <Application>Microsoft Office PowerPoint</Application>
  <PresentationFormat>Předvádění na obrazovce (16:9)</PresentationFormat>
  <Paragraphs>196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Kyselka Headline Hedline</vt:lpstr>
      <vt:lpstr>System Font Regular</vt:lpstr>
      <vt:lpstr>Times New Roman</vt:lpstr>
      <vt:lpstr>Verdana</vt:lpstr>
      <vt:lpstr>Cover</vt:lpstr>
      <vt:lpstr>Slides</vt:lpstr>
      <vt:lpstr>Prezentace aplikace PowerPoint</vt:lpstr>
      <vt:lpstr>Cesta z města – lávky přes Široký potok</vt:lpstr>
      <vt:lpstr>FVE I. etapa</vt:lpstr>
      <vt:lpstr>Park „STŘED“</vt:lpstr>
      <vt:lpstr>ZŠ Petlerská – víceúčelové školní hřiště</vt:lpstr>
      <vt:lpstr>Rekonstrukce Weberova domu, pece a okolí</vt:lpstr>
      <vt:lpstr>Sídlunk - veřejné setkání 24.02.2025 od 17h</vt:lpstr>
      <vt:lpstr>Projektová příprava – ul. J.Á.Komenského</vt:lpstr>
      <vt:lpstr>Projektová příprava – ul. Vítězná</vt:lpstr>
      <vt:lpstr>Projektová příprava – Skill Centrum „Lesík“ </vt:lpstr>
      <vt:lpstr>Projektová příprava – zázemí sportovců</vt:lpstr>
      <vt:lpstr>STUDIE – autobusového nádraží</vt:lpstr>
      <vt:lpstr>STUDIE – rozhledna</vt:lpstr>
      <vt:lpstr>Prezentace aplikace PowerPoint</vt:lpstr>
      <vt:lpstr>Společně pro Klášterec výsledky hlasování</vt:lpstr>
      <vt:lpstr>Propagace na veletrzích Mnichov a Praha</vt:lpstr>
      <vt:lpstr>Galerie Kryt Mnichov a Praha</vt:lpstr>
      <vt:lpstr>Kvalikom ocenění za komunikaci</vt:lpstr>
      <vt:lpstr>Web města www.klasterec.cz</vt:lpstr>
      <vt:lpstr>Radniční zpravodaj Klášterecké vlny</vt:lpstr>
      <vt:lpstr>Facebook Město Klášterec nad Ohří</vt:lpstr>
      <vt:lpstr>Instagram klasterec.cz</vt:lpstr>
      <vt:lpstr>Prezentace aplikace PowerPoint</vt:lpstr>
      <vt:lpstr>Rozbor hospodaření  za rok 2024</vt:lpstr>
      <vt:lpstr>Program na podporu kastrace koček</vt:lpstr>
      <vt:lpstr>Prezentace aplikace PowerPoint</vt:lpstr>
      <vt:lpstr>Pojištění majetku a odpovědnosti 2024</vt:lpstr>
      <vt:lpstr>Škody na majetku</vt:lpstr>
      <vt:lpstr>Pojištění vozidel 2024 </vt:lpstr>
      <vt:lpstr>Pronájem bytu  J. Á. Komenského 465/16</vt:lpstr>
      <vt:lpstr>Pronájem bytu  J. Á. Komenského 466/13</vt:lpstr>
      <vt:lpstr>Prezentace aplikace PowerPoint</vt:lpstr>
      <vt:lpstr>Projekt Klášterec nad Ohří</vt:lpstr>
      <vt:lpstr>Konkursní řízení</vt:lpstr>
      <vt:lpstr>Zápis žáků</vt:lpstr>
      <vt:lpstr>Prezentace aplikace PowerPoint</vt:lpstr>
      <vt:lpstr>Sdílená kola 2.etapa - vyhodnocení</vt:lpstr>
      <vt:lpstr>Prezentace aplikace PowerPoint</vt:lpstr>
      <vt:lpstr>Prezentace aplikace PowerPoint</vt:lpstr>
      <vt:lpstr>Prezentace aplikace PowerPoint</vt:lpstr>
      <vt:lpstr>Sdílená kola 2. etapa – další zajímavá čísla</vt:lpstr>
      <vt:lpstr>BRKO – 4.etapa  - cca 600 domácností   Lesní Dukelská  J. Á. Komenského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Dokoupil Vlastimil</cp:lastModifiedBy>
  <cp:revision>147</cp:revision>
  <cp:lastPrinted>2025-02-19T11:26:19Z</cp:lastPrinted>
  <dcterms:created xsi:type="dcterms:W3CDTF">2018-10-31T08:36:17Z</dcterms:created>
  <dcterms:modified xsi:type="dcterms:W3CDTF">2025-02-19T11:27:04Z</dcterms:modified>
</cp:coreProperties>
</file>