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2" r:id="rId3"/>
    <p:sldId id="356" r:id="rId4"/>
    <p:sldId id="357" r:id="rId5"/>
    <p:sldId id="358" r:id="rId6"/>
    <p:sldId id="355" r:id="rId7"/>
    <p:sldId id="359" r:id="rId8"/>
    <p:sldId id="360" r:id="rId9"/>
    <p:sldId id="262" r:id="rId10"/>
    <p:sldId id="346" r:id="rId11"/>
    <p:sldId id="347" r:id="rId12"/>
    <p:sldId id="348" r:id="rId13"/>
    <p:sldId id="349" r:id="rId14"/>
    <p:sldId id="350" r:id="rId15"/>
    <p:sldId id="258" r:id="rId16"/>
    <p:sldId id="314" r:id="rId17"/>
    <p:sldId id="315" r:id="rId18"/>
    <p:sldId id="316" r:id="rId19"/>
    <p:sldId id="332" r:id="rId20"/>
    <p:sldId id="260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264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266" r:id="rId44"/>
    <p:sldId id="319" r:id="rId45"/>
    <p:sldId id="327" r:id="rId46"/>
    <p:sldId id="328" r:id="rId47"/>
    <p:sldId id="329" r:id="rId48"/>
    <p:sldId id="330" r:id="rId49"/>
    <p:sldId id="331" r:id="rId50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93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87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966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2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20.02.2023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20.02.2023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 smtClean="0"/>
              <a:t>Společně pro Klášterec</a:t>
            </a:r>
            <a:endParaRPr lang="cs-CZ" sz="4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" y="2499742"/>
            <a:ext cx="8229600" cy="1926076"/>
          </a:xfrm>
          <a:prstGeom prst="rect">
            <a:avLst/>
          </a:prstGeom>
        </p:spPr>
      </p:pic>
      <p:sp>
        <p:nvSpPr>
          <p:cNvPr id="9" name="Zástupný symbol pro obsah 3"/>
          <p:cNvSpPr txBox="1">
            <a:spLocks/>
          </p:cNvSpPr>
          <p:nvPr/>
        </p:nvSpPr>
        <p:spPr>
          <a:xfrm>
            <a:off x="457200" y="1199919"/>
            <a:ext cx="8229600" cy="339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767 respondentů</a:t>
            </a:r>
            <a:endParaRPr lang="cs-CZ" dirty="0"/>
          </a:p>
          <a:p>
            <a:r>
              <a:rPr lang="cs-CZ" dirty="0"/>
              <a:t>Realizace letos do výše 1 milionu Kč</a:t>
            </a:r>
          </a:p>
        </p:txBody>
      </p:sp>
    </p:spTree>
    <p:extLst>
      <p:ext uri="{BB962C8B-B14F-4D97-AF65-F5344CB8AC3E}">
        <p14:creationId xmlns:p14="http://schemas.microsoft.com/office/powerpoint/2010/main" val="398664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/>
              <a:t>Památka roku 2022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200151"/>
            <a:ext cx="8435280" cy="3394472"/>
          </a:xfrm>
        </p:spPr>
        <p:txBody>
          <a:bodyPr/>
          <a:lstStyle/>
          <a:p>
            <a:r>
              <a:rPr lang="cs-CZ" dirty="0"/>
              <a:t>Obnova fasády vítězem krajského kola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7" y="1892069"/>
            <a:ext cx="3903247" cy="259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91781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/>
              <a:t>Příprava nového vizuálu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9919"/>
            <a:ext cx="8229600" cy="3394936"/>
          </a:xfrm>
        </p:spPr>
        <p:txBody>
          <a:bodyPr/>
          <a:lstStyle/>
          <a:p>
            <a:r>
              <a:rPr lang="cs-CZ" dirty="0"/>
              <a:t>Ve spolupráci s </a:t>
            </a:r>
            <a:r>
              <a:rPr lang="cs-CZ" dirty="0" err="1"/>
              <a:t>Czechdesign</a:t>
            </a:r>
            <a:endParaRPr lang="cs-CZ" dirty="0"/>
          </a:p>
          <a:p>
            <a:r>
              <a:rPr lang="cs-CZ" dirty="0"/>
              <a:t>Uzavřená dvoukolová soutěž</a:t>
            </a:r>
          </a:p>
          <a:p>
            <a:r>
              <a:rPr lang="cs-CZ" dirty="0"/>
              <a:t>Město + příspěvková organizace Zámek Klášterec nad Ohří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59619"/>
            <a:ext cx="5722260" cy="759592"/>
          </a:xfrm>
          <a:prstGeom prst="rect">
            <a:avLst/>
          </a:prstGeom>
        </p:spPr>
      </p:pic>
      <p:pic>
        <p:nvPicPr>
          <p:cNvPr id="1026" name="Picture 2" descr="Recyklace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27314"/>
            <a:ext cx="1932930" cy="18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5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/>
              <a:t>Galerie Kryt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9919"/>
            <a:ext cx="8229600" cy="3394936"/>
          </a:xfrm>
        </p:spPr>
        <p:txBody>
          <a:bodyPr/>
          <a:lstStyle/>
          <a:p>
            <a:r>
              <a:rPr lang="cs-CZ" dirty="0" err="1"/>
              <a:t>Kristína</a:t>
            </a:r>
            <a:r>
              <a:rPr lang="cs-CZ" dirty="0"/>
              <a:t> </a:t>
            </a:r>
            <a:r>
              <a:rPr lang="cs-CZ" dirty="0" err="1" smtClean="0"/>
              <a:t>Honzírková</a:t>
            </a:r>
            <a:r>
              <a:rPr lang="cs-CZ" dirty="0" smtClean="0"/>
              <a:t> </a:t>
            </a:r>
            <a:r>
              <a:rPr lang="cs-CZ" sz="2000" dirty="0" smtClean="0"/>
              <a:t>– do konce února</a:t>
            </a:r>
            <a:endParaRPr lang="cs-CZ" dirty="0" smtClean="0"/>
          </a:p>
          <a:p>
            <a:r>
              <a:rPr lang="cs-CZ" dirty="0"/>
              <a:t>Vanda </a:t>
            </a:r>
            <a:r>
              <a:rPr lang="cs-CZ" dirty="0" err="1"/>
              <a:t>Goncalves</a:t>
            </a:r>
            <a:r>
              <a:rPr lang="cs-CZ" dirty="0"/>
              <a:t> </a:t>
            </a:r>
            <a:r>
              <a:rPr lang="cs-CZ" dirty="0" err="1" smtClean="0"/>
              <a:t>Zacarias</a:t>
            </a:r>
            <a:r>
              <a:rPr lang="cs-CZ" dirty="0" smtClean="0"/>
              <a:t> </a:t>
            </a:r>
            <a:r>
              <a:rPr lang="cs-CZ" sz="2000" dirty="0" smtClean="0"/>
              <a:t>– březen, duben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355726"/>
            <a:ext cx="2448274" cy="2448272"/>
          </a:xfrm>
          <a:prstGeom prst="rect">
            <a:avLst/>
          </a:prstGeom>
        </p:spPr>
      </p:pic>
      <p:pic>
        <p:nvPicPr>
          <p:cNvPr id="1030" name="Picture 6" descr="Artp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55726"/>
            <a:ext cx="3457627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6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/>
              <a:t>Nominace na cenu města 2023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31.03.2023, noviny a web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51670"/>
            <a:ext cx="3168350" cy="29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Ing. Jiří Mudroňka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45691"/>
          </a:xfrm>
        </p:spPr>
        <p:txBody>
          <a:bodyPr>
            <a:normAutofit/>
          </a:bodyPr>
          <a:lstStyle/>
          <a:p>
            <a:r>
              <a:rPr lang="cs-CZ" dirty="0"/>
              <a:t>Rozbor hospodaření</a:t>
            </a:r>
            <a:br>
              <a:rPr lang="cs-CZ" dirty="0"/>
            </a:br>
            <a:r>
              <a:rPr lang="cs-CZ" dirty="0"/>
              <a:t>za rok 2022</a:t>
            </a:r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779662"/>
            <a:ext cx="763284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4000" dirty="0"/>
              <a:t>Stavy na účtech</a:t>
            </a:r>
            <a:br>
              <a:rPr lang="pl-PL" sz="4000" dirty="0"/>
            </a:br>
            <a:r>
              <a:rPr lang="pl-PL" sz="4000" dirty="0"/>
              <a:t>k 31.12.2022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115616" y="1707654"/>
          <a:ext cx="6624735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4873">
                  <a:extLst>
                    <a:ext uri="{9D8B030D-6E8A-4147-A177-3AD203B41FA5}">
                      <a16:colId xmlns:a16="http://schemas.microsoft.com/office/drawing/2014/main" xmlns="" val="1977196814"/>
                    </a:ext>
                  </a:extLst>
                </a:gridCol>
                <a:gridCol w="3629862">
                  <a:extLst>
                    <a:ext uri="{9D8B030D-6E8A-4147-A177-3AD203B41FA5}">
                      <a16:colId xmlns:a16="http://schemas.microsoft.com/office/drawing/2014/main" xmlns="" val="1205922468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Základní běžné účty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84.699.671,39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264426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Termínované a spořicí účty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153.194.016,07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928106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Účty fondů (Sociální fond)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303.187,64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0250016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Depozitní účty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1.586.155,52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158494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Podnikatelské účty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12.140.536,92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70312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Úvěrové účty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0,00 Kč 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555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60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4000" dirty="0"/>
              <a:t>Přehled dotací poskytnutých </a:t>
            </a:r>
            <a:br>
              <a:rPr lang="pl-PL" sz="4000" dirty="0"/>
            </a:br>
            <a:r>
              <a:rPr lang="pl-PL" sz="4000" dirty="0"/>
              <a:t>v roce 2022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83565" y="1563637"/>
          <a:ext cx="7776866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5970">
                  <a:extLst>
                    <a:ext uri="{9D8B030D-6E8A-4147-A177-3AD203B41FA5}">
                      <a16:colId xmlns:a16="http://schemas.microsoft.com/office/drawing/2014/main" xmlns="" val="1816624594"/>
                    </a:ext>
                  </a:extLst>
                </a:gridCol>
                <a:gridCol w="992570">
                  <a:extLst>
                    <a:ext uri="{9D8B030D-6E8A-4147-A177-3AD203B41FA5}">
                      <a16:colId xmlns:a16="http://schemas.microsoft.com/office/drawing/2014/main" xmlns="" val="2330253864"/>
                    </a:ext>
                  </a:extLst>
                </a:gridCol>
                <a:gridCol w="2098326">
                  <a:extLst>
                    <a:ext uri="{9D8B030D-6E8A-4147-A177-3AD203B41FA5}">
                      <a16:colId xmlns:a16="http://schemas.microsoft.com/office/drawing/2014/main" xmlns="" val="2604438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Dotační program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Počet smluv</a:t>
                      </a:r>
                      <a:endParaRPr lang="cs-CZ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Celková poskytnutá částka</a:t>
                      </a:r>
                      <a:endParaRPr lang="cs-CZ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5541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činnosti v oblasti tělovýchovy, sportu a volnočasových aktivit, zejména dětí a mládeže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4.250.000 Kč</a:t>
                      </a:r>
                      <a:endParaRPr lang="cs-CZ" sz="11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7891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projektů v oblasti tělovýchovy, sportu a volnočasových aktivit dětí a mládeže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482.450 Kč</a:t>
                      </a:r>
                      <a:endParaRPr lang="cs-CZ" sz="11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30062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kulturních akcí a projektů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400.000 Kč</a:t>
                      </a:r>
                      <a:endParaRPr lang="cs-CZ" sz="11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51732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Dotace na obnovu nemovitostí v Městské památkové zóně v Klášterci nad Ohří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241.666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8657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Klášterecká dešťovka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cs-CZ" sz="11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26.224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25174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Individuální dotace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16.583.363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0000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Součet</a:t>
                      </a:r>
                      <a:endParaRPr lang="cs-CZ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21.983.703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83806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33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4000" dirty="0"/>
              <a:t>Přehled dotací poskytnutých </a:t>
            </a:r>
            <a:br>
              <a:rPr lang="pl-PL" sz="4000" dirty="0"/>
            </a:br>
            <a:r>
              <a:rPr lang="pl-PL" sz="4000" dirty="0"/>
              <a:t>v roce 2023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683565" y="1563637"/>
          <a:ext cx="7776866" cy="3268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91">
                  <a:extLst>
                    <a:ext uri="{9D8B030D-6E8A-4147-A177-3AD203B41FA5}">
                      <a16:colId xmlns:a16="http://schemas.microsoft.com/office/drawing/2014/main" xmlns="" val="181662459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330253864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xmlns="" val="2604438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Dotační program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Počet smluv</a:t>
                      </a:r>
                      <a:endParaRPr lang="cs-CZ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Celková poskytnutá částka</a:t>
                      </a: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/celkový finanční rámec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5541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činnosti v oblasti tělovýchovy, sportu a volnočasových aktivit, zejména dětí a mládeže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5.000.000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7891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projektů v oblasti tělovýchovy, sportu a volnočasových aktivit dětí a mládeže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30062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Podpora kulturních akcí a projektů (2 žádosti dnes na programu ZM)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89.000 Kč/500.000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51732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Dotace na obnovu nemovitostí v Městské památkové zóně v Klášterci nad Ohří (příjem žádostí do 15.02.)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 Kč/500.000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8657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Dotace na podporu zdravotních služeb (vyhlášení </a:t>
                      </a: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je dnes </a:t>
                      </a: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 programu ZM)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 Kč/500.000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25174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Individuální dotace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2.134.000 Kč</a:t>
                      </a:r>
                      <a:endParaRPr lang="cs-CZ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0000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017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000" b="1" dirty="0"/>
              <a:t>Rekonstrukce ulice Boženy </a:t>
            </a:r>
            <a:r>
              <a:rPr lang="cs-CZ" sz="2000" b="1" dirty="0" smtClean="0"/>
              <a:t>Němcové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5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</a:t>
            </a:r>
            <a:r>
              <a:rPr lang="cs-CZ" sz="1000" dirty="0" err="1" smtClean="0"/>
              <a:t>GEOprojectKV</a:t>
            </a:r>
            <a:r>
              <a:rPr lang="cs-CZ" sz="1000" dirty="0" smtClean="0"/>
              <a:t> s.r.o.</a:t>
            </a:r>
            <a:endParaRPr lang="cs-CZ" sz="1000" dirty="0"/>
          </a:p>
          <a:p>
            <a:r>
              <a:rPr lang="cs-CZ" sz="1000" dirty="0" smtClean="0"/>
              <a:t>Projektové náklady:  23.293.634,21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15" name="Zástupný symbol pro obsah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49" y="1063228"/>
            <a:ext cx="7739501" cy="35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067694"/>
            <a:ext cx="864096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cs-CZ" sz="2200" dirty="0" smtClean="0"/>
              <a:t>škodní </a:t>
            </a:r>
            <a:r>
              <a:rPr lang="cs-CZ" sz="2200" dirty="0"/>
              <a:t>průběh u flotilového pojištění vozidel činil </a:t>
            </a:r>
            <a:r>
              <a:rPr lang="cs-CZ" sz="2200" dirty="0" smtClean="0"/>
              <a:t>0 %</a:t>
            </a:r>
            <a:br>
              <a:rPr lang="cs-CZ" sz="2200" dirty="0" smtClean="0"/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škodní </a:t>
            </a:r>
            <a:r>
              <a:rPr lang="cs-CZ" sz="2200" dirty="0"/>
              <a:t>průběh u pojištění majetku a odpovědnosti činil </a:t>
            </a:r>
            <a:r>
              <a:rPr lang="cs-CZ" sz="2200" dirty="0" smtClean="0"/>
              <a:t>87,77 % z pojistného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řešeno celkem 19 pojistných událostí - výše škody 691 tisíc Kč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6648F00-5617-4FF1-A1CD-4EA3CE020BC1}"/>
              </a:ext>
            </a:extLst>
          </p:cNvPr>
          <p:cNvSpPr txBox="1"/>
          <p:nvPr/>
        </p:nvSpPr>
        <p:spPr>
          <a:xfrm>
            <a:off x="443143" y="987574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Pojistné události za rok 2022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65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23851E-CA2A-DB9C-99E4-017EBD7A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177"/>
            <a:ext cx="8229600" cy="857250"/>
          </a:xfrm>
        </p:spPr>
        <p:txBody>
          <a:bodyPr>
            <a:normAutofit/>
          </a:bodyPr>
          <a:lstStyle/>
          <a:p>
            <a:r>
              <a:rPr lang="cs-CZ" sz="4000" dirty="0"/>
              <a:t>Poškozená atika ZŠ Petlérská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xmlns="" id="{7FDF58B7-181A-2BE5-1762-BAB760D1F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5" y="1219918"/>
            <a:ext cx="3970783" cy="339407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1C03300-A5A8-B5F0-D3E8-7899FB6A7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16" y="1230420"/>
            <a:ext cx="3744416" cy="306952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88024" y="43719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výše škody 291.500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05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CCD873-CD81-B189-FE7E-8139563A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857250"/>
          </a:xfrm>
        </p:spPr>
        <p:txBody>
          <a:bodyPr>
            <a:noAutofit/>
          </a:bodyPr>
          <a:lstStyle/>
          <a:p>
            <a:r>
              <a:rPr lang="cs-CZ" sz="4000" dirty="0"/>
              <a:t>Přepětí elektrické sítě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CCA33BFC-2233-8CEC-CBCA-E44BDC99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1456"/>
            <a:ext cx="2545556" cy="33940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C80765A-586B-5808-8BB5-D8074007B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8489"/>
            <a:ext cx="2545556" cy="33940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05486" y="1488894"/>
            <a:ext cx="295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poškozeno 8 ks svítidel veřejného osvětlení v Klášterecké Jeseni</a:t>
            </a:r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výše škody 48.400 Kč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2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A88A82-A4C5-48B7-C5F2-1B39228C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008112"/>
          </a:xfrm>
        </p:spPr>
        <p:txBody>
          <a:bodyPr>
            <a:noAutofit/>
          </a:bodyPr>
          <a:lstStyle/>
          <a:p>
            <a:r>
              <a:rPr lang="cs-CZ" sz="4000" dirty="0"/>
              <a:t>Poškození okrasných keřů a sloupu VO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0AE3D29D-B681-B5D5-B420-8F4413A69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" y="1707654"/>
            <a:ext cx="2545556" cy="30366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22751E3-AF23-5AFA-B870-3823492E8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30" y="1707654"/>
            <a:ext cx="2545556" cy="30366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30938" y="1491630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řešeno z pojistné smlouvy viníka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/>
              <a:t>výše škody 22.900 Kč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627688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Vytopení bytu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xmlns="" id="{CD657E81-7EEE-6726-54D9-85F0681DF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58777"/>
            <a:ext cx="4002255" cy="1749656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sz="1800" dirty="0" smtClean="0">
              <a:cs typeface="+mn-cs"/>
            </a:endParaRPr>
          </a:p>
          <a:p>
            <a:pPr marL="0" indent="0">
              <a:buNone/>
            </a:pPr>
            <a:endParaRPr lang="cs-CZ" sz="1800" dirty="0">
              <a:cs typeface="+mn-cs"/>
            </a:endParaRPr>
          </a:p>
          <a:p>
            <a:pPr marL="0" indent="0">
              <a:buNone/>
            </a:pPr>
            <a:endParaRPr lang="cs-CZ" sz="1800" dirty="0" smtClean="0">
              <a:cs typeface="+mn-cs"/>
            </a:endParaRPr>
          </a:p>
          <a:p>
            <a:pPr marL="0" indent="0">
              <a:buNone/>
            </a:pPr>
            <a:r>
              <a:rPr lang="cs-CZ" sz="1800" dirty="0" smtClean="0">
                <a:cs typeface="+mn-cs"/>
              </a:rPr>
              <a:t>výše </a:t>
            </a:r>
            <a:r>
              <a:rPr lang="cs-CZ" sz="1800" dirty="0">
                <a:cs typeface="+mn-cs"/>
              </a:rPr>
              <a:t>škody 44.800 Kč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F8E5FCF-DB7A-089A-D169-9D42F43BC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7242"/>
            <a:ext cx="4176464" cy="26806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DCB2FCE-1B25-A865-1520-3F108FFA1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22865"/>
            <a:ext cx="4002255" cy="17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93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95D00-A535-4E83-809F-77179DEF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358"/>
            <a:ext cx="8229600" cy="85725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Dopravní značka </a:t>
            </a:r>
            <a:r>
              <a:rPr lang="cs-CZ" sz="4000" dirty="0"/>
              <a:t>– turistický cíl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EBC3F6E0-ABF3-F0BA-0657-D2E75EDF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0379"/>
            <a:ext cx="3888432" cy="339960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94C3A51-B36B-1628-E4B0-644E91495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0379"/>
            <a:ext cx="4402832" cy="267952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72000" y="4094346"/>
            <a:ext cx="3204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řešeno z </a:t>
            </a:r>
            <a:r>
              <a:rPr lang="cs-CZ" dirty="0" smtClean="0"/>
              <a:t>pojistné smlouvy </a:t>
            </a:r>
            <a:r>
              <a:rPr lang="cs-CZ" dirty="0"/>
              <a:t>viníka</a:t>
            </a:r>
          </a:p>
          <a:p>
            <a:r>
              <a:rPr lang="cs-CZ" dirty="0" smtClean="0"/>
              <a:t>výše </a:t>
            </a:r>
            <a:r>
              <a:rPr lang="cs-CZ" dirty="0"/>
              <a:t>škody </a:t>
            </a:r>
            <a:r>
              <a:rPr lang="cs-CZ" dirty="0" smtClean="0"/>
              <a:t>47.000 </a:t>
            </a:r>
            <a:r>
              <a:rPr lang="cs-CZ" dirty="0"/>
              <a:t>Kč</a:t>
            </a:r>
          </a:p>
        </p:txBody>
      </p:sp>
    </p:spTree>
    <p:extLst>
      <p:ext uri="{BB962C8B-B14F-4D97-AF65-F5344CB8AC3E}">
        <p14:creationId xmlns:p14="http://schemas.microsoft.com/office/powerpoint/2010/main" val="26642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93D255-E938-512B-8B54-7BEA1DCC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59" y="342901"/>
            <a:ext cx="8229600" cy="857250"/>
          </a:xfrm>
        </p:spPr>
        <p:txBody>
          <a:bodyPr>
            <a:noAutofit/>
          </a:bodyPr>
          <a:lstStyle/>
          <a:p>
            <a:r>
              <a:rPr lang="cs-CZ" sz="4000" dirty="0" smtClean="0"/>
              <a:t>Vandalismus - hřiště </a:t>
            </a:r>
            <a:r>
              <a:rPr lang="cs-CZ" sz="4000" dirty="0"/>
              <a:t>ul. Lesní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3EA47686-BCCF-458A-9542-935E0A10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0151"/>
            <a:ext cx="4032448" cy="345983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FF5E23D-A06D-84EE-CA5B-04B4F2174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11733"/>
            <a:ext cx="4076997" cy="284178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16016" y="4263596"/>
            <a:ext cx="2146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výše škody </a:t>
            </a:r>
            <a:r>
              <a:rPr lang="cs-CZ" dirty="0" smtClean="0"/>
              <a:t>18.600 </a:t>
            </a:r>
            <a:r>
              <a:rPr lang="cs-CZ" dirty="0"/>
              <a:t>Kč</a:t>
            </a:r>
          </a:p>
        </p:txBody>
      </p:sp>
    </p:spTree>
    <p:extLst>
      <p:ext uri="{BB962C8B-B14F-4D97-AF65-F5344CB8AC3E}">
        <p14:creationId xmlns:p14="http://schemas.microsoft.com/office/powerpoint/2010/main" val="145097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231524-9415-4C1B-BB68-5EFB1AD2F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720079"/>
          </a:xfrm>
        </p:spPr>
        <p:txBody>
          <a:bodyPr>
            <a:noAutofit/>
          </a:bodyPr>
          <a:lstStyle/>
          <a:p>
            <a:r>
              <a:rPr lang="cs-CZ" sz="4000" dirty="0"/>
              <a:t>Nový nájemce </a:t>
            </a:r>
            <a:r>
              <a:rPr lang="cs-CZ" sz="4000" dirty="0" smtClean="0"/>
              <a:t>v Polní ul.</a:t>
            </a:r>
            <a:endParaRPr lang="cs-CZ" sz="4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05C659F1-F5C8-4BAB-9BDD-CF781BE9F8D7}"/>
              </a:ext>
            </a:extLst>
          </p:cNvPr>
          <p:cNvSpPr/>
          <p:nvPr/>
        </p:nvSpPr>
        <p:spPr>
          <a:xfrm>
            <a:off x="5436096" y="1509921"/>
            <a:ext cx="34563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000" b="1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Mamavis</a:t>
            </a:r>
            <a:r>
              <a:rPr lang="cs-CZ" sz="20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cs-CZ" sz="2000" b="1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healing</a:t>
            </a:r>
            <a:r>
              <a:rPr lang="cs-CZ" sz="20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care s.r.o.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od 01.01.2023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nájemné ve výši 20.000 Kč/měsíc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výroba, propagace a prodej </a:t>
            </a:r>
            <a:r>
              <a:rPr lang="cs-CZ" sz="20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Priessnitzových</a:t>
            </a:r>
            <a:r>
              <a:rPr lang="cs-CZ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zábalů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6">
            <a:extLst>
              <a:ext uri="{FF2B5EF4-FFF2-40B4-BE49-F238E27FC236}">
                <a16:creationId xmlns:a16="http://schemas.microsoft.com/office/drawing/2014/main" xmlns="" id="{957FFA14-3017-4616-BADB-3B86EA1EE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2"/>
            <a:ext cx="4906888" cy="34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Regenerace ulice Královéhradecká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Pavel Adamec</a:t>
            </a:r>
            <a:endParaRPr lang="cs-CZ" sz="1000" dirty="0"/>
          </a:p>
          <a:p>
            <a:r>
              <a:rPr lang="cs-CZ" sz="1000" dirty="0" smtClean="0"/>
              <a:t>Projektové náklady:  32.661.634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03598"/>
            <a:ext cx="8274518" cy="30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9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Informace z odboru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Mírová 480</a:t>
            </a:r>
          </a:p>
          <a:p>
            <a:r>
              <a:rPr lang="cs-CZ" sz="2800" dirty="0" smtClean="0"/>
              <a:t>6.1. a 8.2. – místní šetření za účasti OSM, MP – stav v domě</a:t>
            </a:r>
          </a:p>
          <a:p>
            <a:r>
              <a:rPr lang="cs-CZ" sz="2800" dirty="0" smtClean="0"/>
              <a:t>zajištění náhradního bydlení, odborné poradenství – rodiny, vlastníci bytů, nájemníci se smlouvou na dobu neurčitou – město, NNO, bydlení v jiných městech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589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Krátká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Postup florbalistů </a:t>
            </a:r>
            <a:r>
              <a:rPr lang="cs-CZ" sz="2400" dirty="0" smtClean="0"/>
              <a:t>4. a 5. tříd z 1. místa do republikového finále (březen) turnaje ČEPS Cup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744" y="2104790"/>
            <a:ext cx="3188512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Krátká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Školní časopis</a:t>
            </a:r>
            <a:r>
              <a:rPr lang="cs-CZ" sz="2400" dirty="0" smtClean="0"/>
              <a:t> – v lednu vyšla první čísla odděleně pro 1. a 2. stupeň</a:t>
            </a:r>
            <a:endParaRPr lang="cs-CZ" sz="24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004048" y="2057461"/>
          <a:ext cx="1914962" cy="2709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667359" imgH="8020022" progId="Acrobat.Document.DC">
                  <p:embed/>
                </p:oleObj>
              </mc:Choice>
              <mc:Fallback>
                <p:oleObj name="Acrobat Document" r:id="rId3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4048" y="2057461"/>
                        <a:ext cx="1914962" cy="2709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2483768" y="2051648"/>
          <a:ext cx="1919070" cy="2715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5667359" imgH="8020022" progId="Acrobat.Document.DC">
                  <p:embed/>
                </p:oleObj>
              </mc:Choice>
              <mc:Fallback>
                <p:oleObj name="Acrobat Document" r:id="rId5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2051648"/>
                        <a:ext cx="1919070" cy="2715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1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Krátká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 lednu </a:t>
            </a:r>
            <a:r>
              <a:rPr lang="cs-CZ" sz="2400" b="1" dirty="0" smtClean="0"/>
              <a:t>setkání 28 nadaných dětí</a:t>
            </a:r>
            <a:r>
              <a:rPr lang="cs-CZ" sz="2400" dirty="0" smtClean="0"/>
              <a:t> Ústeckého kraje na půdě školy – pestrý program plný přednášek, her a tvoření</a:t>
            </a:r>
            <a:endParaRPr lang="cs-CZ" sz="2400" dirty="0"/>
          </a:p>
        </p:txBody>
      </p:sp>
      <p:pic>
        <p:nvPicPr>
          <p:cNvPr id="2050" name="Picture 2" descr="Klášterecká škola se stala centrem setkání nadaných dětí Ústeckého kraje 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32740"/>
            <a:ext cx="2749177" cy="20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lášterecká škola se stala centrem setkání nadaných dětí Ústeckého kraje 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61208"/>
            <a:ext cx="1675061" cy="22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Školní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V lednu </a:t>
            </a:r>
            <a:r>
              <a:rPr lang="cs-CZ" sz="2200" dirty="0"/>
              <a:t>vyjeli žáci 8. ročníků a několik žáků ze 7.A v rámci projektu Ústeckého kraje IKAP2 do plzeňského </a:t>
            </a:r>
            <a:r>
              <a:rPr lang="cs-CZ" sz="2200" b="1" dirty="0"/>
              <a:t>Science Center </a:t>
            </a:r>
            <a:r>
              <a:rPr lang="cs-CZ" sz="2200" b="1" dirty="0" err="1"/>
              <a:t>Techmania</a:t>
            </a:r>
            <a:r>
              <a:rPr lang="cs-CZ" sz="2200" b="1" dirty="0"/>
              <a:t> </a:t>
            </a:r>
            <a:r>
              <a:rPr lang="cs-CZ" sz="2200" dirty="0"/>
              <a:t>za vědou a zábavou.</a:t>
            </a:r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56" y="2581451"/>
            <a:ext cx="4405489" cy="20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Školní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Projekt Skupiny ČEZ </a:t>
            </a:r>
            <a:r>
              <a:rPr lang="cs-CZ" sz="2200" b="1" dirty="0" smtClean="0"/>
              <a:t>Virtuálně </a:t>
            </a:r>
            <a:r>
              <a:rPr lang="cs-CZ" sz="2200" b="1" dirty="0"/>
              <a:t>v </a:t>
            </a:r>
            <a:r>
              <a:rPr lang="cs-CZ" sz="2200" b="1" dirty="0" smtClean="0"/>
              <a:t>elektrárně </a:t>
            </a:r>
            <a:r>
              <a:rPr lang="cs-CZ" sz="2200" dirty="0" smtClean="0"/>
              <a:t>- během výuky chemie navštívili žáci 9</a:t>
            </a:r>
            <a:r>
              <a:rPr lang="cs-CZ" sz="2200" dirty="0"/>
              <a:t>. </a:t>
            </a:r>
            <a:r>
              <a:rPr lang="cs-CZ" sz="2200" dirty="0" smtClean="0"/>
              <a:t>ročníků virtuálně solární, </a:t>
            </a:r>
            <a:r>
              <a:rPr lang="cs-CZ" sz="2200" dirty="0"/>
              <a:t>větrné a vodní </a:t>
            </a:r>
            <a:r>
              <a:rPr lang="cs-CZ" sz="2200" dirty="0" smtClean="0"/>
              <a:t>elektrárny </a:t>
            </a:r>
            <a:r>
              <a:rPr lang="cs-CZ" sz="2400" dirty="0"/>
              <a:t> 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200" dirty="0" smtClean="0"/>
              <a:t>Tomáš Hrachovec a Hynek </a:t>
            </a:r>
            <a:r>
              <a:rPr lang="cs-CZ" sz="2200" dirty="0" err="1" smtClean="0"/>
              <a:t>Hicl</a:t>
            </a:r>
            <a:r>
              <a:rPr lang="cs-CZ" sz="2200" dirty="0" smtClean="0"/>
              <a:t> postoupili do regionálního finále (8.3.) soutěže </a:t>
            </a:r>
            <a:r>
              <a:rPr lang="cs-CZ" sz="2200" b="1" dirty="0"/>
              <a:t>Hledáme nejlepšího Mladého chemika České </a:t>
            </a:r>
            <a:r>
              <a:rPr lang="cs-CZ" sz="2200" b="1" dirty="0" smtClean="0"/>
              <a:t>republiky</a:t>
            </a:r>
            <a:endParaRPr lang="cs-CZ" sz="22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950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Školní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12. – 17.2. – pobytový </a:t>
            </a:r>
            <a:r>
              <a:rPr lang="cs-CZ" sz="2400" b="1" dirty="0" smtClean="0"/>
              <a:t>lyžařský výcvik </a:t>
            </a:r>
            <a:r>
              <a:rPr lang="cs-CZ" sz="2400" dirty="0" smtClean="0"/>
              <a:t>v Loučné pod Klínovcem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2427734"/>
            <a:ext cx="4355976" cy="20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Petlérská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Akce </a:t>
            </a:r>
            <a:r>
              <a:rPr lang="cs-CZ" sz="2200" b="1" dirty="0" smtClean="0"/>
              <a:t>JAVOR a jaderné hlavice </a:t>
            </a:r>
            <a:r>
              <a:rPr lang="cs-CZ" sz="2200" dirty="0" smtClean="0"/>
              <a:t>- beseda Romana Čecha o atomových krytech v ČR a zhlédnutí autorského </a:t>
            </a:r>
            <a:r>
              <a:rPr lang="cs-CZ" sz="2200" dirty="0"/>
              <a:t>filmu rodáka z </a:t>
            </a:r>
            <a:r>
              <a:rPr lang="cs-CZ" sz="2200" dirty="0" err="1"/>
              <a:t>KnO</a:t>
            </a:r>
            <a:r>
              <a:rPr lang="cs-CZ" sz="2200" dirty="0"/>
              <a:t> ve spolupráci s ATOM </a:t>
            </a:r>
            <a:r>
              <a:rPr lang="cs-CZ" sz="2200" dirty="0" smtClean="0"/>
              <a:t>muzeem</a:t>
            </a:r>
          </a:p>
          <a:p>
            <a:endParaRPr lang="cs-CZ" sz="2200" dirty="0" smtClean="0"/>
          </a:p>
          <a:p>
            <a:r>
              <a:rPr lang="cs-CZ" sz="2200" dirty="0" smtClean="0"/>
              <a:t>V </a:t>
            </a:r>
            <a:r>
              <a:rPr lang="cs-CZ" sz="2200" dirty="0"/>
              <a:t>rámci projektu </a:t>
            </a:r>
            <a:r>
              <a:rPr lang="cs-CZ" sz="2200" dirty="0" smtClean="0"/>
              <a:t>Podpora </a:t>
            </a:r>
            <a:r>
              <a:rPr lang="cs-CZ" sz="2200" dirty="0"/>
              <a:t>polytechnického vzdělávání a gramotností v ÚK – IKAP, který je financovaný z prostředků </a:t>
            </a:r>
            <a:r>
              <a:rPr lang="cs-CZ" sz="2200" dirty="0" smtClean="0"/>
              <a:t>EU, vyjelo 150 žáků do </a:t>
            </a:r>
            <a:r>
              <a:rPr lang="cs-CZ" sz="2200" dirty="0"/>
              <a:t>IQLANDIE v </a:t>
            </a:r>
            <a:r>
              <a:rPr lang="cs-CZ" sz="2200" dirty="0" smtClean="0"/>
              <a:t>Liberci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b="1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8058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Petlérská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400" dirty="0" smtClean="0"/>
              <a:t>Sazka olympijský víceboj - na konci února bude škola trénovat s olympionikem, škola patří mezi 14 vylosovaných z celé ČR (ze 141), jediná v Ústeckém kraji, která absolvuje </a:t>
            </a:r>
            <a:r>
              <a:rPr lang="cs-CZ" sz="2400" b="1" dirty="0" smtClean="0"/>
              <a:t>Olympijský trénink</a:t>
            </a:r>
          </a:p>
          <a:p>
            <a:endParaRPr lang="cs-CZ" sz="2400" dirty="0"/>
          </a:p>
          <a:p>
            <a:r>
              <a:rPr lang="cs-CZ" sz="2400" dirty="0" smtClean="0"/>
              <a:t>V rámci </a:t>
            </a:r>
            <a:r>
              <a:rPr lang="cs-CZ" sz="2400" b="1" dirty="0" smtClean="0"/>
              <a:t>podpory pohybu dětí </a:t>
            </a:r>
            <a:r>
              <a:rPr lang="cs-CZ" sz="2400" dirty="0" smtClean="0"/>
              <a:t>na škole v únoru proběhne soutěž </a:t>
            </a:r>
            <a:r>
              <a:rPr lang="cs-CZ" sz="2400" dirty="0"/>
              <a:t>ve skoku vysokém </a:t>
            </a:r>
            <a:r>
              <a:rPr lang="cs-CZ" sz="2400" dirty="0" smtClean="0"/>
              <a:t>a v březnu show se skupinou Švihej, sportovní zápolení a </a:t>
            </a:r>
            <a:r>
              <a:rPr lang="cs-CZ" sz="2400" dirty="0"/>
              <a:t>exhibice ve skocích přes švihadlo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b="1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862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umělecká 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Zapojení </a:t>
            </a:r>
            <a:r>
              <a:rPr lang="cs-CZ" sz="2200" dirty="0"/>
              <a:t>do  </a:t>
            </a:r>
            <a:r>
              <a:rPr lang="cs-CZ" sz="2200" b="1" dirty="0"/>
              <a:t>OP JAK „šablony“ </a:t>
            </a:r>
            <a:r>
              <a:rPr lang="cs-CZ" sz="2200" dirty="0" smtClean="0"/>
              <a:t>-  zahájeno </a:t>
            </a:r>
            <a:r>
              <a:rPr lang="cs-CZ" sz="2200" dirty="0"/>
              <a:t>od </a:t>
            </a:r>
            <a:r>
              <a:rPr lang="cs-CZ" sz="2200" dirty="0" smtClean="0"/>
              <a:t>1.1.2023, zaměřeno  na inovativní výuku a vzdělávání, dotace 1 107 025 Kč</a:t>
            </a:r>
            <a:endParaRPr lang="cs-CZ" sz="2200" dirty="0"/>
          </a:p>
          <a:p>
            <a:r>
              <a:rPr lang="cs-CZ" sz="2200" dirty="0" smtClean="0"/>
              <a:t>Spolupráce </a:t>
            </a:r>
            <a:r>
              <a:rPr lang="cs-CZ" sz="2200" dirty="0"/>
              <a:t>s městem na </a:t>
            </a:r>
            <a:r>
              <a:rPr lang="cs-CZ" sz="2200" b="1" dirty="0"/>
              <a:t>obnově IT </a:t>
            </a:r>
            <a:r>
              <a:rPr lang="cs-CZ" sz="2200" b="1" dirty="0" smtClean="0"/>
              <a:t>techniky a </a:t>
            </a:r>
            <a:r>
              <a:rPr lang="cs-CZ" sz="2200" b="1" dirty="0" err="1"/>
              <a:t>fundusu</a:t>
            </a:r>
            <a:r>
              <a:rPr lang="cs-CZ" sz="2200" b="1" dirty="0"/>
              <a:t> hudebních nástrojů</a:t>
            </a:r>
          </a:p>
          <a:p>
            <a:r>
              <a:rPr lang="cs-CZ" sz="2200" dirty="0" smtClean="0"/>
              <a:t>Rozvoj </a:t>
            </a:r>
            <a:r>
              <a:rPr lang="cs-CZ" sz="2200" dirty="0"/>
              <a:t>hudebního tělesa </a:t>
            </a:r>
            <a:r>
              <a:rPr lang="cs-CZ" sz="2200" b="1" dirty="0"/>
              <a:t>ZUŠKAPELA</a:t>
            </a:r>
            <a:r>
              <a:rPr lang="cs-CZ" sz="2200" dirty="0"/>
              <a:t> – nový repertoár, možnost různých akcí (nutnost však domluvit s větším předstihem)</a:t>
            </a:r>
          </a:p>
          <a:p>
            <a:r>
              <a:rPr lang="cs-CZ" sz="2200" dirty="0" smtClean="0"/>
              <a:t>Vznik dvou nových </a:t>
            </a:r>
            <a:r>
              <a:rPr lang="cs-CZ" sz="2200" b="1" dirty="0"/>
              <a:t>POPROCKOVÝCH </a:t>
            </a:r>
            <a:r>
              <a:rPr lang="cs-CZ" sz="2200" b="1" dirty="0" smtClean="0"/>
              <a:t>KAPEL</a:t>
            </a:r>
            <a:r>
              <a:rPr lang="cs-CZ" sz="2200" dirty="0" smtClean="0"/>
              <a:t> </a:t>
            </a:r>
            <a:endParaRPr lang="cs-CZ" sz="2200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3796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188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Zkapacitnění parkování u zdravotního střediska Sadová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MESSOR s.r.o.</a:t>
            </a:r>
            <a:endParaRPr lang="cs-CZ" sz="1000" dirty="0"/>
          </a:p>
          <a:p>
            <a:r>
              <a:rPr lang="cs-CZ" sz="1000" dirty="0" smtClean="0"/>
              <a:t>Projektové náklady:  16.725.888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55" y="1063228"/>
            <a:ext cx="3135090" cy="32782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13464" b="7525"/>
          <a:stretch/>
        </p:blipFill>
        <p:spPr>
          <a:xfrm>
            <a:off x="6209088" y="3219822"/>
            <a:ext cx="2477712" cy="12961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14946" t="3340" b="8858"/>
          <a:stretch/>
        </p:blipFill>
        <p:spPr>
          <a:xfrm>
            <a:off x="6300192" y="1063228"/>
            <a:ext cx="2386608" cy="17439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t="13387" b="3396"/>
          <a:stretch/>
        </p:blipFill>
        <p:spPr>
          <a:xfrm>
            <a:off x="770187" y="1042967"/>
            <a:ext cx="1890822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5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umělecká 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 smtClean="0"/>
              <a:t>Prezentace </a:t>
            </a:r>
            <a:r>
              <a:rPr lang="cs-CZ" sz="2200" b="1" dirty="0"/>
              <a:t>školy na veřejných akcí </a:t>
            </a:r>
            <a:r>
              <a:rPr lang="cs-CZ" sz="2200" dirty="0" smtClean="0"/>
              <a:t>– </a:t>
            </a:r>
            <a:r>
              <a:rPr lang="cs-CZ" sz="2200" dirty="0"/>
              <a:t>vystoupení hudebního oboru na zasedání Asociace ředitelů základních škol a školských zařízení okr. </a:t>
            </a:r>
            <a:r>
              <a:rPr lang="cs-CZ" sz="2200" dirty="0" smtClean="0"/>
              <a:t>Chomutova, vystoupení </a:t>
            </a:r>
            <a:r>
              <a:rPr lang="cs-CZ" sz="2200" dirty="0"/>
              <a:t>tanečního oboru na plese </a:t>
            </a:r>
            <a:r>
              <a:rPr lang="cs-CZ" sz="2200" dirty="0" smtClean="0"/>
              <a:t>města</a:t>
            </a:r>
            <a:endParaRPr lang="cs-CZ" sz="2200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702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800" dirty="0" smtClean="0"/>
              <a:t>Městský ústav sociálních služeb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Obhájení certifikátu </a:t>
            </a:r>
            <a:r>
              <a:rPr lang="cs-CZ" sz="2200" b="1" dirty="0" smtClean="0"/>
              <a:t>Značka kvality </a:t>
            </a:r>
            <a:r>
              <a:rPr lang="cs-CZ" sz="2200" dirty="0" smtClean="0"/>
              <a:t>v sociálních službách v kategorii Domov pro seniory</a:t>
            </a:r>
          </a:p>
          <a:p>
            <a:r>
              <a:rPr lang="cs-CZ" sz="2200" dirty="0" smtClean="0"/>
              <a:t>Uděluje Asociace poskytovatelů sociálních služeb České republiky</a:t>
            </a:r>
          </a:p>
          <a:p>
            <a:r>
              <a:rPr lang="cs-CZ" sz="2200" dirty="0"/>
              <a:t>O</a:t>
            </a:r>
            <a:r>
              <a:rPr lang="cs-CZ" sz="2200" dirty="0" smtClean="0"/>
              <a:t>věřování </a:t>
            </a:r>
            <a:r>
              <a:rPr lang="cs-CZ" sz="2200" dirty="0"/>
              <a:t>jednotlivých </a:t>
            </a:r>
            <a:r>
              <a:rPr lang="cs-CZ" sz="2200" dirty="0" smtClean="0"/>
              <a:t>kritérií:</a:t>
            </a:r>
          </a:p>
          <a:p>
            <a:pPr marL="0" indent="0">
              <a:buNone/>
            </a:pPr>
            <a:r>
              <a:rPr lang="cs-CZ" sz="2200" dirty="0"/>
              <a:t>	</a:t>
            </a:r>
            <a:r>
              <a:rPr lang="cs-CZ" sz="2200" dirty="0" smtClean="0"/>
              <a:t>u </a:t>
            </a:r>
            <a:r>
              <a:rPr lang="cs-CZ" sz="2200" dirty="0"/>
              <a:t>klientů, rodinných </a:t>
            </a:r>
            <a:r>
              <a:rPr lang="cs-CZ" sz="2200" dirty="0" smtClean="0"/>
              <a:t>příslušníků</a:t>
            </a:r>
          </a:p>
          <a:p>
            <a:pPr marL="0" indent="0">
              <a:buNone/>
            </a:pPr>
            <a:r>
              <a:rPr lang="cs-CZ" sz="2200" dirty="0"/>
              <a:t>	</a:t>
            </a:r>
            <a:r>
              <a:rPr lang="cs-CZ" sz="2200" dirty="0" smtClean="0"/>
              <a:t>zaměstnanců </a:t>
            </a:r>
            <a:r>
              <a:rPr lang="cs-CZ" sz="2200" dirty="0"/>
              <a:t>a šetřením na místě</a:t>
            </a:r>
            <a:endParaRPr lang="cs-CZ" sz="2200" dirty="0" smtClean="0"/>
          </a:p>
          <a:p>
            <a:r>
              <a:rPr lang="cs-CZ" sz="2200" dirty="0" smtClean="0"/>
              <a:t>Zisk 900,5 bodů z 1020 možných</a:t>
            </a:r>
            <a:endParaRPr lang="cs-CZ" sz="2200" b="1" dirty="0" smtClean="0"/>
          </a:p>
          <a:p>
            <a:endParaRPr lang="cs-CZ" sz="2400" b="1" dirty="0" smtClean="0"/>
          </a:p>
          <a:p>
            <a:pPr marL="0" indent="0">
              <a:buNone/>
            </a:pP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71750"/>
            <a:ext cx="2386608" cy="17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800" dirty="0" smtClean="0"/>
              <a:t>Městský ústav sociálních služeb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Kontroly z </a:t>
            </a:r>
            <a:r>
              <a:rPr lang="cs-CZ" sz="2200" b="1" dirty="0" smtClean="0"/>
              <a:t>KHS</a:t>
            </a:r>
            <a:endParaRPr lang="cs-CZ" sz="2200" b="1" dirty="0"/>
          </a:p>
          <a:p>
            <a:r>
              <a:rPr lang="cs-CZ" sz="2200" dirty="0"/>
              <a:t>V lednu proběhly </a:t>
            </a:r>
            <a:r>
              <a:rPr lang="cs-CZ" sz="2200" dirty="0" smtClean="0"/>
              <a:t>tematické </a:t>
            </a:r>
            <a:r>
              <a:rPr lang="cs-CZ" sz="2200" dirty="0"/>
              <a:t>kontroly z Krajské hygienické </a:t>
            </a:r>
            <a:r>
              <a:rPr lang="cs-CZ" sz="2200" dirty="0" smtClean="0"/>
              <a:t>stanice</a:t>
            </a:r>
          </a:p>
          <a:p>
            <a:r>
              <a:rPr lang="cs-CZ" sz="2200" dirty="0" smtClean="0"/>
              <a:t>1 x stravovací úsek </a:t>
            </a:r>
            <a:r>
              <a:rPr lang="cs-CZ" sz="2200" dirty="0"/>
              <a:t>a </a:t>
            </a:r>
            <a:r>
              <a:rPr lang="cs-CZ" sz="2200" dirty="0" smtClean="0"/>
              <a:t>2 x Domov </a:t>
            </a:r>
            <a:r>
              <a:rPr lang="cs-CZ" sz="2200" dirty="0"/>
              <a:t>pro </a:t>
            </a:r>
            <a:r>
              <a:rPr lang="cs-CZ" sz="2200" dirty="0" smtClean="0"/>
              <a:t>seniory</a:t>
            </a:r>
          </a:p>
          <a:p>
            <a:r>
              <a:rPr lang="cs-CZ" sz="2200" dirty="0" smtClean="0"/>
              <a:t>Vše </a:t>
            </a:r>
            <a:r>
              <a:rPr lang="cs-CZ" sz="2200" dirty="0"/>
              <a:t>bez zjištěných </a:t>
            </a:r>
            <a:r>
              <a:rPr lang="cs-CZ" sz="2200" dirty="0" smtClean="0"/>
              <a:t>závad </a:t>
            </a:r>
            <a:endParaRPr lang="cs-CZ" sz="2200" dirty="0"/>
          </a:p>
          <a:p>
            <a:endParaRPr lang="cs-CZ" sz="2400" b="1" dirty="0" smtClean="0"/>
          </a:p>
          <a:p>
            <a:pPr marL="0" indent="0">
              <a:buNone/>
            </a:pPr>
            <a:endParaRPr lang="cs-CZ" sz="2400" dirty="0" smtClean="0"/>
          </a:p>
          <a:p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4737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4000" dirty="0"/>
              <a:t>Ptačí budky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11560" y="4011910"/>
            <a:ext cx="7383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CSConsult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CZ, Klášterecká kyselka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Cena: 500 Kč za 1 budku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076435"/>
            <a:ext cx="3960439" cy="29703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80998"/>
            <a:ext cx="2224325" cy="29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27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Čištění dešťové kanalizace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63229"/>
            <a:ext cx="2260701" cy="301426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96327"/>
            <a:ext cx="3911027" cy="293327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27584" y="40193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Dodavatel: PATOK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Cena: 60 000 Kč</a:t>
            </a:r>
          </a:p>
        </p:txBody>
      </p:sp>
    </p:spTree>
    <p:extLst>
      <p:ext uri="{BB962C8B-B14F-4D97-AF65-F5344CB8AC3E}">
        <p14:creationId xmlns:p14="http://schemas.microsoft.com/office/powerpoint/2010/main" val="2778846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Úpravy na hřbitově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3" y="1184248"/>
            <a:ext cx="3826768" cy="2870076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6016" y="1168347"/>
            <a:ext cx="3869171" cy="290187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40401" y="4011910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Dodavatel: Klášterecká kyselka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Cena:  150 000 Kč</a:t>
            </a:r>
          </a:p>
        </p:txBody>
      </p:sp>
    </p:spTree>
    <p:extLst>
      <p:ext uri="{BB962C8B-B14F-4D97-AF65-F5344CB8AC3E}">
        <p14:creationId xmlns:p14="http://schemas.microsoft.com/office/powerpoint/2010/main" val="3438199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Kompostéry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45541"/>
            <a:ext cx="3901752" cy="29263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21" y="1145541"/>
            <a:ext cx="3930027" cy="294752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26232" y="40119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Dodavatel: BENHOME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Cena:  70 000 Kč</a:t>
            </a:r>
          </a:p>
        </p:txBody>
      </p:sp>
    </p:spTree>
    <p:extLst>
      <p:ext uri="{BB962C8B-B14F-4D97-AF65-F5344CB8AC3E}">
        <p14:creationId xmlns:p14="http://schemas.microsoft.com/office/powerpoint/2010/main" val="1602456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Opravy VO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5" y="1063230"/>
            <a:ext cx="2232247" cy="29862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063229"/>
            <a:ext cx="1749912" cy="29862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013" y="1063229"/>
            <a:ext cx="2327125" cy="298628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83568" y="4043428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Elektronovy-Trade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Cena:  120 000 Kč</a:t>
            </a:r>
          </a:p>
        </p:txBody>
      </p:sp>
    </p:spTree>
    <p:extLst>
      <p:ext uri="{BB962C8B-B14F-4D97-AF65-F5344CB8AC3E}">
        <p14:creationId xmlns:p14="http://schemas.microsoft.com/office/powerpoint/2010/main" val="1432401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Autobusová zastávka Rašovice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9622"/>
            <a:ext cx="4032448" cy="2667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9622"/>
            <a:ext cx="3528392" cy="26462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39552" y="40068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Dodavatel: Klášterecká kyselka</a:t>
            </a:r>
          </a:p>
          <a:p>
            <a:r>
              <a:rPr lang="cs-CZ" sz="2400" dirty="0"/>
              <a:t>Cena:  320 000 Kč</a:t>
            </a:r>
          </a:p>
        </p:txBody>
      </p:sp>
    </p:spTree>
    <p:extLst>
      <p:ext uri="{BB962C8B-B14F-4D97-AF65-F5344CB8AC3E}">
        <p14:creationId xmlns:p14="http://schemas.microsoft.com/office/powerpoint/2010/main" val="332199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1800" b="1" dirty="0"/>
              <a:t>Rekonstrukce ulice </a:t>
            </a:r>
            <a:r>
              <a:rPr lang="cs-CZ" sz="1800" b="1" dirty="0" smtClean="0"/>
              <a:t>Olšová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MESSOR s.r.o.</a:t>
            </a:r>
            <a:endParaRPr lang="cs-CZ" sz="1000" dirty="0"/>
          </a:p>
          <a:p>
            <a:r>
              <a:rPr lang="cs-CZ" sz="1000" dirty="0" smtClean="0"/>
              <a:t>Projektové náklady: 6.500.000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92" b="12913"/>
          <a:stretch/>
        </p:blipFill>
        <p:spPr>
          <a:xfrm>
            <a:off x="6808420" y="987573"/>
            <a:ext cx="1927728" cy="23042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37" y="987574"/>
            <a:ext cx="6306967" cy="35807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420" y="3357499"/>
            <a:ext cx="1927728" cy="12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Sanace Rašovické lávky</a:t>
            </a:r>
            <a:endParaRPr lang="cs-CZ" sz="1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MIDAKON s.r.o.</a:t>
            </a:r>
            <a:endParaRPr lang="cs-CZ" sz="1000" dirty="0"/>
          </a:p>
          <a:p>
            <a:r>
              <a:rPr lang="cs-CZ" sz="1000" dirty="0" smtClean="0"/>
              <a:t>Projektové náklady:  10.057.798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616"/>
          <a:stretch/>
        </p:blipFill>
        <p:spPr>
          <a:xfrm>
            <a:off x="457200" y="1236948"/>
            <a:ext cx="5815173" cy="31765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20" y="1063228"/>
            <a:ext cx="2078780" cy="17798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9347" t="11510" r="14601" b="11756"/>
          <a:stretch/>
        </p:blipFill>
        <p:spPr>
          <a:xfrm>
            <a:off x="5580112" y="3016818"/>
            <a:ext cx="3108940" cy="19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Vstup do zámeckého parku u LETNÍHO KINA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Autor </a:t>
            </a:r>
            <a:r>
              <a:rPr lang="cs-CZ" sz="1000" dirty="0" smtClean="0"/>
              <a:t>projektu: MESSOR s.r.o.</a:t>
            </a:r>
            <a:endParaRPr lang="cs-CZ" sz="1000" dirty="0"/>
          </a:p>
          <a:p>
            <a:r>
              <a:rPr lang="cs-CZ" sz="1000" dirty="0" smtClean="0"/>
              <a:t>Projektové náklady:  4.189.200 </a:t>
            </a:r>
            <a:r>
              <a:rPr lang="cs-CZ" sz="1000" dirty="0"/>
              <a:t>Kč </a:t>
            </a:r>
            <a:r>
              <a:rPr lang="cs-CZ" sz="1000" dirty="0" smtClean="0"/>
              <a:t>vč. </a:t>
            </a:r>
            <a:r>
              <a:rPr lang="cs-CZ" sz="1000" dirty="0"/>
              <a:t>DPH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3228"/>
            <a:ext cx="3682752" cy="35861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5118"/>
          <a:stretch/>
        </p:blipFill>
        <p:spPr>
          <a:xfrm>
            <a:off x="4355162" y="1063228"/>
            <a:ext cx="4325154" cy="17245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b="10344"/>
          <a:stretch/>
        </p:blipFill>
        <p:spPr>
          <a:xfrm>
            <a:off x="4355162" y="2931790"/>
            <a:ext cx="4336438" cy="20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3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Urbanistická STUDIE lokalita ul. 17. listopadu</a:t>
            </a:r>
            <a:endParaRPr lang="cs-CZ" sz="1800" b="1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2637" y="1079806"/>
            <a:ext cx="2818656" cy="386638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08" y="1079809"/>
            <a:ext cx="4335043" cy="264406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/>
          <a:srcRect t="3202" r="3639"/>
          <a:stretch/>
        </p:blipFill>
        <p:spPr>
          <a:xfrm>
            <a:off x="7651431" y="1079807"/>
            <a:ext cx="1070373" cy="386638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7" y="3789663"/>
            <a:ext cx="1141106" cy="115652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084" y="3789662"/>
            <a:ext cx="1187784" cy="1156527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33" y="3789661"/>
            <a:ext cx="1267426" cy="11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1001</Words>
  <Application>Microsoft Office PowerPoint</Application>
  <PresentationFormat>Předvádění na obrazovce (16:9)</PresentationFormat>
  <Paragraphs>212</Paragraphs>
  <Slides>49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Times New Roman</vt:lpstr>
      <vt:lpstr>Verdana</vt:lpstr>
      <vt:lpstr>Motiv systému Office</vt:lpstr>
      <vt:lpstr>Acrobat Document</vt:lpstr>
      <vt:lpstr>Odbor výstavby a rozvoje města  Mgr. Vojtěch Marvan radní pro investice </vt:lpstr>
      <vt:lpstr>Rekonstrukce ulice Boženy Němcové</vt:lpstr>
      <vt:lpstr>Regenerace ulice Královéhradecká</vt:lpstr>
      <vt:lpstr>Zkapacitnění parkování u zdravotního střediska Sadová</vt:lpstr>
      <vt:lpstr>Rekonstrukce ulice Olšová</vt:lpstr>
      <vt:lpstr>Sanace Rašovické lávky</vt:lpstr>
      <vt:lpstr>Vstup do zámeckého parku u LETNÍHO KINA</vt:lpstr>
      <vt:lpstr>Urbanistická STUDIE lokalita ul. 17. listopadu</vt:lpstr>
      <vt:lpstr>Odbor komunikace a cestovního ruchu  Mgr. Vojtěch Marvan radní pro komunikaci a cestovní ruch</vt:lpstr>
      <vt:lpstr>Společně pro Klášterec</vt:lpstr>
      <vt:lpstr>Památka roku 2022</vt:lpstr>
      <vt:lpstr>Příprava nového vizuálu</vt:lpstr>
      <vt:lpstr>Galerie Kryt</vt:lpstr>
      <vt:lpstr>Nominace na cenu města 2023</vt:lpstr>
      <vt:lpstr>Odbor finanční  Ing. Jiří Mudroňka radní pro ekonomiku </vt:lpstr>
      <vt:lpstr>Rozbor hospodaření za rok 2022</vt:lpstr>
      <vt:lpstr>Stavy na účtech k 31.12.2022</vt:lpstr>
      <vt:lpstr>Přehled dotací poskytnutých  v roce 2022</vt:lpstr>
      <vt:lpstr>Přehled dotací poskytnutých  v roce 2023</vt:lpstr>
      <vt:lpstr>Odbor správy majetku a bytového fondu  Mgr. Pavla Zemančíková radní pro správu majetku</vt:lpstr>
      <vt:lpstr>škodní průběh u flotilového pojištění vozidel činil 0 %  škodní průběh u pojištění majetku a odpovědnosti činil 87,77 % z pojistného  řešeno celkem 19 pojistných událostí - výše škody 691 tisíc Kč </vt:lpstr>
      <vt:lpstr>Poškozená atika ZŠ Petlérská</vt:lpstr>
      <vt:lpstr>Přepětí elektrické sítě </vt:lpstr>
      <vt:lpstr>Poškození okrasných keřů a sloupu VO</vt:lpstr>
      <vt:lpstr>Vytopení bytu</vt:lpstr>
      <vt:lpstr>Dopravní značka – turistický cíl</vt:lpstr>
      <vt:lpstr>Vandalismus - hřiště ul. Lesní</vt:lpstr>
      <vt:lpstr>Nový nájemce v Polní ul.</vt:lpstr>
      <vt:lpstr>Odbor sociálních věcí, školství a sportu  Mgr. Pavla Zemančíková radní pro školství</vt:lpstr>
      <vt:lpstr>Informace z odboru</vt:lpstr>
      <vt:lpstr>Základní škola Krátká</vt:lpstr>
      <vt:lpstr>Základní škola Krátká</vt:lpstr>
      <vt:lpstr>Základní škola Krátká</vt:lpstr>
      <vt:lpstr>Základní škola Školní</vt:lpstr>
      <vt:lpstr>Základní škola Školní</vt:lpstr>
      <vt:lpstr>Základní škola Školní</vt:lpstr>
      <vt:lpstr>Základní škola Petlérská</vt:lpstr>
      <vt:lpstr>Základní škola Petlérská</vt:lpstr>
      <vt:lpstr>Základní umělecká škola</vt:lpstr>
      <vt:lpstr>Základní umělecká škola</vt:lpstr>
      <vt:lpstr>Městský ústav sociálních služeb</vt:lpstr>
      <vt:lpstr>Městský ústav sociálních služeb</vt:lpstr>
      <vt:lpstr>Odbor místního hospodářství,  dopravy a životního prostředí  Ing. Jiří Jaroš radní pro místní hospodářství</vt:lpstr>
      <vt:lpstr>Ptačí budky</vt:lpstr>
      <vt:lpstr>Čištění dešťové kanalizace</vt:lpstr>
      <vt:lpstr>Úpravy na hřbitově</vt:lpstr>
      <vt:lpstr>Kompostéry</vt:lpstr>
      <vt:lpstr>Opravy VO</vt:lpstr>
      <vt:lpstr>Autobusová zastávka Rašovice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Černá Lucie, DiS.</cp:lastModifiedBy>
  <cp:revision>66</cp:revision>
  <cp:lastPrinted>2023-02-19T12:48:17Z</cp:lastPrinted>
  <dcterms:created xsi:type="dcterms:W3CDTF">2018-10-31T08:36:17Z</dcterms:created>
  <dcterms:modified xsi:type="dcterms:W3CDTF">2023-02-20T06:48:42Z</dcterms:modified>
</cp:coreProperties>
</file>